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Old Standard TT" panose="020B0604020202020204" charset="0"/>
      <p:regular r:id="rId18"/>
      <p:bold r:id="rId19"/>
      <p:italic r:id="rId20"/>
    </p:embeddedFont>
    <p:embeddedFont>
      <p:font typeface="Lato Black" panose="020F0A02020204030203" pitchFamily="34" charset="0"/>
      <p:bold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Lato Light" panose="020F0302020204030203" pitchFamily="34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jwOq0WnMmjcCAsriJ4v9/RJGUOl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yler Kut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77845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372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57575d8c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757575d8c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129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57575d8c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757575d8c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364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Less progressive states had slightly higher odds.  Perhaps, lifestyles contribute?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786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350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461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552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232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599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815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99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68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492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472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23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24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17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22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2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er.cancer.gov/data/access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783771" y="1890050"/>
            <a:ext cx="7457229" cy="8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222222"/>
                </a:solidFill>
                <a:latin typeface="Lato Black"/>
                <a:ea typeface="Lato Black"/>
                <a:cs typeface="Lato Black"/>
                <a:sym typeface="Lato Black"/>
              </a:rPr>
              <a:t>Classifying </a:t>
            </a:r>
            <a:r>
              <a:rPr lang="en-US" sz="3600" b="0" i="0" u="none" strike="noStrike" cap="none" dirty="0" smtClean="0">
                <a:solidFill>
                  <a:srgbClr val="222222"/>
                </a:solidFill>
                <a:latin typeface="Lato Black"/>
                <a:ea typeface="Lato Black"/>
                <a:cs typeface="Lato Black"/>
                <a:sym typeface="Lato Black"/>
              </a:rPr>
              <a:t>Aggressiveness of </a:t>
            </a:r>
            <a:r>
              <a:rPr lang="en-US" sz="3600" b="0" i="0" u="none" strike="noStrike" cap="none" dirty="0">
                <a:solidFill>
                  <a:srgbClr val="222222"/>
                </a:solidFill>
                <a:latin typeface="Lato Black"/>
                <a:ea typeface="Lato Black"/>
                <a:cs typeface="Lato Black"/>
                <a:sym typeface="Lato Black"/>
              </a:rPr>
              <a:t>Colorectal Cancer</a:t>
            </a:r>
            <a:endParaRPr sz="3600" b="0" i="0" u="none" strike="noStrike" cap="none" dirty="0">
              <a:solidFill>
                <a:srgbClr val="222222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22222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1395300" y="3598950"/>
            <a:ext cx="6810600" cy="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Presented by: 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Team 1 - Ajinkya Koshti, Kavita Jain, Ludmila Scott, Pallabi Chatterjee, Tyler Kutz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903000" y="2973546"/>
            <a:ext cx="7338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MIS 536 - Business Analytics</a:t>
            </a:r>
            <a:endParaRPr sz="1800" b="0" i="0" u="none" strike="noStrike" cap="none" dirty="0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Professor : Dr.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Moqri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57575d8c2_0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Bias-variance tradeoff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g757575d8c2_0_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>
                <a:latin typeface="Lato"/>
                <a:ea typeface="Lato"/>
                <a:cs typeface="Lato"/>
                <a:sym typeface="Lato"/>
              </a:rPr>
              <a:t>Overall accuracy can be misleading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lvl="1" algn="just">
              <a:spcBef>
                <a:spcPts val="0"/>
              </a:spcBef>
            </a:pPr>
            <a:r>
              <a:rPr lang="en-US" sz="16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e.g. we can get </a:t>
            </a:r>
            <a:r>
              <a:rPr lang="en-US" sz="1600" dirty="0" smtClean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81</a:t>
            </a:r>
            <a:r>
              <a:rPr lang="en-US" sz="1600" dirty="0" smtClean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% </a:t>
            </a:r>
            <a:r>
              <a:rPr lang="en-US" sz="16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accuracy, but it ignores a class value that is represented by </a:t>
            </a:r>
            <a:r>
              <a:rPr lang="en-US" sz="1600" dirty="0" smtClean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20</a:t>
            </a:r>
            <a:r>
              <a:rPr lang="en-US" sz="16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% of the data.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algn="just"/>
            <a:r>
              <a:rPr lang="en-US" dirty="0">
                <a:latin typeface="Lato"/>
                <a:ea typeface="Lato"/>
                <a:cs typeface="Lato"/>
                <a:sym typeface="Lato"/>
              </a:rPr>
              <a:t>Tree-based ensemble models tend to reduce the variance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lvl="1" algn="just">
              <a:spcBef>
                <a:spcPts val="0"/>
              </a:spcBef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Overfitting issues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algn="just"/>
            <a:r>
              <a:rPr lang="en-US" dirty="0">
                <a:latin typeface="Lato"/>
                <a:ea typeface="Lato"/>
                <a:cs typeface="Lato"/>
                <a:sym typeface="Lato"/>
              </a:rPr>
              <a:t>The cross-validation estimator is nearly unbiased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algn="just"/>
            <a:r>
              <a:rPr lang="en-US" dirty="0">
                <a:latin typeface="Lato"/>
                <a:ea typeface="Lato"/>
                <a:cs typeface="Lato"/>
                <a:sym typeface="Lato"/>
              </a:rPr>
              <a:t>The bias will tend to be pessimistic (that is, overestimate the error), which is good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g757575d8c2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g757575d8c2_0_5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57575d8c2_0_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Light Gradient Boosting Machine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g757575d8c2_0_21"/>
          <p:cNvSpPr txBox="1">
            <a:spLocks noGrp="1"/>
          </p:cNvSpPr>
          <p:nvPr>
            <p:ph type="body" idx="1"/>
          </p:nvPr>
        </p:nvSpPr>
        <p:spPr>
          <a:xfrm>
            <a:off x="257270" y="1171600"/>
            <a:ext cx="8174075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Light GBM is a gradient boosting framework that uses tree-based learning algorithm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Light GBM grows tree vertically </a:t>
            </a:r>
            <a:r>
              <a:rPr lang="en-US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while other </a:t>
            </a:r>
            <a:r>
              <a:rPr lang="en-US" dirty="0" smtClean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algorithms grow </a:t>
            </a:r>
            <a:r>
              <a:rPr lang="en-US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trees horizontally</a:t>
            </a:r>
            <a:endParaRPr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With 5 folds, we get an unbiased AUC (0.702) and accuracy (81.5%) </a:t>
            </a:r>
            <a:endParaRPr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Decently close to the state-of-the-art AUC (0.79) of average survivability prediction </a:t>
            </a:r>
            <a:r>
              <a:rPr lang="en-US" dirty="0" smtClean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(source: https://www.researchgate.net/publication/318661649)</a:t>
            </a:r>
            <a:endParaRPr sz="1200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600" dirty="0">
              <a:highlight>
                <a:srgbClr val="FFFFFF"/>
              </a:highlight>
            </a:endParaRPr>
          </a:p>
        </p:txBody>
      </p:sp>
      <p:pic>
        <p:nvPicPr>
          <p:cNvPr id="153" name="Google Shape;153;g757575d8c2_0_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g757575d8c2_0_21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5" name="Google Shape;155;g757575d8c2_0_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500" y="2571750"/>
            <a:ext cx="7735275" cy="9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>
                <a:latin typeface="Lato" panose="020F0502020204030203" pitchFamily="34" charset="0"/>
              </a:rPr>
              <a:t>Interesting Insights</a:t>
            </a:r>
            <a:endParaRPr dirty="0">
              <a:latin typeface="Lato" panose="020F0502020204030203" pitchFamily="34" charset="0"/>
            </a:endParaRPr>
          </a:p>
        </p:txBody>
      </p:sp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311699" y="1171600"/>
            <a:ext cx="8034137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Lato" panose="020F0502020204030203" pitchFamily="34" charset="0"/>
              </a:rPr>
              <a:t>Females are slightly more likely to have aggressive cancer (</a:t>
            </a:r>
            <a:r>
              <a:rPr lang="en-US" dirty="0">
                <a:latin typeface="Lato" panose="020F0502020204030203" pitchFamily="34" charset="0"/>
                <a:ea typeface="Times New Roman"/>
                <a:cs typeface="Times New Roman"/>
                <a:sym typeface="Times New Roman"/>
              </a:rPr>
              <a:t>β_males = -.17)</a:t>
            </a:r>
            <a:endParaRPr dirty="0">
              <a:latin typeface="Lato" panose="020F0502020204030203" pitchFamily="34" charset="0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Lato" panose="020F0502020204030203" pitchFamily="34" charset="0"/>
                <a:ea typeface="Times New Roman"/>
                <a:cs typeface="Times New Roman"/>
                <a:sym typeface="Times New Roman"/>
              </a:rPr>
              <a:t>Iowa, Kentucky, Utah </a:t>
            </a:r>
            <a:r>
              <a:rPr lang="en-US" b="1" dirty="0">
                <a:latin typeface="Lato" panose="020F0502020204030203" pitchFamily="34" charset="0"/>
                <a:ea typeface="Times New Roman"/>
                <a:cs typeface="Times New Roman"/>
                <a:sym typeface="Times New Roman"/>
              </a:rPr>
              <a:t>higher </a:t>
            </a:r>
            <a:r>
              <a:rPr lang="en-US" dirty="0">
                <a:latin typeface="Lato" panose="020F0502020204030203" pitchFamily="34" charset="0"/>
                <a:ea typeface="Times New Roman"/>
                <a:cs typeface="Times New Roman"/>
                <a:sym typeface="Times New Roman"/>
              </a:rPr>
              <a:t>odds of aggressive cancer</a:t>
            </a:r>
            <a:endParaRPr dirty="0">
              <a:latin typeface="Lato" panose="020F0502020204030203" pitchFamily="34" charset="0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Lato" panose="020F0502020204030203" pitchFamily="34" charset="0"/>
                <a:ea typeface="Times New Roman"/>
                <a:cs typeface="Times New Roman"/>
                <a:sym typeface="Times New Roman"/>
              </a:rPr>
              <a:t>New Mexico, Hawaii, Massachusetts </a:t>
            </a:r>
            <a:r>
              <a:rPr lang="en-US" b="1" dirty="0">
                <a:latin typeface="Lato" panose="020F0502020204030203" pitchFamily="34" charset="0"/>
                <a:ea typeface="Times New Roman"/>
                <a:cs typeface="Times New Roman"/>
                <a:sym typeface="Times New Roman"/>
              </a:rPr>
              <a:t>lower</a:t>
            </a:r>
            <a:r>
              <a:rPr lang="en-US" dirty="0">
                <a:latin typeface="Lato" panose="020F0502020204030203" pitchFamily="34" charset="0"/>
                <a:ea typeface="Times New Roman"/>
                <a:cs typeface="Times New Roman"/>
                <a:sym typeface="Times New Roman"/>
              </a:rPr>
              <a:t> odds </a:t>
            </a:r>
            <a:endParaRPr dirty="0">
              <a:latin typeface="Lato" panose="020F0502020204030203" pitchFamily="34" charset="0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Lato" panose="020F0502020204030203" pitchFamily="34" charset="0"/>
                <a:ea typeface="Times New Roman"/>
                <a:cs typeface="Times New Roman"/>
                <a:sym typeface="Times New Roman"/>
              </a:rPr>
              <a:t>Originating sites of primary tumor were significant and contributed heavily to odds</a:t>
            </a:r>
            <a:endParaRPr dirty="0">
              <a:latin typeface="Lato" panose="020F0502020204030203" pitchFamily="34" charset="0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Lato" panose="020F0502020204030203" pitchFamily="34" charset="0"/>
              </a:rPr>
              <a:t>Age has little effect at </a:t>
            </a:r>
            <a:r>
              <a:rPr lang="en-US" dirty="0">
                <a:latin typeface="Lato" panose="020F0502020204030203" pitchFamily="34" charset="0"/>
                <a:ea typeface="Times New Roman"/>
                <a:cs typeface="Times New Roman"/>
                <a:sym typeface="Times New Roman"/>
              </a:rPr>
              <a:t>β=.0007, and is considered insignificant by the model</a:t>
            </a:r>
            <a:r>
              <a:rPr lang="en-US" dirty="0">
                <a:latin typeface="Lato" panose="020F0502020204030203" pitchFamily="34" charset="0"/>
              </a:rPr>
              <a:t> </a:t>
            </a:r>
            <a:endParaRPr dirty="0">
              <a:latin typeface="Lato" panose="020F0502020204030203" pitchFamily="34" charset="0"/>
            </a:endParaRPr>
          </a:p>
          <a:p>
            <a:pPr marL="285750" lvl="0" indent="-171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pic>
        <p:nvPicPr>
          <p:cNvPr id="162" name="Google Shape;16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12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Lato" panose="020F0502020204030203" pitchFamily="34" charset="0"/>
              </a:rPr>
              <a:t>Insights: Histological Type</a:t>
            </a:r>
            <a:endParaRPr dirty="0">
              <a:latin typeface="Lato" panose="020F0502020204030203" pitchFamily="34" charset="0"/>
            </a:endParaRPr>
          </a:p>
        </p:txBody>
      </p:sp>
      <p:sp>
        <p:nvSpPr>
          <p:cNvPr id="169" name="Google Shape;169;p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4659804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Lato" panose="020F0502020204030203" pitchFamily="34" charset="0"/>
              </a:rPr>
              <a:t>As suspected, histological type 8480 more likely to be grade 3 or 4 (</a:t>
            </a:r>
            <a:r>
              <a:rPr lang="en-US" dirty="0">
                <a:latin typeface="Lato" panose="020F0502020204030203" pitchFamily="34" charset="0"/>
                <a:ea typeface="Times New Roman"/>
                <a:cs typeface="Times New Roman"/>
                <a:sym typeface="Times New Roman"/>
              </a:rPr>
              <a:t>β = .094)</a:t>
            </a:r>
            <a:endParaRPr dirty="0">
              <a:latin typeface="Lato" panose="020F0502020204030203" pitchFamily="34" charset="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Lato" panose="020F0502020204030203" pitchFamily="34" charset="0"/>
              </a:rPr>
              <a:t>8480 grouped in </a:t>
            </a:r>
            <a:r>
              <a:rPr lang="en-US" dirty="0" err="1">
                <a:latin typeface="Lato" panose="020F0502020204030203" pitchFamily="34" charset="0"/>
              </a:rPr>
              <a:t>mucoepidermoid</a:t>
            </a:r>
            <a:r>
              <a:rPr lang="en-US" dirty="0">
                <a:latin typeface="Lato" panose="020F0502020204030203" pitchFamily="34" charset="0"/>
              </a:rPr>
              <a:t> and neoplasms vs. adenomas and adenocarcinomas</a:t>
            </a:r>
            <a:endParaRPr dirty="0">
              <a:latin typeface="Lato" panose="020F0502020204030203" pitchFamily="34" charset="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Lato" panose="020F0502020204030203" pitchFamily="34" charset="0"/>
              </a:rPr>
              <a:t>Problems in this tissue have higher odds of being aggressive</a:t>
            </a:r>
            <a:endParaRPr dirty="0">
              <a:latin typeface="Lato" panose="020F0502020204030203" pitchFamily="34" charset="0"/>
            </a:endParaRPr>
          </a:p>
          <a:p>
            <a:pPr marL="285750" lvl="0" indent="-171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>
              <a:latin typeface="Lato" panose="020F0502020204030203" pitchFamily="34" charset="0"/>
            </a:endParaRPr>
          </a:p>
          <a:p>
            <a:pPr marL="285750" lvl="0" indent="-171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pic>
        <p:nvPicPr>
          <p:cNvPr id="170" name="Google Shape;17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7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2" name="Google Shape;172;p7"/>
          <p:cNvPicPr preferRelativeResize="0"/>
          <p:nvPr/>
        </p:nvPicPr>
        <p:blipFill rotWithShape="1">
          <a:blip r:embed="rId4">
            <a:alphaModFix/>
          </a:blip>
          <a:srcRect r="35132"/>
          <a:stretch/>
        </p:blipFill>
        <p:spPr>
          <a:xfrm>
            <a:off x="4971504" y="751625"/>
            <a:ext cx="3963084" cy="380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85104" y="1578560"/>
            <a:ext cx="116205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 txBox="1"/>
          <p:nvPr/>
        </p:nvSpPr>
        <p:spPr>
          <a:xfrm>
            <a:off x="5140611" y="4584855"/>
            <a:ext cx="362486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 = Base | -1 | -.8 | .094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5718874" y="4467779"/>
            <a:ext cx="45719" cy="14062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6036716" y="4467779"/>
            <a:ext cx="45719" cy="14062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6339156" y="4457492"/>
            <a:ext cx="45719" cy="14062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6664747" y="4456548"/>
            <a:ext cx="45719" cy="14062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>
                <a:latin typeface="Lato" panose="020F0502020204030203" pitchFamily="34" charset="0"/>
              </a:rPr>
              <a:t>Reference</a:t>
            </a:r>
            <a:endParaRPr dirty="0">
              <a:latin typeface="Lato" panose="020F0502020204030203" pitchFamily="34" charset="0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Lato" panose="020F0502020204030203" pitchFamily="34" charset="0"/>
              </a:rPr>
              <a:t>Stat software citation: Surveillance Research Program, National Cancer Institute SEER*Stat software (seer.cancer.gov/</a:t>
            </a:r>
            <a:r>
              <a:rPr lang="en-US" dirty="0" err="1">
                <a:latin typeface="Lato" panose="020F0502020204030203" pitchFamily="34" charset="0"/>
              </a:rPr>
              <a:t>seerstat</a:t>
            </a:r>
            <a:r>
              <a:rPr lang="en-US" dirty="0">
                <a:latin typeface="Lato" panose="020F0502020204030203" pitchFamily="34" charset="0"/>
              </a:rPr>
              <a:t>) version 8.3.4.</a:t>
            </a:r>
            <a:endParaRPr dirty="0">
              <a:latin typeface="Lato" panose="020F0502020204030203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>
              <a:latin typeface="Lato" panose="020F0502020204030203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US" dirty="0">
                <a:latin typeface="Lato" panose="020F0502020204030203" pitchFamily="34" charset="0"/>
              </a:rPr>
              <a:t>SEER data citation: Database name=Incidence - SEER 18 </a:t>
            </a:r>
            <a:r>
              <a:rPr lang="en-US" dirty="0" err="1">
                <a:latin typeface="Lato" panose="020F0502020204030203" pitchFamily="34" charset="0"/>
              </a:rPr>
              <a:t>Regs</a:t>
            </a:r>
            <a:r>
              <a:rPr lang="en-US" dirty="0">
                <a:latin typeface="Lato" panose="020F0502020204030203" pitchFamily="34" charset="0"/>
              </a:rPr>
              <a:t> Research Data + Hurricane Katrina Impacted Louisiana Cases, Nov 2016 Sub (1973-2016 varying) - Linked To County Attributes - Total U.S., 1969-2015 Counties.</a:t>
            </a:r>
            <a:endParaRPr dirty="0">
              <a:latin typeface="Lato" panose="020F0502020204030203" pitchFamily="34" charset="0"/>
            </a:endParaRPr>
          </a:p>
        </p:txBody>
      </p:sp>
      <p:pic>
        <p:nvPicPr>
          <p:cNvPr id="185" name="Google Shape;18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13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>
            <a:spLocks noGrp="1"/>
          </p:cNvSpPr>
          <p:nvPr>
            <p:ph type="title"/>
          </p:nvPr>
        </p:nvSpPr>
        <p:spPr>
          <a:xfrm>
            <a:off x="311700" y="2111093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>
                <a:latin typeface="Lato" panose="020F0502020204030203" pitchFamily="34" charset="0"/>
              </a:rPr>
              <a:t>Questions?</a:t>
            </a:r>
            <a:endParaRPr dirty="0">
              <a:latin typeface="Lato" panose="020F0502020204030203" pitchFamily="34" charset="0"/>
            </a:endParaRPr>
          </a:p>
        </p:txBody>
      </p:sp>
      <p:pic>
        <p:nvPicPr>
          <p:cNvPr id="192" name="Google Shape;19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RECAP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2"/>
          <p:cNvSpPr txBox="1">
            <a:spLocks noGrp="1"/>
          </p:cNvSpPr>
          <p:nvPr>
            <p:ph type="body" idx="1"/>
          </p:nvPr>
        </p:nvSpPr>
        <p:spPr>
          <a:xfrm>
            <a:off x="386050" y="1302228"/>
            <a:ext cx="844625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Colorectal cancer is the second leading cause of cancer death in USA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285750" lvl="0" indent="-247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Correctly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classifying how severe someone’s cancer is important because: 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Determines treatment plan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Predicts chance of recovery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Help identify clinical trials 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Sets expectations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285750" lvl="0" indent="-17145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sz="570" dirty="0"/>
          </a:p>
        </p:txBody>
      </p:sp>
      <p:cxnSp>
        <p:nvCxnSpPr>
          <p:cNvPr id="69" name="Google Shape;69;p2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0" name="Google Shape;7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Agenda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3"/>
          <p:cNvSpPr txBox="1">
            <a:spLocks noGrp="1"/>
          </p:cNvSpPr>
          <p:nvPr>
            <p:ph type="body" idx="1"/>
          </p:nvPr>
        </p:nvSpPr>
        <p:spPr>
          <a:xfrm>
            <a:off x="311700" y="1258684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33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Data Overview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171450" lvl="0" indent="-133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Data Prep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171450" lvl="0" indent="-133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Challenges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171450" lvl="0" indent="-133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Model Selection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171450" lvl="0" indent="-133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Prediction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171450" lvl="0" indent="-133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Accuracy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171450" lvl="0" indent="-1333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Lato"/>
              <a:buChar char="●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Insights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7" name="Google Shape;77;p3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About Data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4" name="Google Shape;84;p4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5" name="Google Shape;8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"/>
          <p:cNvSpPr/>
          <p:nvPr/>
        </p:nvSpPr>
        <p:spPr>
          <a:xfrm>
            <a:off x="1731850" y="4092638"/>
            <a:ext cx="5568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Link to the data : </a:t>
            </a:r>
            <a:r>
              <a:rPr lang="en-US" sz="1400" i="0" u="sng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https://seer.cancer.gov/data/access.html</a:t>
            </a:r>
            <a:endParaRPr sz="140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8" name="Google Shape;88;p4"/>
          <p:cNvGrpSpPr/>
          <p:nvPr/>
        </p:nvGrpSpPr>
        <p:grpSpPr>
          <a:xfrm>
            <a:off x="1274649" y="1427051"/>
            <a:ext cx="5319475" cy="2433612"/>
            <a:chOff x="811925" y="1601663"/>
            <a:chExt cx="5319475" cy="2433612"/>
          </a:xfrm>
        </p:grpSpPr>
        <p:sp>
          <p:nvSpPr>
            <p:cNvPr id="89" name="Google Shape;89;p4"/>
            <p:cNvSpPr/>
            <p:nvPr/>
          </p:nvSpPr>
          <p:spPr>
            <a:xfrm>
              <a:off x="811925" y="1601663"/>
              <a:ext cx="2350200" cy="6471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939119 observations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237625" y="2935775"/>
              <a:ext cx="1498800" cy="6471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35 variables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3591000" y="2509100"/>
              <a:ext cx="2540400" cy="6471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33 categorical variables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3591000" y="3388175"/>
              <a:ext cx="2540400" cy="6471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2 numerical variables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" name="Google Shape;93;p4"/>
            <p:cNvCxnSpPr>
              <a:stCxn id="90" idx="3"/>
              <a:endCxn id="91" idx="1"/>
            </p:cNvCxnSpPr>
            <p:nvPr/>
          </p:nvCxnSpPr>
          <p:spPr>
            <a:xfrm rot="10800000" flipH="1">
              <a:off x="2736425" y="2832725"/>
              <a:ext cx="854700" cy="426600"/>
            </a:xfrm>
            <a:prstGeom prst="bentConnector3">
              <a:avLst>
                <a:gd name="adj1" fmla="val 4999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94;p4"/>
            <p:cNvCxnSpPr>
              <a:stCxn id="90" idx="3"/>
              <a:endCxn id="92" idx="1"/>
            </p:cNvCxnSpPr>
            <p:nvPr/>
          </p:nvCxnSpPr>
          <p:spPr>
            <a:xfrm>
              <a:off x="2736425" y="3259325"/>
              <a:ext cx="854700" cy="452400"/>
            </a:xfrm>
            <a:prstGeom prst="bentConnector3">
              <a:avLst>
                <a:gd name="adj1" fmla="val 4999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95;p4"/>
            <p:cNvCxnSpPr>
              <a:stCxn id="89" idx="2"/>
              <a:endCxn id="90" idx="0"/>
            </p:cNvCxnSpPr>
            <p:nvPr/>
          </p:nvCxnSpPr>
          <p:spPr>
            <a:xfrm>
              <a:off x="1987025" y="2248763"/>
              <a:ext cx="0" cy="687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Data Exploration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1" name="Google Shape;101;p5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1094950"/>
            <a:ext cx="2987976" cy="18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06325" y="1162688"/>
            <a:ext cx="2770675" cy="172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6050" y="2994375"/>
            <a:ext cx="2670951" cy="16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306325" y="3035203"/>
            <a:ext cx="2770675" cy="1727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31057" y="1162700"/>
            <a:ext cx="2774468" cy="172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326333" y="2954650"/>
            <a:ext cx="2770668" cy="17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275525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Steps to Preprocess Data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body" idx="1"/>
          </p:nvPr>
        </p:nvSpPr>
        <p:spPr>
          <a:xfrm>
            <a:off x="311700" y="1058225"/>
            <a:ext cx="8520600" cy="3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Data Formatting -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Converting encoding ASCII files into CSV files, decoding them to explore the data.</a:t>
            </a:r>
            <a:endParaRPr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1" dirty="0" smtClean="0">
                <a:latin typeface="Lato"/>
                <a:ea typeface="Lato"/>
                <a:cs typeface="Lato"/>
                <a:sym typeface="Lato"/>
              </a:rPr>
              <a:t>Transforming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the data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- we transformed our data, created dummy variables also binning our response variable i.e., Grade I, Grade II, Grade III, Grade IV into two categories 0 (combining Grade I &amp; Grade II) and 1 (combining Grade III &amp; Grade IV).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285750" lvl="0" indent="-171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285750" lvl="0" indent="-171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6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275525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 dirty="0" smtClean="0">
                <a:latin typeface="Lato"/>
                <a:ea typeface="Lato"/>
                <a:cs typeface="Lato"/>
                <a:sym typeface="Lato"/>
              </a:rPr>
              <a:t>Regression Challenges</a:t>
            </a:r>
            <a:endParaRPr dirty="0"/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ounded Rectangle 3"/>
          <p:cNvSpPr/>
          <p:nvPr/>
        </p:nvSpPr>
        <p:spPr>
          <a:xfrm>
            <a:off x="740231" y="1427051"/>
            <a:ext cx="1992086" cy="347254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err="1">
                <a:latin typeface="Lato"/>
                <a:ea typeface="Lato"/>
                <a:cs typeface="Lato"/>
                <a:sym typeface="Old Standard TT"/>
              </a:rPr>
              <a:t>As.Factor</a:t>
            </a:r>
            <a:endParaRPr lang="en-IN" sz="2000" b="1" dirty="0">
              <a:latin typeface="Lato"/>
              <a:ea typeface="Lato"/>
              <a:cs typeface="Lato"/>
              <a:sym typeface="Old Standard TT"/>
            </a:endParaRPr>
          </a:p>
          <a:p>
            <a:pPr algn="ctr"/>
            <a:endParaRPr lang="en-IN" sz="2000" dirty="0">
              <a:latin typeface="Lato"/>
              <a:ea typeface="Lato"/>
              <a:cs typeface="Lato"/>
              <a:sym typeface="Old Standard T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Lato"/>
                <a:ea typeface="Lato"/>
                <a:cs typeface="Lato"/>
                <a:sym typeface="Old Standard TT"/>
              </a:rPr>
              <a:t>Stepwise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Lato"/>
                <a:ea typeface="Lato"/>
                <a:cs typeface="Lato"/>
                <a:sym typeface="Old Standard TT"/>
              </a:rPr>
              <a:t>Did not converge</a:t>
            </a:r>
          </a:p>
          <a:p>
            <a:pPr algn="ctr"/>
            <a:endParaRPr lang="en-IN" sz="2000" dirty="0">
              <a:latin typeface="Lato"/>
              <a:ea typeface="Lato"/>
              <a:cs typeface="Lato"/>
              <a:sym typeface="Old Standard T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81876" y="1427051"/>
            <a:ext cx="1937656" cy="347254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Lato"/>
                <a:ea typeface="Lato"/>
                <a:cs typeface="Lato"/>
              </a:rPr>
              <a:t>Random Sampling</a:t>
            </a:r>
          </a:p>
          <a:p>
            <a:endParaRPr lang="en-IN" sz="1600" b="1" dirty="0">
              <a:latin typeface="Lato"/>
              <a:ea typeface="Lato"/>
              <a:cs typeface="Lato"/>
            </a:endParaRPr>
          </a:p>
          <a:p>
            <a:pPr marL="285750" indent="-285750">
              <a:buFont typeface="Arial"/>
              <a:buChar char="•"/>
            </a:pPr>
            <a:r>
              <a:rPr lang="en-IN" sz="1600" dirty="0">
                <a:latin typeface="Lato"/>
                <a:ea typeface="Lato"/>
                <a:cs typeface="Lato"/>
              </a:rPr>
              <a:t>Manually created N-1 dummies</a:t>
            </a:r>
          </a:p>
          <a:p>
            <a:pPr marL="285750" indent="-285750">
              <a:buFont typeface="Arial"/>
              <a:buChar char="•"/>
            </a:pPr>
            <a:r>
              <a:rPr lang="en-IN" sz="1600" dirty="0">
                <a:latin typeface="Lato"/>
                <a:ea typeface="Lato"/>
                <a:cs typeface="Lato"/>
              </a:rPr>
              <a:t>Biased towards Class ‘0’</a:t>
            </a:r>
          </a:p>
          <a:p>
            <a:pPr marL="285750" indent="-285750">
              <a:buFont typeface="Arial"/>
              <a:buChar char="•"/>
            </a:pPr>
            <a:r>
              <a:rPr lang="en-IN" sz="1600" dirty="0">
                <a:latin typeface="Lato"/>
                <a:ea typeface="Lato"/>
                <a:cs typeface="Lato"/>
              </a:rPr>
              <a:t>79% was class 0, Accuracy was 81%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algn="ctr"/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5969091" y="1427051"/>
            <a:ext cx="1977480" cy="347254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Lato" panose="020F0502020204030203" pitchFamily="34" charset="0"/>
              </a:rPr>
              <a:t>Weighted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Lato" panose="020F0502020204030203" pitchFamily="34" charset="0"/>
              </a:rPr>
              <a:t>N-1 dummies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Lato" panose="020F0502020204030203" pitchFamily="34" charset="0"/>
              </a:rPr>
              <a:t>50/50% each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Lato" panose="020F0502020204030203" pitchFamily="34" charset="0"/>
              </a:rPr>
              <a:t>Accuracy 65%</a:t>
            </a:r>
          </a:p>
        </p:txBody>
      </p:sp>
      <p:cxnSp>
        <p:nvCxnSpPr>
          <p:cNvPr id="11" name="Google Shape;116;p6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Right Arrow 4"/>
          <p:cNvSpPr/>
          <p:nvPr/>
        </p:nvSpPr>
        <p:spPr>
          <a:xfrm>
            <a:off x="2841172" y="3016364"/>
            <a:ext cx="424543" cy="283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5432040" y="3016363"/>
            <a:ext cx="424543" cy="283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219199" y="1097975"/>
            <a:ext cx="766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Lato" panose="020F0502020204030203" pitchFamily="34" charset="0"/>
              </a:rPr>
              <a:t>1</a:t>
            </a:r>
            <a:r>
              <a:rPr lang="en-IN" baseline="30000" dirty="0" smtClean="0">
                <a:latin typeface="Lato" panose="020F0502020204030203" pitchFamily="34" charset="0"/>
              </a:rPr>
              <a:t>st</a:t>
            </a:r>
            <a:r>
              <a:rPr lang="en-IN" dirty="0" smtClean="0">
                <a:latin typeface="Lato" panose="020F0502020204030203" pitchFamily="34" charset="0"/>
              </a:rPr>
              <a:t> Attempt                                    2</a:t>
            </a:r>
            <a:r>
              <a:rPr lang="en-IN" baseline="30000" dirty="0" smtClean="0">
                <a:latin typeface="Lato" panose="020F0502020204030203" pitchFamily="34" charset="0"/>
              </a:rPr>
              <a:t>nd</a:t>
            </a:r>
            <a:r>
              <a:rPr lang="en-IN" dirty="0" smtClean="0">
                <a:latin typeface="Lato" panose="020F0502020204030203" pitchFamily="34" charset="0"/>
              </a:rPr>
              <a:t> attempt                                    Final Model</a:t>
            </a:r>
            <a:endParaRPr lang="en-IN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Logistic Regression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8"/>
          <p:cNvSpPr txBox="1">
            <a:spLocks noGrp="1"/>
          </p:cNvSpPr>
          <p:nvPr>
            <p:ph type="body" idx="1"/>
          </p:nvPr>
        </p:nvSpPr>
        <p:spPr>
          <a:xfrm>
            <a:off x="176150" y="1121525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❖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Final </a:t>
            </a:r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Model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❖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Final Output 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8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" name="Google Shape;125;p8"/>
          <p:cNvSpPr/>
          <p:nvPr/>
        </p:nvSpPr>
        <p:spPr>
          <a:xfrm>
            <a:off x="2404700" y="1302275"/>
            <a:ext cx="479100" cy="24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/>
          <p:nvPr/>
        </p:nvSpPr>
        <p:spPr>
          <a:xfrm rot="5401933">
            <a:off x="2106293" y="1654872"/>
            <a:ext cx="533400" cy="4611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8"/>
          <p:cNvPicPr preferRelativeResize="0"/>
          <p:nvPr/>
        </p:nvPicPr>
        <p:blipFill rotWithShape="1">
          <a:blip r:embed="rId4">
            <a:alphaModFix/>
          </a:blip>
          <a:srcRect t="1233"/>
          <a:stretch/>
        </p:blipFill>
        <p:spPr>
          <a:xfrm>
            <a:off x="1363852" y="2169352"/>
            <a:ext cx="1720910" cy="2846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19832" y="1203812"/>
            <a:ext cx="5712468" cy="16124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2"/>
          <p:cNvSpPr/>
          <p:nvPr/>
        </p:nvSpPr>
        <p:spPr>
          <a:xfrm>
            <a:off x="4272464" y="3146258"/>
            <a:ext cx="2621268" cy="12189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Lato" panose="020F0502020204030203" pitchFamily="34" charset="0"/>
              </a:rPr>
              <a:t>Initial: 255 variables</a:t>
            </a:r>
          </a:p>
          <a:p>
            <a:pPr algn="ctr"/>
            <a:r>
              <a:rPr lang="en-IN" dirty="0" smtClean="0">
                <a:latin typeface="Lato" panose="020F0502020204030203" pitchFamily="34" charset="0"/>
              </a:rPr>
              <a:t>Final: Total </a:t>
            </a:r>
            <a:r>
              <a:rPr lang="en-IN" dirty="0">
                <a:latin typeface="Lato" panose="020F0502020204030203" pitchFamily="34" charset="0"/>
              </a:rPr>
              <a:t>36 </a:t>
            </a:r>
            <a:r>
              <a:rPr lang="en-IN" dirty="0" smtClean="0">
                <a:latin typeface="Lato" panose="020F0502020204030203" pitchFamily="34" charset="0"/>
              </a:rPr>
              <a:t>variables </a:t>
            </a:r>
            <a:endParaRPr lang="en-IN" dirty="0">
              <a:latin typeface="Lato" panose="020F0502020204030203" pitchFamily="34" charset="0"/>
            </a:endParaRPr>
          </a:p>
          <a:p>
            <a:pPr algn="ctr"/>
            <a:r>
              <a:rPr lang="en-IN" dirty="0" smtClean="0">
                <a:latin typeface="Lato" panose="020F0502020204030203" pitchFamily="34" charset="0"/>
              </a:rPr>
              <a:t>(35 binary) </a:t>
            </a:r>
            <a:endParaRPr lang="en-IN" dirty="0">
              <a:latin typeface="Lato" panose="020F050202020403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Evaluating Classification Performance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34" name="Google Shape;134;p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50544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>
                <a:latin typeface="Lato"/>
                <a:ea typeface="Lato"/>
                <a:cs typeface="Lato"/>
                <a:sym typeface="Lato"/>
              </a:rPr>
              <a:t>Final model can predict 65% of the                                                                   validation data correctly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algn="just"/>
            <a:r>
              <a:rPr lang="en-US" dirty="0">
                <a:latin typeface="Lato"/>
                <a:ea typeface="Lato"/>
                <a:cs typeface="Lato"/>
                <a:sym typeface="Lato"/>
              </a:rPr>
              <a:t>Before weighted sampling had 81%, but was classifying nearly all as class 0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pic>
        <p:nvPicPr>
          <p:cNvPr id="135" name="Google Shape;13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2400" y="62774"/>
            <a:ext cx="3437901" cy="523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9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7" name="Google Shape;13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963" y="2735375"/>
            <a:ext cx="4750925" cy="13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12400" y="1252350"/>
            <a:ext cx="2574150" cy="36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582</Words>
  <Application>Microsoft Office PowerPoint</Application>
  <PresentationFormat>On-screen Show (16:9)</PresentationFormat>
  <Paragraphs>85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Old Standard TT</vt:lpstr>
      <vt:lpstr>Times New Roman</vt:lpstr>
      <vt:lpstr>Arial</vt:lpstr>
      <vt:lpstr>Lato Black</vt:lpstr>
      <vt:lpstr>Lato</vt:lpstr>
      <vt:lpstr>Lato Light</vt:lpstr>
      <vt:lpstr>Paperback</vt:lpstr>
      <vt:lpstr>PowerPoint Presentation</vt:lpstr>
      <vt:lpstr>RECAP</vt:lpstr>
      <vt:lpstr>Agenda</vt:lpstr>
      <vt:lpstr>About Data</vt:lpstr>
      <vt:lpstr>Data Exploration</vt:lpstr>
      <vt:lpstr>Steps to Preprocess Data </vt:lpstr>
      <vt:lpstr>Regression Challenges</vt:lpstr>
      <vt:lpstr>Logistic Regression</vt:lpstr>
      <vt:lpstr>Evaluating Classification Performance </vt:lpstr>
      <vt:lpstr>Bias-variance tradeoff</vt:lpstr>
      <vt:lpstr>Light Gradient Boosting Machine</vt:lpstr>
      <vt:lpstr>Interesting Insights</vt:lpstr>
      <vt:lpstr>Insights: Histological Type</vt:lpstr>
      <vt:lpstr>Reference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Kavita</cp:lastModifiedBy>
  <cp:revision>12</cp:revision>
  <dcterms:modified xsi:type="dcterms:W3CDTF">2019-11-20T00:21:29Z</dcterms:modified>
</cp:coreProperties>
</file>