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Lato Light"/>
      <p:regular r:id="rId22"/>
      <p:bold r:id="rId23"/>
      <p:italic r:id="rId24"/>
      <p:boldItalic r:id="rId25"/>
    </p:embeddedFont>
    <p:embeddedFont>
      <p:font typeface="Lato Black"/>
      <p:bold r:id="rId26"/>
      <p:boldItalic r:id="rId27"/>
    </p:embeddedFon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RIJQwIEXwevv7O9URUkGWksRg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atoLigh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LatoLight-italic.fntdata"/><Relationship Id="rId23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.fntdata"/><Relationship Id="rId25" Type="http://schemas.openxmlformats.org/officeDocument/2006/relationships/font" Target="fonts/LatoLight-boldItalic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7575d8c2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57575d8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7575d8c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57575d8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2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seer.cancer.gov/data/acces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9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7.jpg"/><Relationship Id="rId7" Type="http://schemas.openxmlformats.org/officeDocument/2006/relationships/image" Target="../media/image4.jpg"/><Relationship Id="rId8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1165500" y="1890050"/>
            <a:ext cx="7075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22222"/>
                </a:solidFill>
                <a:latin typeface="Lato Black"/>
                <a:ea typeface="Lato Black"/>
                <a:cs typeface="Lato Black"/>
                <a:sym typeface="Lato Black"/>
              </a:rPr>
              <a:t>Classifying Severity of Colorectal Cancer</a:t>
            </a:r>
            <a:endParaRPr b="0" i="0" sz="3600" u="none" cap="none" strike="noStrike">
              <a:solidFill>
                <a:srgbClr val="22222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395300" y="3598950"/>
            <a:ext cx="6810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Presented by: 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Team 1 - Ajinkya Koshti, Kavita Jain, Ludmila Scott, Pallabi Chatterjee, Tyler Kutz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03000" y="2853800"/>
            <a:ext cx="7338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MIS 536 - Business Analytics</a:t>
            </a:r>
            <a:endParaRPr b="0" i="0" sz="18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Professor : Dr. Moqri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7575d8c2_0_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Light Gradient Boosting Machine</a:t>
            </a:r>
            <a:endParaRPr/>
          </a:p>
        </p:txBody>
      </p:sp>
      <p:sp>
        <p:nvSpPr>
          <p:cNvPr id="150" name="Google Shape;150;g757575d8c2_0_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Light GBM is a gradient boosting framework that uses tree based learning algorithm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>
                <a:highlight>
                  <a:srgbClr val="FFFFFF"/>
                </a:highlight>
              </a:rPr>
              <a:t>Light GBM grows tree vertically </a:t>
            </a:r>
            <a:r>
              <a:rPr lang="en-US" sz="1600">
                <a:highlight>
                  <a:srgbClr val="FFFFFF"/>
                </a:highlight>
              </a:rPr>
              <a:t>while other algorithm grows trees horizontally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highlight>
                  <a:srgbClr val="FFFFFF"/>
                </a:highlight>
              </a:rPr>
              <a:t>With 5 folds, we get an unbiased AUC (0.702) and accuracy (81.5%) 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highlight>
                  <a:srgbClr val="FFFFFF"/>
                </a:highlight>
              </a:rPr>
              <a:t>Decently close to the state of the art AUC (0.79) of average survivability prediction  </a:t>
            </a:r>
            <a:r>
              <a:rPr lang="en-US" sz="1200">
                <a:highlight>
                  <a:srgbClr val="FFFFFF"/>
                </a:highlight>
              </a:rPr>
              <a:t>(source: https://www.researchgate.net/publication/318661649)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151" name="Google Shape;151;g757575d8c2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757575d8c2_0_21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3" name="Google Shape;153;g757575d8c2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00" y="2571750"/>
            <a:ext cx="7735275" cy="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2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Stat software citation: Surveillance Research Program, National Cancer Institute SEER*Stat software (seer.cancer.gov/seerstat) version 8.3.4.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/>
              <a:t>SEER data citation: Database name=Incidence - SEER 18 Regs Research Data + Hurricane Katrina Impacted Louisiana Cases, Nov 2016 Sub (1973-2016 varying) - Linked To County Attributes - Total U.S., 1969-2015 Counties.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3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RECAP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76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Colorectal cancer is the second leading cause of cancer death in USA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476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One in three people are not up-to-date with colorectal cancer screening.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476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60% of colorectal cancer deaths could be prevented with screening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476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Colorectal cancer is a public health issue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2476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Correctly classifying how severe someone’s cancer is important because: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Determines treatment plan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Predicts chance of recovery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Help identify clinical trials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Sets expectations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171450" lvl="0" marL="28575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570"/>
          </a:p>
        </p:txBody>
      </p:sp>
      <p:cxnSp>
        <p:nvCxnSpPr>
          <p:cNvPr id="69" name="Google Shape;69;p2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Agenda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3240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Data Overview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1333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Data Prep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1333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Roadblocks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1333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Model Selection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1333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Prediction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1333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Accuracy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133350" lvl="0" marL="1714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Insights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About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" name="Google Shape;84;p4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4"/>
          <p:cNvSpPr/>
          <p:nvPr/>
        </p:nvSpPr>
        <p:spPr>
          <a:xfrm>
            <a:off x="811925" y="1601663"/>
            <a:ext cx="2350200" cy="64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939119 observations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237625" y="2935775"/>
            <a:ext cx="1498800" cy="64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35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591000" y="2509100"/>
            <a:ext cx="2540400" cy="64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33 categorical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591000" y="3388175"/>
            <a:ext cx="2540400" cy="64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 numerical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4"/>
          <p:cNvCxnSpPr>
            <a:stCxn id="86" idx="3"/>
            <a:endCxn id="87" idx="1"/>
          </p:cNvCxnSpPr>
          <p:nvPr/>
        </p:nvCxnSpPr>
        <p:spPr>
          <a:xfrm flipH="1" rot="10800000">
            <a:off x="2736425" y="2832725"/>
            <a:ext cx="854700" cy="426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4"/>
          <p:cNvCxnSpPr>
            <a:stCxn id="86" idx="3"/>
            <a:endCxn id="88" idx="1"/>
          </p:cNvCxnSpPr>
          <p:nvPr/>
        </p:nvCxnSpPr>
        <p:spPr>
          <a:xfrm>
            <a:off x="2736425" y="3259325"/>
            <a:ext cx="854700" cy="452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/>
          <p:nvPr/>
        </p:nvSpPr>
        <p:spPr>
          <a:xfrm>
            <a:off x="2371761" y="658010"/>
            <a:ext cx="33874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https://seer.cancer.gov/data/access.html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176681" y="1171521"/>
            <a:ext cx="216497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Surveillance, Epidemiology, and End Results (SEER) Program of the National Cancer Institute (NCI) collects and publishes cancer data through a coordinated system of strategically placed cancer registries which cover near 30% of the USA population. Currently there are 18 SEER registries in the USA.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Exploration</a:t>
            </a:r>
            <a:endParaRPr/>
          </a:p>
        </p:txBody>
      </p:sp>
      <p:cxnSp>
        <p:nvCxnSpPr>
          <p:cNvPr id="99" name="Google Shape;99;p5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4950"/>
            <a:ext cx="2987976" cy="18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325" y="1162688"/>
            <a:ext cx="2770675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050" y="2994375"/>
            <a:ext cx="2670951" cy="16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6325" y="3035203"/>
            <a:ext cx="2770675" cy="172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1057" y="1162700"/>
            <a:ext cx="2774468" cy="17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6333" y="2954650"/>
            <a:ext cx="2770668" cy="17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275525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Steps to Preprocess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b="1" lang="en-US"/>
              <a:t>Data Formatting - </a:t>
            </a:r>
            <a:r>
              <a:rPr lang="en-US"/>
              <a:t>Converting encoding ASCII files into CSV files, decoding them to explore the data.</a:t>
            </a:r>
            <a:endParaRPr>
              <a:solidFill>
                <a:srgbClr val="FF0000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b="1" lang="en-US"/>
              <a:t>Sampling </a:t>
            </a:r>
            <a:r>
              <a:rPr lang="en-US"/>
              <a:t>– we conducted weighted sampling (stratified sampling) to facilitate data reduction for exploratory data analysis and scaling up algorithms to big data applications and quantifying uncertainties due to varying data distributions.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b="1" lang="en-US"/>
              <a:t>Transforming the data</a:t>
            </a:r>
            <a:r>
              <a:rPr lang="en-US"/>
              <a:t> - we transformed our data , created dummy variables also binning our response variable i.e., Grade I, </a:t>
            </a:r>
            <a:r>
              <a:rPr lang="en-US"/>
              <a:t>Grade II, Grade III, Grade IV into two categories 0 (combining Grade I &amp; Grade II) and 1 (combining Grade III &amp; Grade IV).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6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176150" y="11215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Final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Final Output </a:t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8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8"/>
          <p:cNvSpPr/>
          <p:nvPr/>
        </p:nvSpPr>
        <p:spPr>
          <a:xfrm>
            <a:off x="2404700" y="1302275"/>
            <a:ext cx="4791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 rot="5401933">
            <a:off x="2106293" y="1654872"/>
            <a:ext cx="533400" cy="46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125" y="2224375"/>
            <a:ext cx="1806800" cy="271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151" y="1302275"/>
            <a:ext cx="5700146" cy="16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Evaluating Classification Performance 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Our model is able to predict 81% of the                                                                   validation data correctly.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2400" y="62774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9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5" name="Google Shape;13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7" y="1990725"/>
            <a:ext cx="4750925" cy="13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2400" y="1252350"/>
            <a:ext cx="2574150" cy="36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7575d8c2_0_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Bias-variance tradeoff</a:t>
            </a:r>
            <a:endParaRPr/>
          </a:p>
        </p:txBody>
      </p:sp>
      <p:sp>
        <p:nvSpPr>
          <p:cNvPr id="142" name="Google Shape;142;g757575d8c2_0_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Overall accuracy can be misleading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600">
                <a:highlight>
                  <a:srgbClr val="FFFFFF"/>
                </a:highlight>
              </a:rPr>
              <a:t>e.g. we can get 74% accuracy but it ignores a class value that is represented by 30% of the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Tree-based ensemble models tend to reduce the variance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Overfitting issues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cross-validation estimator is nearly unbiased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bias will tend to be pessimistic (that is, overestimate the error), which is good</a:t>
            </a:r>
            <a:endParaRPr/>
          </a:p>
        </p:txBody>
      </p:sp>
      <p:pic>
        <p:nvPicPr>
          <p:cNvPr id="143" name="Google Shape;143;g757575d8c2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975" y="76199"/>
            <a:ext cx="3437901" cy="523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757575d8c2_0_5"/>
          <p:cNvCxnSpPr/>
          <p:nvPr/>
        </p:nvCxnSpPr>
        <p:spPr>
          <a:xfrm>
            <a:off x="386050" y="1081775"/>
            <a:ext cx="6914700" cy="16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