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Lato"/>
      <p:regular r:id="rId19"/>
      <p:bold r:id="rId20"/>
      <p:italic r:id="rId21"/>
      <p:boldItalic r:id="rId22"/>
    </p:embeddedFont>
    <p:embeddedFont>
      <p:font typeface="Lato Light"/>
      <p:regular r:id="rId23"/>
      <p:bold r:id="rId24"/>
      <p:italic r:id="rId25"/>
      <p:boldItalic r:id="rId26"/>
    </p:embeddedFont>
    <p:embeddedFont>
      <p:font typeface="Lato Black"/>
      <p:bold r:id="rId27"/>
      <p:boldItalic r:id="rId28"/>
    </p:embeddedFont>
    <p:embeddedFont>
      <p:font typeface="Old Standard TT"/>
      <p:regular r:id="rId29"/>
      <p:bold r:id="rId30"/>
      <p: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gdCBeGb2SSQ4oPH4sF6s90BIbQ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LatoLight-bold.fntdata"/><Relationship Id="rId23" Type="http://schemas.openxmlformats.org/officeDocument/2006/relationships/font" Target="fonts/La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Light-boldItalic.fntdata"/><Relationship Id="rId25" Type="http://schemas.openxmlformats.org/officeDocument/2006/relationships/font" Target="fonts/LatoLight-italic.fntdata"/><Relationship Id="rId28" Type="http://schemas.openxmlformats.org/officeDocument/2006/relationships/font" Target="fonts/LatoBlack-boldItalic.fntdata"/><Relationship Id="rId27" Type="http://schemas.openxmlformats.org/officeDocument/2006/relationships/font" Target="fonts/Lato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ldStandardT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ldStandardTT-italic.fntdata"/><Relationship Id="rId3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La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7575d8c2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757575d8c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57575d8c2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757575d8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5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15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24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17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8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22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2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2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b="0" i="0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seer.cancer.gov/data/acces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jpg"/><Relationship Id="rId9" Type="http://schemas.openxmlformats.org/officeDocument/2006/relationships/image" Target="../media/image6.jpg"/><Relationship Id="rId5" Type="http://schemas.openxmlformats.org/officeDocument/2006/relationships/image" Target="../media/image2.jpg"/><Relationship Id="rId6" Type="http://schemas.openxmlformats.org/officeDocument/2006/relationships/image" Target="../media/image9.jpg"/><Relationship Id="rId7" Type="http://schemas.openxmlformats.org/officeDocument/2006/relationships/image" Target="../media/image7.jpg"/><Relationship Id="rId8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/>
        </p:nvSpPr>
        <p:spPr>
          <a:xfrm>
            <a:off x="1165500" y="1890050"/>
            <a:ext cx="70755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22222"/>
                </a:solidFill>
                <a:latin typeface="Lato Black"/>
                <a:ea typeface="Lato Black"/>
                <a:cs typeface="Lato Black"/>
                <a:sym typeface="Lato Black"/>
              </a:rPr>
              <a:t>Classifying Severity of Colorectal Cancer</a:t>
            </a:r>
            <a:endParaRPr b="0" i="0" sz="3600" u="none" cap="none" strike="noStrike">
              <a:solidFill>
                <a:srgbClr val="222222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2222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1395300" y="3598950"/>
            <a:ext cx="68106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Presented by: 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Team 1 - Ajinkya Koshti, Kavita Jain, Ludmila Scott, Pallabi Chatterjee, Tyler Kutz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903000" y="2853800"/>
            <a:ext cx="73380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MIS 536 - Business Analytics</a:t>
            </a:r>
            <a:endParaRPr b="0" i="0" sz="18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Professor : Dr. Moqri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57575d8c2_0_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LGBM, XGBOOST </a:t>
            </a:r>
            <a:endParaRPr/>
          </a:p>
        </p:txBody>
      </p:sp>
      <p:sp>
        <p:nvSpPr>
          <p:cNvPr id="150" name="Google Shape;150;g757575d8c2_0_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Overall accuracy can be misleading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600">
                <a:highlight>
                  <a:srgbClr val="FFFFFF"/>
                </a:highlight>
              </a:rPr>
              <a:t>If we can get 74% accuracy but it ignores a class value that is represented by 30% of the data, is that ok?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Tree-based ensemble models tend to reduce the variance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Overfitting issues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cross-validation estimator is nearly unbiased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bias will tend to be pessimistic (that is, overestimate the error), which is good</a:t>
            </a:r>
            <a:endParaRPr/>
          </a:p>
        </p:txBody>
      </p:sp>
      <p:pic>
        <p:nvPicPr>
          <p:cNvPr id="151" name="Google Shape;151;g757575d8c2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g757575d8c2_0_21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>
            <p:ph type="title"/>
          </p:nvPr>
        </p:nvSpPr>
        <p:spPr>
          <a:xfrm>
            <a:off x="311700" y="43597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Lift/Decile-wise Charts</a:t>
            </a:r>
            <a:endParaRPr/>
          </a:p>
        </p:txBody>
      </p:sp>
      <p:sp>
        <p:nvSpPr>
          <p:cNvPr id="158" name="Google Shape;158;p1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9" name="Google Shape;15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10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Insights</a:t>
            </a:r>
            <a:endParaRPr/>
          </a:p>
        </p:txBody>
      </p:sp>
      <p:sp>
        <p:nvSpPr>
          <p:cNvPr id="166" name="Google Shape;166;p1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7" name="Google Shape;1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12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174" name="Google Shape;174;p1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Stat software citation: Surveillance Research Program, National Cancer Institute SEER*Stat software (seer.cancer.gov/seerstat) version 8.3.4.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US"/>
              <a:t>SEER data citation: Database name=Incidence - SEER 18 Regs Research Data + Hurricane Katrina Impacted Louisiana Cases, Nov 2016 Sub (1973-2016 varying) - Linked To County Attributes - Total U.S., 1969-2015 Counties.</a:t>
            </a:r>
            <a:endParaRPr/>
          </a:p>
        </p:txBody>
      </p:sp>
      <p:pic>
        <p:nvPicPr>
          <p:cNvPr id="175" name="Google Shape;1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13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RECAP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187"/>
              <a:t>Colorectal cancer is the second leading cause of cancer death in USA</a:t>
            </a:r>
            <a:endParaRPr/>
          </a:p>
          <a:p>
            <a:pPr indent="-285750" lvl="0" marL="28575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-US" sz="1187"/>
              <a:t>One in three people are not up-to-date with colorectal cancer screening.</a:t>
            </a:r>
            <a:endParaRPr/>
          </a:p>
          <a:p>
            <a:pPr indent="-285750" lvl="0" marL="28575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-US" sz="1187"/>
              <a:t>60% of colorectal cancer deaths could be prevented with screening</a:t>
            </a:r>
            <a:endParaRPr/>
          </a:p>
          <a:p>
            <a:pPr indent="-285750" lvl="0" marL="28575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-US" sz="1187"/>
              <a:t>Colorectal cancer is a public health issue</a:t>
            </a:r>
            <a:endParaRPr/>
          </a:p>
          <a:p>
            <a:pPr indent="-285750" lvl="0" marL="28575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-US" sz="1187"/>
              <a:t>Correctly classifying how severe someone’s cancer is important because: </a:t>
            </a:r>
            <a:endParaRPr/>
          </a:p>
          <a:p>
            <a:pPr indent="-317500" lvl="1" marL="914400" rtl="0" algn="l">
              <a:lnSpc>
                <a:spcPct val="95000"/>
              </a:lnSpc>
              <a:spcBef>
                <a:spcPts val="3200"/>
              </a:spcBef>
              <a:spcAft>
                <a:spcPts val="0"/>
              </a:spcAft>
              <a:buSzPts val="1400"/>
              <a:buChar char="○"/>
            </a:pPr>
            <a:r>
              <a:rPr b="1" lang="en-US" sz="807"/>
              <a:t>Determines treatment plan</a:t>
            </a:r>
            <a:endParaRPr/>
          </a:p>
          <a:p>
            <a:pPr indent="-317500" lvl="1" marL="91440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b="1" lang="en-US" sz="807"/>
              <a:t>Predicts chance of recovery</a:t>
            </a:r>
            <a:endParaRPr/>
          </a:p>
          <a:p>
            <a:pPr indent="-317500" lvl="1" marL="91440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b="1" lang="en-US" sz="807"/>
              <a:t>Help identify clinical trials </a:t>
            </a:r>
            <a:endParaRPr/>
          </a:p>
          <a:p>
            <a:pPr indent="-317500" lvl="1" marL="91440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b="1" lang="en-US" sz="807"/>
              <a:t>Sets expectations</a:t>
            </a:r>
            <a:endParaRPr/>
          </a:p>
          <a:p>
            <a:pPr indent="-171450" lvl="0" marL="285750" rtl="0" algn="l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570"/>
          </a:p>
        </p:txBody>
      </p:sp>
      <p:cxnSp>
        <p:nvCxnSpPr>
          <p:cNvPr id="69" name="Google Shape;69;p2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0" name="Google Shape;7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Agenda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400"/>
              <a:t>Data Overview</a:t>
            </a:r>
            <a:endParaRPr/>
          </a:p>
          <a:p>
            <a:pPr indent="-171450" lvl="0" marL="1714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-US" sz="1400"/>
              <a:t>Data Prep</a:t>
            </a:r>
            <a:endParaRPr/>
          </a:p>
          <a:p>
            <a:pPr indent="-171450" lvl="0" marL="1714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-US" sz="1400"/>
              <a:t>Roadblocks</a:t>
            </a:r>
            <a:endParaRPr/>
          </a:p>
          <a:p>
            <a:pPr indent="-171450" lvl="0" marL="1714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-US" sz="1400"/>
              <a:t>Model Selection</a:t>
            </a:r>
            <a:endParaRPr/>
          </a:p>
          <a:p>
            <a:pPr indent="-171450" lvl="0" marL="1714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-US" sz="1400"/>
              <a:t>Prediction</a:t>
            </a:r>
            <a:endParaRPr/>
          </a:p>
          <a:p>
            <a:pPr indent="-171450" lvl="0" marL="1714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-US" sz="1400"/>
              <a:t>Accuracy</a:t>
            </a:r>
            <a:endParaRPr/>
          </a:p>
          <a:p>
            <a:pPr indent="-171450" lvl="0" marL="17145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b="1" lang="en-US" sz="1400"/>
              <a:t>Insights</a:t>
            </a:r>
            <a:endParaRPr/>
          </a:p>
        </p:txBody>
      </p:sp>
      <p:cxnSp>
        <p:nvCxnSpPr>
          <p:cNvPr id="77" name="Google Shape;77;p3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8" name="Google Shape;7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About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4" name="Google Shape;84;p4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4"/>
          <p:cNvSpPr/>
          <p:nvPr/>
        </p:nvSpPr>
        <p:spPr>
          <a:xfrm>
            <a:off x="811925" y="1601663"/>
            <a:ext cx="2350200" cy="64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939119 observations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1237625" y="2935775"/>
            <a:ext cx="1498800" cy="64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35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3591000" y="2509100"/>
            <a:ext cx="2540400" cy="64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33 categorical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3591000" y="3388175"/>
            <a:ext cx="2540400" cy="64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2 numerical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4"/>
          <p:cNvCxnSpPr>
            <a:stCxn id="86" idx="3"/>
            <a:endCxn id="87" idx="1"/>
          </p:cNvCxnSpPr>
          <p:nvPr/>
        </p:nvCxnSpPr>
        <p:spPr>
          <a:xfrm flipH="1" rot="10800000">
            <a:off x="2736425" y="2832725"/>
            <a:ext cx="854700" cy="426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4"/>
          <p:cNvCxnSpPr>
            <a:stCxn id="86" idx="3"/>
            <a:endCxn id="88" idx="1"/>
          </p:cNvCxnSpPr>
          <p:nvPr/>
        </p:nvCxnSpPr>
        <p:spPr>
          <a:xfrm>
            <a:off x="2736425" y="3259325"/>
            <a:ext cx="854700" cy="4524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1" name="Google Shape;9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4"/>
          <p:cNvSpPr/>
          <p:nvPr/>
        </p:nvSpPr>
        <p:spPr>
          <a:xfrm>
            <a:off x="2371761" y="658010"/>
            <a:ext cx="338746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https://seer.cancer.gov/data/access.html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6176681" y="1171521"/>
            <a:ext cx="2164977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Surveillance, Epidemiology, and End Results (SEER) Program of the National Cancer Institute (NCI) collects and publishes cancer data through a coordinated system of strategically placed cancer registries which cover near 30% of the USA population. Currently there are 18 SEER registries in the USA.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Data Exploration</a:t>
            </a:r>
            <a:endParaRPr/>
          </a:p>
        </p:txBody>
      </p:sp>
      <p:cxnSp>
        <p:nvCxnSpPr>
          <p:cNvPr id="99" name="Google Shape;99;p5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0" name="Google Shape;10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94950"/>
            <a:ext cx="2987976" cy="18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6325" y="1162688"/>
            <a:ext cx="2770675" cy="172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050" y="2994375"/>
            <a:ext cx="2670951" cy="16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06325" y="3035203"/>
            <a:ext cx="2770675" cy="1727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31057" y="1162700"/>
            <a:ext cx="2774468" cy="172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26333" y="2954650"/>
            <a:ext cx="2770668" cy="172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type="title"/>
          </p:nvPr>
        </p:nvSpPr>
        <p:spPr>
          <a:xfrm>
            <a:off x="275525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Steps to Preprocess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12" name="Google Shape;112;p6"/>
          <p:cNvSpPr txBox="1"/>
          <p:nvPr>
            <p:ph idx="1" type="body"/>
          </p:nvPr>
        </p:nvSpPr>
        <p:spPr>
          <a:xfrm>
            <a:off x="311700" y="1058225"/>
            <a:ext cx="85206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b="1" lang="en-US"/>
              <a:t>Data Quality Issues</a:t>
            </a:r>
            <a:r>
              <a:rPr lang="en-US"/>
              <a:t> – we worked on data quality issues include noise, outliers, missing values, and duplicate data etc.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b="1" lang="en-US"/>
              <a:t>Sampling </a:t>
            </a:r>
            <a:r>
              <a:rPr lang="en-US"/>
              <a:t>– we conducted weighted sampling (stratified sampling) to facilitate data reduction for exploratory data analysis and scaling up algorithms to big data applications and quantifying uncertainties due to varying data distributions.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b="1" lang="en-US"/>
              <a:t>Transforming the data</a:t>
            </a:r>
            <a:r>
              <a:rPr lang="en-US"/>
              <a:t> - we transformed our data , created dummy variables also binning our response variable i.e., Grade I, </a:t>
            </a:r>
            <a:r>
              <a:rPr lang="en-US"/>
              <a:t>Grade II, Grade III, Grade IV into two categories 0 (combining Grade I &amp; Grade II) and 1 (combining Grade III &amp; Grade IV).</a:t>
            </a:r>
            <a:endParaRPr/>
          </a:p>
          <a:p>
            <a:pPr indent="-171450" lvl="0" marL="2857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71450" lvl="0" marL="28575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3" name="Google Shape;11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6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Logistic Regression</a:t>
            </a:r>
            <a:endParaRPr/>
          </a:p>
        </p:txBody>
      </p:sp>
      <p:sp>
        <p:nvSpPr>
          <p:cNvPr id="120" name="Google Shape;120;p8"/>
          <p:cNvSpPr txBox="1"/>
          <p:nvPr>
            <p:ph idx="1" type="body"/>
          </p:nvPr>
        </p:nvSpPr>
        <p:spPr>
          <a:xfrm>
            <a:off x="176150" y="1121525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Final model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Final Output </a:t>
            </a:r>
            <a:endParaRPr/>
          </a:p>
        </p:txBody>
      </p:sp>
      <p:pic>
        <p:nvPicPr>
          <p:cNvPr id="121" name="Google Shape;12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8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3" name="Google Shape;12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175" y="1184900"/>
            <a:ext cx="5836701" cy="19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8"/>
          <p:cNvSpPr/>
          <p:nvPr/>
        </p:nvSpPr>
        <p:spPr>
          <a:xfrm>
            <a:off x="2404700" y="1302275"/>
            <a:ext cx="479100" cy="24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 rot="5401933">
            <a:off x="2106293" y="1654872"/>
            <a:ext cx="533400" cy="461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1636" y="2152125"/>
            <a:ext cx="1738640" cy="283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Evaluating Classification Performance </a:t>
            </a:r>
            <a:endParaRPr/>
          </a:p>
        </p:txBody>
      </p:sp>
      <p:sp>
        <p:nvSpPr>
          <p:cNvPr id="132" name="Google Shape;132;p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Our model is able to predict 81% of the                                                                   validation data correctly.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688" y="2495488"/>
            <a:ext cx="4733925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7775" y="1171600"/>
            <a:ext cx="3200525" cy="373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9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57575d8c2_0_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Bias-variance tradeoff</a:t>
            </a:r>
            <a:endParaRPr/>
          </a:p>
        </p:txBody>
      </p:sp>
      <p:sp>
        <p:nvSpPr>
          <p:cNvPr id="142" name="Google Shape;142;g757575d8c2_0_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Overall accuracy can be misleading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600">
                <a:highlight>
                  <a:srgbClr val="FFFFFF"/>
                </a:highlight>
              </a:rPr>
              <a:t>If we can get 74% accuracy but it ignores a class value that is represented by 30% of the data, is that ok?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Tree-based ensemble models tend to reduce the variance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Overfitting issues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cross-validation estimator is nearly unbiased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bias will tend to be pessimistic (that is, overestimate the error), which is good</a:t>
            </a:r>
            <a:endParaRPr/>
          </a:p>
        </p:txBody>
      </p:sp>
      <p:pic>
        <p:nvPicPr>
          <p:cNvPr id="143" name="Google Shape;143;g757575d8c2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g757575d8c2_0_5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