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Lato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Lato Black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35" Type="http://schemas.openxmlformats.org/officeDocument/2006/relationships/font" Target="fonts/LatoLight-italic.fntdata"/><Relationship Id="rId12" Type="http://schemas.openxmlformats.org/officeDocument/2006/relationships/slide" Target="slides/slide8.xml"/><Relationship Id="rId34" Type="http://schemas.openxmlformats.org/officeDocument/2006/relationships/font" Target="fonts/LatoLight-bold.fntdata"/><Relationship Id="rId15" Type="http://schemas.openxmlformats.org/officeDocument/2006/relationships/slide" Target="slides/slide11.xml"/><Relationship Id="rId37" Type="http://schemas.openxmlformats.org/officeDocument/2006/relationships/font" Target="fonts/LatoBlack-bold.fntdata"/><Relationship Id="rId14" Type="http://schemas.openxmlformats.org/officeDocument/2006/relationships/slide" Target="slides/slide10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Black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ancer.net/navigating-cancer-care/diagnosing-cancer/stages-cancer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ancer.net/node/24720" TargetMode="External"/><Relationship Id="rId3" Type="http://schemas.openxmlformats.org/officeDocument/2006/relationships/hyperlink" Target="https://www.cancer.net/node/24723" TargetMode="External"/><Relationship Id="rId4" Type="http://schemas.openxmlformats.org/officeDocument/2006/relationships/hyperlink" Target="https://www.cancer.net/node/24728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3d0ac409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3d0ac4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3d0ac409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3d0ac4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4b41a756_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4b41a75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474b0e0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474b0e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474b0e0a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474b0e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474b0e0a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474b0e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348e8a03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348e8a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54b41a756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54b41a75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4b41a756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4b41a75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54b41a756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54b41a75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348e8a0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348e8a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4b41a756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4b41a75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5348e8a03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5348e8a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54b41a75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54b41a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54b41a756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54b41a7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731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https://www.cancer.net/navigating-cancer-care/diagnosing-cancer/stages-cancer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3e631101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3e6311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348e8a03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348e8a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Since there is no definitive cure for cancer, it becomes crucial to work towards early detection measures, treatments, and follow-up methods that are proven to save lives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>
                <a:highlight>
                  <a:srgbClr val="FFFFFF"/>
                </a:highlight>
              </a:rPr>
              <a:t>Plan treatment, including the type of </a:t>
            </a:r>
            <a:r>
              <a:rPr b="1" lang="en" u="sng">
                <a:solidFill>
                  <a:srgbClr val="00447C"/>
                </a:solidFill>
                <a:highlight>
                  <a:srgbClr val="FFFFFF"/>
                </a:highlight>
                <a:hlinkClick r:id="rId2"/>
              </a:rPr>
              <a:t>surgery</a:t>
            </a:r>
            <a:r>
              <a:rPr lang="en">
                <a:highlight>
                  <a:srgbClr val="FFFFFF"/>
                </a:highlight>
              </a:rPr>
              <a:t> and/or whether </a:t>
            </a:r>
            <a:r>
              <a:rPr b="1" lang="en" u="sng">
                <a:solidFill>
                  <a:srgbClr val="00447C"/>
                </a:solidFill>
                <a:highlight>
                  <a:srgbClr val="FFFFFF"/>
                </a:highlight>
                <a:hlinkClick r:id="rId3"/>
              </a:rPr>
              <a:t>chemotherapy</a:t>
            </a:r>
            <a:r>
              <a:rPr lang="en">
                <a:highlight>
                  <a:srgbClr val="FFFFFF"/>
                </a:highlight>
              </a:rPr>
              <a:t> or </a:t>
            </a:r>
            <a:r>
              <a:rPr b="1" lang="en" u="sng">
                <a:solidFill>
                  <a:srgbClr val="00447C"/>
                </a:solidFill>
                <a:highlight>
                  <a:srgbClr val="FFFFFF"/>
                </a:highlight>
                <a:hlinkClick r:id="rId4"/>
              </a:rPr>
              <a:t>radiation therapy</a:t>
            </a:r>
            <a:r>
              <a:rPr lang="en">
                <a:highlight>
                  <a:srgbClr val="FFFFFF"/>
                </a:highlight>
              </a:rPr>
              <a:t> are needed</a:t>
            </a:r>
            <a:endParaRPr>
              <a:highlight>
                <a:srgbClr val="FFFFFF"/>
              </a:highlight>
            </a:endParaRPr>
          </a:p>
          <a:p>
            <a:pPr indent="-298450" lvl="0" marL="4572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Predict the chance that the cancer will come back after the original treatment</a:t>
            </a:r>
            <a:endParaRPr>
              <a:highlight>
                <a:srgbClr val="FFFFFF"/>
              </a:highlight>
            </a:endParaRPr>
          </a:p>
          <a:p>
            <a:pPr indent="-298450" lvl="0" marL="4572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Predict the chance of recovery</a:t>
            </a:r>
            <a:endParaRPr>
              <a:highlight>
                <a:srgbClr val="FFFFFF"/>
              </a:highlight>
            </a:endParaRPr>
          </a:p>
          <a:p>
            <a:pPr indent="-298450" lvl="0" marL="4572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Talk about the diagnosis in a clear, common language with the entire health care team</a:t>
            </a:r>
            <a:endParaRPr>
              <a:highlight>
                <a:srgbClr val="FFFFFF"/>
              </a:highlight>
            </a:endParaRPr>
          </a:p>
          <a:p>
            <a:pPr indent="-298450" lvl="0" marL="4572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Determine how well the treatment worked</a:t>
            </a:r>
            <a:endParaRPr>
              <a:highlight>
                <a:srgbClr val="FFFFFF"/>
              </a:highlight>
            </a:endParaRPr>
          </a:p>
          <a:p>
            <a:pPr indent="-298450" lvl="0" marL="4572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Compare how well new treatments work among large groups of people with the same diagnosis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348e8a03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348e8a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3d0ac409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3d0ac4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0a3a4015a9131e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0a3a4015a9131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waves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flipH="1" rot="5400000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52" name="Google Shape;52;p7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2" name="Google Shape;62;p8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9" name="Google Shape;69;p9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76" name="Google Shape;76;p10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eer.cancer.gov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>
            <a:off x="1034250" y="9639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Classifying Severity of Colorectal Cancer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 536 - Business </a:t>
            </a:r>
            <a:r>
              <a:rPr lang="en" sz="1800"/>
              <a:t>Analytics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Professor : Dr. Moqri</a:t>
            </a:r>
            <a:endParaRPr sz="1800"/>
          </a:p>
        </p:txBody>
      </p:sp>
      <p:sp>
        <p:nvSpPr>
          <p:cNvPr id="91" name="Google Shape;91;p12"/>
          <p:cNvSpPr txBox="1"/>
          <p:nvPr/>
        </p:nvSpPr>
        <p:spPr>
          <a:xfrm>
            <a:off x="1166700" y="2684550"/>
            <a:ext cx="68106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Presented by: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Team 1 - Ajinkya Koshti, Kavita Jain, Ludmila Scott, Pallabi Chatterjee, Tyler Kutz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200" y="145125"/>
            <a:ext cx="2668800" cy="4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525025" y="662500"/>
            <a:ext cx="60345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Statistics</a:t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20650" y="967500"/>
            <a:ext cx="61287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                                                                 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939119 observations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35 variables in total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Data format (tabular, database or file format, etc.)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Data tables (how many, their content/organization, etc.)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Data columns (most important ones, etc.)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Data rows (unit of observation, count, etc.)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525025" y="548950"/>
            <a:ext cx="60345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Charts/Visualization</a:t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950"/>
            <a:ext cx="6494252" cy="40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525025" y="548950"/>
            <a:ext cx="60345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Charts/Visualization</a:t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950"/>
            <a:ext cx="6407124" cy="3994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525025" y="548950"/>
            <a:ext cx="60345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Charts/Visualization</a:t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950"/>
            <a:ext cx="6113325" cy="38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525025" y="548950"/>
            <a:ext cx="60345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Charts/Visualization</a:t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950"/>
            <a:ext cx="6407124" cy="3994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525025" y="548950"/>
            <a:ext cx="60345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Charts/Visualization</a:t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950"/>
            <a:ext cx="6407125" cy="399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4294967295" type="ctrTitle"/>
          </p:nvPr>
        </p:nvSpPr>
        <p:spPr>
          <a:xfrm>
            <a:off x="1034275" y="1409225"/>
            <a:ext cx="7446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Predictive</a:t>
            </a:r>
            <a:r>
              <a:rPr lang="en" sz="4800">
                <a:solidFill>
                  <a:schemeClr val="accent4"/>
                </a:solidFill>
              </a:rPr>
              <a:t> Analytics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8"/>
          <p:cNvSpPr txBox="1"/>
          <p:nvPr>
            <p:ph type="title"/>
          </p:nvPr>
        </p:nvSpPr>
        <p:spPr>
          <a:xfrm>
            <a:off x="737850" y="499600"/>
            <a:ext cx="6034500" cy="54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 Steps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737850" y="1475700"/>
            <a:ext cx="65946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Data Preprocessing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Feature Engineering/Dimension Reduction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Predictive Modeling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Tuning the models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737850" y="295450"/>
            <a:ext cx="60345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737850" y="1050150"/>
            <a:ext cx="68976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Raw data: ASCII file with encoded features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Converting ASCII to CSV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Decoding the encoded features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Dealing with high cardinality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Label encoding/ one hot encoding based on features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○"/>
            </a:pPr>
            <a:r>
              <a:rPr lang="en" sz="1800"/>
              <a:t>E.g Sequence number: Label Encoding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○"/>
            </a:pPr>
            <a:r>
              <a:rPr lang="en" sz="1800"/>
              <a:t>Reporting source: OHE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Normalization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○"/>
            </a:pPr>
            <a:r>
              <a:rPr lang="en" sz="1800">
                <a:solidFill>
                  <a:srgbClr val="000000"/>
                </a:solidFill>
              </a:rPr>
              <a:t>Standardization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○"/>
            </a:pPr>
            <a:r>
              <a:rPr lang="en" sz="1800">
                <a:solidFill>
                  <a:srgbClr val="000000"/>
                </a:solidFill>
              </a:rPr>
              <a:t>Scaling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458150" y="374700"/>
            <a:ext cx="7514100" cy="51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Engineering/Dimension Reduction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53350" y="1123725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Raw data: 34 features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Cleaned data: 98 features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Eliminating multicollinearity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PCA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After feat</a:t>
            </a:r>
            <a:r>
              <a:rPr lang="en" sz="1800"/>
              <a:t>ure reduction: 87 features</a:t>
            </a:r>
            <a:endParaRPr sz="1800"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37850" y="520250"/>
            <a:ext cx="6034500" cy="50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37850" y="1311150"/>
            <a:ext cx="6545700" cy="32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Introduction/Importance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Source/Data Content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Exploratory Analytics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Predictive Analytics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Interesting Insights 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37850" y="449225"/>
            <a:ext cx="6034500" cy="5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737850" y="1302075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Baseline classification models: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○"/>
            </a:pPr>
            <a:r>
              <a:rPr lang="en" sz="1800">
                <a:solidFill>
                  <a:srgbClr val="000000"/>
                </a:solidFill>
              </a:rPr>
              <a:t>Logistic Regression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○"/>
            </a:pPr>
            <a:r>
              <a:rPr lang="en" sz="1800">
                <a:solidFill>
                  <a:srgbClr val="000000"/>
                </a:solidFill>
              </a:rPr>
              <a:t>Decision Trees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○"/>
            </a:pPr>
            <a:r>
              <a:rPr lang="en" sz="1800">
                <a:solidFill>
                  <a:srgbClr val="000000"/>
                </a:solidFill>
              </a:rPr>
              <a:t>Random Forests, Bagging, Boosting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○"/>
            </a:pPr>
            <a:r>
              <a:rPr lang="en" sz="1800">
                <a:solidFill>
                  <a:srgbClr val="000000"/>
                </a:solidFill>
              </a:rPr>
              <a:t>Nearest Neighbors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●"/>
            </a:pPr>
            <a:r>
              <a:rPr lang="en" sz="1800">
                <a:solidFill>
                  <a:srgbClr val="000000"/>
                </a:solidFill>
              </a:rPr>
              <a:t>Parameter Tuning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idx="4294967295" type="ctrTitle"/>
          </p:nvPr>
        </p:nvSpPr>
        <p:spPr>
          <a:xfrm>
            <a:off x="848850" y="1675450"/>
            <a:ext cx="7446300" cy="79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Interesting Insights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525025" y="548950"/>
            <a:ext cx="60345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Histological Type Risk</a:t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333100" y="1366650"/>
            <a:ext cx="31716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Most are adenomas and adenocarcinomas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8480 indicates mucoepidermoid and neoplasms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May have a higher risk of grade 3 or 4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75" y="1170825"/>
            <a:ext cx="5639225" cy="3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/>
          <p:nvPr/>
        </p:nvSpPr>
        <p:spPr>
          <a:xfrm>
            <a:off x="4972100" y="4529150"/>
            <a:ext cx="271200" cy="31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525025" y="548950"/>
            <a:ext cx="60345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333100" y="1366650"/>
            <a:ext cx="71679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Colorectal cancer 2nd most fatal cancer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Attempting to classify patients by grade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Potential case for oversampling techniques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Will predict who is at risk for highly aggressive cancer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5"/>
          <p:cNvSpPr txBox="1"/>
          <p:nvPr>
            <p:ph idx="4294967295" type="ctrTitle"/>
          </p:nvPr>
        </p:nvSpPr>
        <p:spPr>
          <a:xfrm>
            <a:off x="1034300" y="758900"/>
            <a:ext cx="65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</a:t>
            </a:r>
            <a:r>
              <a:rPr lang="en" sz="6000">
                <a:solidFill>
                  <a:schemeClr val="accent4"/>
                </a:solidFill>
              </a:rPr>
              <a:t>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253" name="Google Shape;253;p35"/>
          <p:cNvSpPr txBox="1"/>
          <p:nvPr>
            <p:ph idx="4294967295" type="subTitle"/>
          </p:nvPr>
        </p:nvSpPr>
        <p:spPr>
          <a:xfrm>
            <a:off x="1034300" y="1958520"/>
            <a:ext cx="6593700" cy="188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Any questions?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3975391" y="584305"/>
            <a:ext cx="1068077" cy="9715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1129325" y="293375"/>
            <a:ext cx="6034500" cy="48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colon in our body?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35600" r="0" t="0"/>
          <a:stretch/>
        </p:blipFill>
        <p:spPr>
          <a:xfrm>
            <a:off x="1903838" y="1203975"/>
            <a:ext cx="4485475" cy="31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834400" y="416325"/>
            <a:ext cx="6034500" cy="48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 &amp; Statistics</a:t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620925" y="1054250"/>
            <a:ext cx="71010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Colorectal cancer is the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second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leading cause of cancer death in USA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There will be an estimated 140,250 new cases of colorectal cancer in 2019.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One  in 20 people will be diagnosed with colorectal cancer.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One in three people are not up-to-date with colorectal cancer screening.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60%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f colorectal cancer deaths could be prevented with screening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25% of people diagnosed with colorectal cancer have a family history.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02375" y="608075"/>
            <a:ext cx="60345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49975" y="1178050"/>
            <a:ext cx="76290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Colorectal cancer is a public health issue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Correctly classifying how severe someone’s cancer is important because: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Determines treatment plan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Predicts chance of recovery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Help identify clinical trials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Sets expectations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643250" y="425700"/>
            <a:ext cx="6034500" cy="51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43250" y="1123275"/>
            <a:ext cx="68106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Lato"/>
                <a:ea typeface="Lato"/>
                <a:cs typeface="Lato"/>
                <a:sym typeface="Lato"/>
              </a:rPr>
              <a:t>Source</a:t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Detailed documentation and glossary of statistical terms in the website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SEER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Lato"/>
                <a:ea typeface="Lato"/>
                <a:cs typeface="Lato"/>
                <a:sym typeface="Lato"/>
              </a:rPr>
              <a:t>Content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Research data includes SEER incidence and population data associated by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age, sex, race, year of diagnosis, and geographic areas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(including SEER registry and county).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20125" y="4683150"/>
            <a:ext cx="29694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Link: </a:t>
            </a:r>
            <a:r>
              <a:rPr lang="en" sz="1200" u="sng">
                <a:solidFill>
                  <a:schemeClr val="accent1"/>
                </a:solidFill>
                <a:hlinkClick r:id="rId3"/>
              </a:rPr>
              <a:t>https://seer.cancer.gov/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525025" y="548950"/>
            <a:ext cx="60345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Cont’d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333100" y="1366650"/>
            <a:ext cx="7334100" cy="2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Scale of measurement of our target variable is ordinal in nature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2000-2016 colon/rectal cancer dataset has 939,119 records, 35 columns and has a file size of 200 MB.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25025" y="334075"/>
            <a:ext cx="60345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SEER Registries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550"/>
            <a:ext cx="6407125" cy="42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4294967295" type="ctrTitle"/>
          </p:nvPr>
        </p:nvSpPr>
        <p:spPr>
          <a:xfrm>
            <a:off x="1034275" y="1409225"/>
            <a:ext cx="7446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Exploratory Analytics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