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Lato Black" panose="020B0604020202020204" charset="0"/>
      <p:bold r:id="rId21"/>
      <p:boldItalic r:id="rId22"/>
    </p:embeddedFont>
    <p:embeddedFont>
      <p:font typeface="Lato Light" panose="020B0604020202020204" charset="0"/>
      <p:regular r:id="rId23"/>
      <p:bold r:id="rId24"/>
      <p:italic r:id="rId25"/>
      <p:boldItalic r:id="rId26"/>
    </p:embeddedFont>
    <p:embeddedFont>
      <p:font typeface="Old Standard TT" panose="020B0604020202020204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RIJQwIEXwevv7O9URUkGWksRga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ler Kutz" initials="TK" lastIdx="2" clrIdx="0">
    <p:extLst>
      <p:ext uri="{19B8F6BF-5375-455C-9EA6-DF929625EA0E}">
        <p15:presenceInfo xmlns:p15="http://schemas.microsoft.com/office/powerpoint/2012/main" userId="7363498143b084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8T21:18:22.666" idx="1">
    <p:pos x="2485" y="1386"/>
    <p:text>add another line talking about how the data we have does not predict particularly well.  Missing key attributes that contribute to variance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8T21:25:25.608" idx="2">
    <p:pos x="1835" y="991"/>
    <p:text>81%, or are you talking about the 2nd method?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575d8c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57575d8c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Less progressive states had slightly higher odds.  Perhaps, lifestyles contribute?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426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15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7575d8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757575d8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er.cancer.gov/data/acces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165500" y="1890050"/>
            <a:ext cx="70755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22222"/>
                </a:solidFill>
                <a:latin typeface="Lato Black"/>
                <a:ea typeface="Lato Black"/>
                <a:cs typeface="Lato Black"/>
                <a:sym typeface="Lato Black"/>
              </a:rPr>
              <a:t>Classifying Severity of Colorectal Cancer</a:t>
            </a:r>
            <a:endParaRPr sz="3600" b="0" i="0" u="none" strike="noStrike" cap="none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95300" y="3598950"/>
            <a:ext cx="68106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Presented by: 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1 - Ajinkya Koshti, Kavita Jain, Ludmila Scott, Pallabi Chatterjee, Tyler Kutz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3000" y="2853800"/>
            <a:ext cx="7338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MIS 536 - Business Analytics</a:t>
            </a:r>
            <a:endParaRPr sz="1800" b="0" i="0" u="none" strike="noStrike" cap="non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Professor : Dr. Moqri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7575d8c2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Light Gradient Boosting Machine</a:t>
            </a:r>
            <a:endParaRPr/>
          </a:p>
        </p:txBody>
      </p:sp>
      <p:sp>
        <p:nvSpPr>
          <p:cNvPr id="150" name="Google Shape;150;g757575d8c2_0_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Light GBM is a gradient boosting framework that uses tree-based learning algorithm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b="1" dirty="0">
                <a:highlight>
                  <a:srgbClr val="FFFFFF"/>
                </a:highlight>
              </a:rPr>
              <a:t>Light GBM grows tree vertically </a:t>
            </a:r>
            <a:r>
              <a:rPr lang="en-US" sz="1600" dirty="0">
                <a:highlight>
                  <a:srgbClr val="FFFFFF"/>
                </a:highlight>
              </a:rPr>
              <a:t>while other algorithm grows trees horizontally</a:t>
            </a:r>
            <a:endParaRPr sz="1600" dirty="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With 5 folds, we get an unbiased AUC (0.702) and accuracy (81.5%) </a:t>
            </a:r>
            <a:endParaRPr sz="16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Decently close to the state-of-the-art AUC (0.79) of average survivability prediction  </a:t>
            </a:r>
            <a:r>
              <a:rPr lang="en-US" sz="1200" dirty="0">
                <a:highlight>
                  <a:srgbClr val="FFFFFF"/>
                </a:highlight>
              </a:rPr>
              <a:t>(source: https://www.researchgate.net/publication/318661649)</a:t>
            </a:r>
            <a:endParaRPr sz="1200" dirty="0"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highlight>
                <a:srgbClr val="FFFFFF"/>
              </a:highlight>
            </a:endParaRPr>
          </a:p>
        </p:txBody>
      </p:sp>
      <p:pic>
        <p:nvPicPr>
          <p:cNvPr id="151" name="Google Shape;151;g757575d8c2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757575d8c2_0_21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757575d8c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00" y="2571750"/>
            <a:ext cx="7735275" cy="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Interesting Insights</a:t>
            </a:r>
            <a:endParaRPr dirty="0"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311699" y="1171600"/>
            <a:ext cx="8034137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Females are slightly more likely to have aggressive cancer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_males = -.17)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Iowa, Kentucky, Utah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of aggressive cancer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Mexico, Hawaii, Massachusetts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odds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Originating sites of primary tumor were significant and contributed heavily to odds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Age has little effect at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=.0007, and is considered insignificant by the model</a:t>
            </a:r>
            <a:r>
              <a:rPr lang="en-US" dirty="0"/>
              <a:t> 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Insights: Histological Type</a:t>
            </a:r>
            <a:endParaRPr dirty="0"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659804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As suspected, histological type 8480 more likely to be grade 3 or 4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.094)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8480 grouped in mucoepidermoid and neoplasms vs. adenomas and adenocarcinomas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Problems in this tissue have higher odds of being aggressive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E75CE-ADEE-474A-A643-5E6CACE21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33"/>
          <a:stretch/>
        </p:blipFill>
        <p:spPr bwMode="auto">
          <a:xfrm>
            <a:off x="4971504" y="751625"/>
            <a:ext cx="3963084" cy="380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25916A-94BF-40A5-B46F-F5ED26C67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104" y="1578560"/>
            <a:ext cx="1162050" cy="145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3975A-506A-4D0D-A676-940C819FE241}"/>
              </a:ext>
            </a:extLst>
          </p:cNvPr>
          <p:cNvSpPr txBox="1"/>
          <p:nvPr/>
        </p:nvSpPr>
        <p:spPr>
          <a:xfrm>
            <a:off x="5140611" y="4584855"/>
            <a:ext cx="362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Base | -1 | -.8 | .094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DBCC2EB-B796-4772-9784-5125F6B889CA}"/>
              </a:ext>
            </a:extLst>
          </p:cNvPr>
          <p:cNvSpPr/>
          <p:nvPr/>
        </p:nvSpPr>
        <p:spPr>
          <a:xfrm>
            <a:off x="5718874" y="4467779"/>
            <a:ext cx="45719" cy="1406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A1324B-7046-42FE-8F44-E7C38F865AD0}"/>
              </a:ext>
            </a:extLst>
          </p:cNvPr>
          <p:cNvSpPr/>
          <p:nvPr/>
        </p:nvSpPr>
        <p:spPr>
          <a:xfrm>
            <a:off x="6036716" y="4467779"/>
            <a:ext cx="45719" cy="1406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3F6814-5A2A-40C6-A468-D1994D33B615}"/>
              </a:ext>
            </a:extLst>
          </p:cNvPr>
          <p:cNvSpPr/>
          <p:nvPr/>
        </p:nvSpPr>
        <p:spPr>
          <a:xfrm>
            <a:off x="6339156" y="4457492"/>
            <a:ext cx="45719" cy="1406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7DF893-309B-4452-8925-D25D3703DC33}"/>
              </a:ext>
            </a:extLst>
          </p:cNvPr>
          <p:cNvSpPr/>
          <p:nvPr/>
        </p:nvSpPr>
        <p:spPr>
          <a:xfrm>
            <a:off x="6664747" y="4456548"/>
            <a:ext cx="45719" cy="1406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Stat software citation: Surveillance Research Program, National Cancer Institute SEER*Stat software (seer.cancer.gov/seerstat) version 8.3.4.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/>
              <a:t>SEER data citation: Database name=Incidence - SEER 18 Regs Research Data + Hurricane Katrina Impacted Louisiana Cases, Nov 2016 Sub (1973-2016 varying) - Linked To County Attributes - Total U.S., 1969-2015 Counties.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311700" y="2111093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Questions?</a:t>
            </a:r>
            <a:endParaRPr dirty="0"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23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Colorectal cancer is the second leading cause of cancer death in USA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285750" lvl="0" indent="-2476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One in three people are not up-to-date with colorectal cancer screening.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285750" lvl="0" indent="-2476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60% of colorectal cancer deaths could be prevented with screening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285750" lvl="0" indent="-2476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Colorectal cancer is a public health issue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285750" lvl="0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Correctly classifying how severe someone’s cancer is important because: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Determines treatment plan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Predicts chance of recovery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Help identify clinical trials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Sets expectations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285750" lvl="0" indent="-1714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570"/>
          </a:p>
        </p:txBody>
      </p:sp>
      <p:cxnSp>
        <p:nvCxnSpPr>
          <p:cNvPr id="69" name="Google Shape;69;p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3240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3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Data Overview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Data Prep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Roadblocks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Model Selection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Prediction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Accuracy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71450" lvl="0" indent="-133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Insights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About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4"/>
          <p:cNvSpPr/>
          <p:nvPr/>
        </p:nvSpPr>
        <p:spPr>
          <a:xfrm>
            <a:off x="811925" y="1601663"/>
            <a:ext cx="2350200" cy="64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939119 observations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237625" y="2935775"/>
            <a:ext cx="1498800" cy="64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35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591000" y="2509100"/>
            <a:ext cx="2540400" cy="64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33 categorical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591000" y="3388175"/>
            <a:ext cx="2540400" cy="64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 numerical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4"/>
          <p:cNvCxnSpPr>
            <a:stCxn id="86" idx="3"/>
            <a:endCxn id="87" idx="1"/>
          </p:cNvCxnSpPr>
          <p:nvPr/>
        </p:nvCxnSpPr>
        <p:spPr>
          <a:xfrm rot="10800000" flipH="1">
            <a:off x="2736425" y="2832725"/>
            <a:ext cx="854700" cy="426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"/>
          <p:cNvCxnSpPr>
            <a:stCxn id="86" idx="3"/>
            <a:endCxn id="88" idx="1"/>
          </p:cNvCxnSpPr>
          <p:nvPr/>
        </p:nvCxnSpPr>
        <p:spPr>
          <a:xfrm>
            <a:off x="2736425" y="3259325"/>
            <a:ext cx="854700" cy="452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2371761" y="658010"/>
            <a:ext cx="33874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https://seer.cancer.gov/data/access.html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76681" y="1171521"/>
            <a:ext cx="216497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Surveillance, Epidemiology, and End Results (SEER) Program of the National Cancer Institute (NCI) collects and publishes cancer data through a coordinated system of strategically placed cancer registries which cover near 30% of the USA population. Currently there are 18 SEER registries in the USA.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Exploration</a:t>
            </a:r>
            <a:endParaRPr/>
          </a:p>
        </p:txBody>
      </p:sp>
      <p:cxnSp>
        <p:nvCxnSpPr>
          <p:cNvPr id="99" name="Google Shape;99;p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4950"/>
            <a:ext cx="2987976" cy="18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325" y="1162688"/>
            <a:ext cx="2770675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50" y="2994375"/>
            <a:ext cx="2670951" cy="1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6325" y="3035203"/>
            <a:ext cx="2770675" cy="172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1057" y="1162700"/>
            <a:ext cx="2774468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6333" y="2954650"/>
            <a:ext cx="2770668" cy="1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275525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Steps to Preprocess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/>
              <a:t>Data Formatting - </a:t>
            </a:r>
            <a:r>
              <a:rPr lang="en-US" dirty="0"/>
              <a:t>Converting encoding ASCII files into CSV files, decoding them to explore the data.</a:t>
            </a:r>
            <a:endParaRPr dirty="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/>
              <a:t>Sampling </a:t>
            </a:r>
            <a:r>
              <a:rPr lang="en-US" dirty="0"/>
              <a:t>– we conducted weighted sampling (stratified sampling) to facilitate data reduction for exploratory data analysis and scaling up algorithms to big data applications and quantifying uncertainties due to varying data distributions.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/>
              <a:t>Transforming the data</a:t>
            </a:r>
            <a:r>
              <a:rPr lang="en-US" dirty="0"/>
              <a:t> - we transformed our data, created dummy variables also binning our response variable i.e., Grade I, Grade II, Grade III, Grade IV into two categories 0 (combining Grade I &amp; Grade II) and 1 (combining Grade III &amp; Grade IV).</a:t>
            </a:r>
            <a:endParaRPr dirty="0"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6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176150" y="11215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 model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 Output 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8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8"/>
          <p:cNvSpPr/>
          <p:nvPr/>
        </p:nvSpPr>
        <p:spPr>
          <a:xfrm>
            <a:off x="2404700" y="1302275"/>
            <a:ext cx="4791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 rot="5401933">
            <a:off x="2106293" y="1654872"/>
            <a:ext cx="533400" cy="461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13965-2767-4456-9455-8440AE393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3"/>
          <a:stretch/>
        </p:blipFill>
        <p:spPr>
          <a:xfrm>
            <a:off x="1363852" y="2169352"/>
            <a:ext cx="1720910" cy="2846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E30DD9-B903-46E5-A116-FCE946890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832" y="1203812"/>
            <a:ext cx="5712468" cy="16124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Evaluating Classification Performance 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151453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dirty="0"/>
              <a:t>Final model can predict 65% of the                                                                   validation data correctly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dirty="0"/>
              <a:t>Before weighted sampling had 81%, but was classifying nearly all as class 0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2400" y="62774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9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5" name="Google Shape;13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63" y="2735375"/>
            <a:ext cx="4750925" cy="13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400" y="1252350"/>
            <a:ext cx="2574150" cy="3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7575d8c2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Bias-variance tradeoff</a:t>
            </a:r>
            <a:endParaRPr/>
          </a:p>
        </p:txBody>
      </p:sp>
      <p:sp>
        <p:nvSpPr>
          <p:cNvPr id="142" name="Google Shape;142;g757575d8c2_0_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Overall accuracy can be misleading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>
                <a:highlight>
                  <a:srgbClr val="FFFFFF"/>
                </a:highlight>
              </a:rPr>
              <a:t>e.g. we can get 74% accuracy, but it ignores a class value that is represented by 30% of the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Tree-based ensemble models tend to reduce the variance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Overfitting issues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cross-validation estimator is nearly unbiased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bias will tend to be pessimistic (that is, overestimate the error), which is good</a:t>
            </a:r>
            <a:endParaRPr dirty="0"/>
          </a:p>
        </p:txBody>
      </p:sp>
      <p:pic>
        <p:nvPicPr>
          <p:cNvPr id="143" name="Google Shape;143;g757575d8c2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757575d8c2_0_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685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Lato Black</vt:lpstr>
      <vt:lpstr>Old Standard TT</vt:lpstr>
      <vt:lpstr>Lato</vt:lpstr>
      <vt:lpstr>Arial</vt:lpstr>
      <vt:lpstr>Lato Light</vt:lpstr>
      <vt:lpstr>Paperback</vt:lpstr>
      <vt:lpstr>PowerPoint Presentation</vt:lpstr>
      <vt:lpstr>RECAP</vt:lpstr>
      <vt:lpstr>Agenda</vt:lpstr>
      <vt:lpstr>About Data</vt:lpstr>
      <vt:lpstr>Data Exploration</vt:lpstr>
      <vt:lpstr>Steps to Preprocess Data </vt:lpstr>
      <vt:lpstr>Logistic Regression</vt:lpstr>
      <vt:lpstr>Evaluating Classification Performance </vt:lpstr>
      <vt:lpstr>Bias-variance tradeoff</vt:lpstr>
      <vt:lpstr>Light Gradient Boosting Machine</vt:lpstr>
      <vt:lpstr>Interesting Insights</vt:lpstr>
      <vt:lpstr>Insights: Histological Type</vt:lpstr>
      <vt:lpstr>Reference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Tyler Kutz</cp:lastModifiedBy>
  <cp:revision>18</cp:revision>
  <dcterms:modified xsi:type="dcterms:W3CDTF">2019-11-19T04:37:20Z</dcterms:modified>
</cp:coreProperties>
</file>