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6858000" cy="9906000" type="A4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CB3"/>
    <a:srgbClr val="2C7986"/>
    <a:srgbClr val="4F545E"/>
    <a:srgbClr val="ABB2C1"/>
    <a:srgbClr val="C4CADD"/>
    <a:srgbClr val="ACB3C2"/>
    <a:srgbClr val="848996"/>
    <a:srgbClr val="C5CB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2358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4F2CC-5709-4FF3-A8E6-36B46C5B6102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84CC5-1C1B-44FF-A61B-97AC27074E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508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8D10-C707-46DA-B8E5-7749BB13316A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18F4-895D-41E8-BC83-7E085A5D00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35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8D10-C707-46DA-B8E5-7749BB13316A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18F4-895D-41E8-BC83-7E085A5D00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7343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8D10-C707-46DA-B8E5-7749BB13316A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18F4-895D-41E8-BC83-7E085A5D00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78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8D10-C707-46DA-B8E5-7749BB13316A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18F4-895D-41E8-BC83-7E085A5D00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3232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8D10-C707-46DA-B8E5-7749BB13316A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18F4-895D-41E8-BC83-7E085A5D00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440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8D10-C707-46DA-B8E5-7749BB13316A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18F4-895D-41E8-BC83-7E085A5D00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8D10-C707-46DA-B8E5-7749BB13316A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18F4-895D-41E8-BC83-7E085A5D00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35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8D10-C707-46DA-B8E5-7749BB13316A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18F4-895D-41E8-BC83-7E085A5D00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3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8D10-C707-46DA-B8E5-7749BB13316A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18F4-895D-41E8-BC83-7E085A5D00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398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8D10-C707-46DA-B8E5-7749BB13316A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18F4-895D-41E8-BC83-7E085A5D00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430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8D10-C707-46DA-B8E5-7749BB13316A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18F4-895D-41E8-BC83-7E085A5D00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2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C8D10-C707-46DA-B8E5-7749BB13316A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118F4-895D-41E8-BC83-7E085A5D00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43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0"/>
            <a:ext cx="6858000" cy="2866768"/>
          </a:xfrm>
          <a:prstGeom prst="rect">
            <a:avLst/>
          </a:prstGeom>
          <a:solidFill>
            <a:srgbClr val="5DAC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>
                <a:latin typeface="Lucida Handwriting" panose="03010101010101010101" pitchFamily="66" charset="0"/>
              </a:rPr>
              <a:t>Viajar com milhas </a:t>
            </a:r>
          </a:p>
          <a:p>
            <a:pPr algn="ctr"/>
            <a:r>
              <a:rPr lang="pt-BR" sz="3200" dirty="0" smtClean="0">
                <a:latin typeface="Lucida Handwriting" panose="03010101010101010101" pitchFamily="66" charset="0"/>
              </a:rPr>
              <a:t>é fácil!!!!</a:t>
            </a:r>
          </a:p>
          <a:p>
            <a:pPr algn="ctr"/>
            <a:endParaRPr lang="pt-BR" sz="1000" dirty="0" smtClean="0">
              <a:latin typeface="Lucida Handwriting" panose="03010101010101010101" pitchFamily="66" charset="0"/>
            </a:endParaRPr>
          </a:p>
          <a:p>
            <a:pPr algn="ctr"/>
            <a:r>
              <a:rPr lang="pt-BR" dirty="0" smtClean="0">
                <a:latin typeface="Lucida Handwriting" panose="03010101010101010101" pitchFamily="66" charset="0"/>
              </a:rPr>
              <a:t>Principais programas de milhagens </a:t>
            </a:r>
            <a:endParaRPr lang="pt-BR" dirty="0">
              <a:latin typeface="Lucida Handwriting" panose="03010101010101010101" pitchFamily="66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0778"/>
            <a:ext cx="6858000" cy="6759146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0" y="9279924"/>
            <a:ext cx="6858000" cy="626076"/>
          </a:xfrm>
          <a:prstGeom prst="rect">
            <a:avLst/>
          </a:prstGeom>
          <a:solidFill>
            <a:srgbClr val="5DAC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latin typeface="Lucida Handwriting" panose="03010101010101010101" pitchFamily="66" charset="0"/>
              </a:rPr>
              <a:t>Ludmila </a:t>
            </a:r>
            <a:r>
              <a:rPr lang="pt-BR" sz="2800" dirty="0" err="1" smtClean="0">
                <a:latin typeface="Lucida Handwriting" panose="03010101010101010101" pitchFamily="66" charset="0"/>
              </a:rPr>
              <a:t>Ferazza</a:t>
            </a:r>
            <a:endParaRPr lang="pt-BR" sz="2800" dirty="0"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45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5DAC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endParaRPr lang="pt-BR" dirty="0">
              <a:latin typeface="Lucida Handwriting" panose="03010101010101010101" pitchFamily="66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3" y="234778"/>
            <a:ext cx="940311" cy="926757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286298" y="392094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ln w="0"/>
                <a:solidFill>
                  <a:schemeClr val="bg1"/>
                </a:solidFill>
                <a:effectLst>
                  <a:glow rad="101600">
                    <a:srgbClr val="5DACB3">
                      <a:alpha val="6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</a:rPr>
              <a:t>Tudo Azul</a:t>
            </a:r>
            <a:endParaRPr lang="pt-BR" dirty="0">
              <a:ln w="0"/>
              <a:solidFill>
                <a:schemeClr val="bg1"/>
              </a:solidFill>
              <a:effectLst>
                <a:glow rad="101600">
                  <a:srgbClr val="5DACB3">
                    <a:alpha val="6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Handwriting" panose="03010101010101010101" pitchFamily="66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98853" y="1272743"/>
            <a:ext cx="6672650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smtClean="0"/>
              <a:t>3. Categorias do Programa</a:t>
            </a:r>
          </a:p>
          <a:p>
            <a:pPr algn="just"/>
            <a:r>
              <a:rPr lang="pt-BR" dirty="0" smtClean="0"/>
              <a:t>O </a:t>
            </a:r>
            <a:r>
              <a:rPr lang="pt-BR" dirty="0" err="1" smtClean="0"/>
              <a:t>TudoAzul</a:t>
            </a:r>
            <a:r>
              <a:rPr lang="pt-BR" dirty="0" smtClean="0"/>
              <a:t> oferece níveis de fidelidade com benefícios progressivos:</a:t>
            </a:r>
          </a:p>
          <a:p>
            <a:pPr algn="just"/>
            <a:r>
              <a:rPr lang="pt-BR" dirty="0" smtClean="0"/>
              <a:t>- **</a:t>
            </a:r>
            <a:r>
              <a:rPr lang="pt-BR" dirty="0" err="1" smtClean="0"/>
              <a:t>TudoAzul</a:t>
            </a:r>
            <a:r>
              <a:rPr lang="pt-BR" dirty="0" smtClean="0"/>
              <a:t> Básico**: Categoria inicial, com benefícios como o acúmulo padrão de pontos.</a:t>
            </a:r>
          </a:p>
          <a:p>
            <a:pPr algn="just"/>
            <a:r>
              <a:rPr lang="pt-BR" dirty="0" smtClean="0"/>
              <a:t>- **</a:t>
            </a:r>
            <a:r>
              <a:rPr lang="pt-BR" dirty="0" err="1" smtClean="0"/>
              <a:t>TudoAzul</a:t>
            </a:r>
            <a:r>
              <a:rPr lang="pt-BR" dirty="0" smtClean="0"/>
              <a:t> Topázio**: Benefícios como prioridade em check-in e embarque, além de maior acúmulo de pontos.</a:t>
            </a:r>
          </a:p>
          <a:p>
            <a:pPr algn="just"/>
            <a:r>
              <a:rPr lang="pt-BR" dirty="0" smtClean="0"/>
              <a:t>- **</a:t>
            </a:r>
            <a:r>
              <a:rPr lang="pt-BR" dirty="0" err="1" smtClean="0"/>
              <a:t>TudoAzul</a:t>
            </a:r>
            <a:r>
              <a:rPr lang="pt-BR" dirty="0" smtClean="0"/>
              <a:t> Safira**: Inclui vantagens como despacho gratuito de bagagens e atendimento preferencial.</a:t>
            </a:r>
          </a:p>
          <a:p>
            <a:pPr algn="just"/>
            <a:r>
              <a:rPr lang="pt-BR" dirty="0" smtClean="0"/>
              <a:t>- **</a:t>
            </a:r>
            <a:r>
              <a:rPr lang="pt-BR" dirty="0" err="1" smtClean="0"/>
              <a:t>TudoAzul</a:t>
            </a:r>
            <a:r>
              <a:rPr lang="pt-BR" dirty="0" smtClean="0"/>
              <a:t> Diamante**: Categoria mais alta, com benefícios </a:t>
            </a:r>
            <a:r>
              <a:rPr lang="pt-BR" dirty="0" err="1" smtClean="0"/>
              <a:t>premium</a:t>
            </a:r>
            <a:r>
              <a:rPr lang="pt-BR" dirty="0" smtClean="0"/>
              <a:t> como acesso a salas VIP, check-in e embarque prioritários, e maior franquia de bagagem.</a:t>
            </a:r>
          </a:p>
          <a:p>
            <a:pPr algn="just"/>
            <a:endParaRPr lang="pt-BR" dirty="0" smtClean="0"/>
          </a:p>
          <a:p>
            <a:pPr algn="just"/>
            <a:r>
              <a:rPr lang="pt-BR" b="1" dirty="0" smtClean="0"/>
              <a:t>4. Validade dos Pontos</a:t>
            </a:r>
          </a:p>
          <a:p>
            <a:pPr algn="just"/>
            <a:r>
              <a:rPr lang="pt-BR" dirty="0" smtClean="0"/>
              <a:t>Os pontos têm validade de 24 meses, a menos que sejam obtidos por meio de promoções ou renovações especiais. Para maximizar o uso, é importante acompanhar as promoções e regras do programa.</a:t>
            </a:r>
          </a:p>
          <a:p>
            <a:pPr algn="just"/>
            <a:endParaRPr lang="pt-BR" dirty="0" smtClean="0"/>
          </a:p>
          <a:p>
            <a:pPr algn="just"/>
            <a:r>
              <a:rPr lang="pt-BR" b="1" dirty="0" smtClean="0"/>
              <a:t>Diferenciais</a:t>
            </a:r>
          </a:p>
          <a:p>
            <a:pPr algn="just"/>
            <a:r>
              <a:rPr lang="pt-BR" dirty="0" smtClean="0"/>
              <a:t>- **Shopping </a:t>
            </a:r>
            <a:r>
              <a:rPr lang="pt-BR" dirty="0" err="1" smtClean="0"/>
              <a:t>TudoAzul</a:t>
            </a:r>
            <a:r>
              <a:rPr lang="pt-BR" dirty="0" smtClean="0"/>
              <a:t>**: Um </a:t>
            </a:r>
            <a:r>
              <a:rPr lang="pt-BR" dirty="0" err="1" smtClean="0"/>
              <a:t>marketplace</a:t>
            </a:r>
            <a:r>
              <a:rPr lang="pt-BR" dirty="0" smtClean="0"/>
              <a:t> exclusivo para troca de pontos.</a:t>
            </a:r>
          </a:p>
          <a:p>
            <a:pPr algn="just"/>
            <a:r>
              <a:rPr lang="pt-BR" dirty="0" smtClean="0"/>
              <a:t>- **Promoções Frequentes**: Ofertas regulares para transferências de pontos de cartões de crédito com bônus e descontos em passagens.</a:t>
            </a:r>
          </a:p>
          <a:p>
            <a:pPr algn="just"/>
            <a:r>
              <a:rPr lang="pt-BR" dirty="0" smtClean="0"/>
              <a:t>- **Flexibilidade no Resgate**: Pontos podem ser usados em passagens parciais, combinando pontos e dinheiro.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O </a:t>
            </a:r>
            <a:r>
              <a:rPr lang="pt-BR" dirty="0" err="1" smtClean="0"/>
              <a:t>TudoAzul</a:t>
            </a:r>
            <a:r>
              <a:rPr lang="pt-BR" dirty="0" smtClean="0"/>
              <a:t> é um programa atrativo tanto para viajantes frequentes quanto para quem deseja aproveitar os benefícios em compras e serviços do dia a dia.</a:t>
            </a:r>
          </a:p>
        </p:txBody>
      </p:sp>
    </p:spTree>
    <p:extLst>
      <p:ext uri="{BB962C8B-B14F-4D97-AF65-F5344CB8AC3E}">
        <p14:creationId xmlns:p14="http://schemas.microsoft.com/office/powerpoint/2010/main" val="64506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5DAC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endParaRPr lang="pt-BR" dirty="0">
              <a:latin typeface="Lucida Handwriting" panose="03010101010101010101" pitchFamily="66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3" y="234778"/>
            <a:ext cx="940311" cy="926757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286298" y="392094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ln w="0"/>
                <a:solidFill>
                  <a:schemeClr val="bg1"/>
                </a:solidFill>
                <a:effectLst>
                  <a:glow rad="101600">
                    <a:srgbClr val="5DACB3">
                      <a:alpha val="6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</a:rPr>
              <a:t>Livelo</a:t>
            </a:r>
            <a:endParaRPr lang="pt-BR" dirty="0">
              <a:ln w="0"/>
              <a:solidFill>
                <a:schemeClr val="bg1"/>
              </a:solidFill>
              <a:effectLst>
                <a:glow rad="101600">
                  <a:srgbClr val="5DACB3">
                    <a:alpha val="6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Handwriting" panose="03010101010101010101" pitchFamily="66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98853" y="1272743"/>
            <a:ext cx="6672650" cy="867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A </a:t>
            </a:r>
            <a:r>
              <a:rPr lang="pt-BR" b="1" dirty="0" smtClean="0"/>
              <a:t>Livelo</a:t>
            </a:r>
            <a:r>
              <a:rPr lang="pt-BR" dirty="0" smtClean="0"/>
              <a:t> é um dos principais programas de recompensas do Brasil, que permite o acúmulo e resgate de pontos de forma flexível. Diferentemente de programas de milhagem vinculados a uma companhia aérea ou banco específico, a Livelo é independente e oferece diversas opções de uso para seus pontos, incluindo passagens aéreas, hospedagens, produtos, serviços e experiências.</a:t>
            </a:r>
          </a:p>
          <a:p>
            <a:pPr algn="just"/>
            <a:endParaRPr lang="pt-BR" dirty="0" smtClean="0"/>
          </a:p>
          <a:p>
            <a:pPr algn="just"/>
            <a:r>
              <a:rPr lang="pt-BR" b="1" dirty="0" smtClean="0"/>
              <a:t>1. Acúmulo de Pontos</a:t>
            </a:r>
          </a:p>
          <a:p>
            <a:pPr algn="just"/>
            <a:r>
              <a:rPr lang="pt-BR" dirty="0" smtClean="0"/>
              <a:t>Os clientes acumulam pontos por meio de:</a:t>
            </a:r>
          </a:p>
          <a:p>
            <a:pPr algn="just"/>
            <a:r>
              <a:rPr lang="pt-BR" dirty="0" smtClean="0"/>
              <a:t>- **Cartões de Crédito**: Muitos bancos parceiros permitem que os pontos do uso do cartão sejam transferidos diretamente para Livelo.</a:t>
            </a:r>
          </a:p>
          <a:p>
            <a:pPr algn="just"/>
            <a:r>
              <a:rPr lang="pt-BR" dirty="0" smtClean="0"/>
              <a:t>- **Parcerias Comerciais**: Compras realizadas em lojas parceiras também podem gerar pontos.</a:t>
            </a:r>
          </a:p>
          <a:p>
            <a:pPr algn="just"/>
            <a:r>
              <a:rPr lang="pt-BR" dirty="0" smtClean="0"/>
              <a:t>- **Clube Livelo**: Uma assinatura mensal que oferece pontos fixos por mês e vantagens exclusivas, como transferência com bônus.</a:t>
            </a:r>
          </a:p>
          <a:p>
            <a:pPr algn="just"/>
            <a:r>
              <a:rPr lang="pt-BR" dirty="0" smtClean="0"/>
              <a:t>- **Promoções**: A Livelo frequentemente realiza campanhas promocionais que aumentam o acúmulo de pontos em compras ou transferências.</a:t>
            </a:r>
          </a:p>
          <a:p>
            <a:pPr algn="just"/>
            <a:endParaRPr lang="pt-BR" dirty="0" smtClean="0"/>
          </a:p>
          <a:p>
            <a:pPr algn="just"/>
            <a:r>
              <a:rPr lang="pt-BR" b="1" dirty="0" smtClean="0"/>
              <a:t>2. Resgate de Pontos</a:t>
            </a:r>
          </a:p>
          <a:p>
            <a:pPr algn="just"/>
            <a:r>
              <a:rPr lang="pt-BR" dirty="0" smtClean="0"/>
              <a:t>Os pontos Livelo podem ser trocados por uma ampla gama de produtos e serviços, incluindo:</a:t>
            </a:r>
          </a:p>
          <a:p>
            <a:pPr algn="just"/>
            <a:r>
              <a:rPr lang="pt-BR" dirty="0" smtClean="0"/>
              <a:t>- **Passagens Aéreas**: Parcerias com companhias aéreas nacionais e internacionais permitem a troca por bilhetes de viagem.</a:t>
            </a:r>
          </a:p>
          <a:p>
            <a:pPr algn="just"/>
            <a:r>
              <a:rPr lang="pt-BR" dirty="0" smtClean="0"/>
              <a:t>- **Hospedagens**: Pontos podem ser usados para reservar hotéis e outros tipos de acomodação.</a:t>
            </a:r>
          </a:p>
          <a:p>
            <a:pPr algn="just"/>
            <a:r>
              <a:rPr lang="pt-BR" dirty="0" smtClean="0"/>
              <a:t>- **Produtos e Serviços**: O catálogo inclui itens como eletrônicos, eletrodomésticos, vales-presente, assinaturas e experiências exclusivas.</a:t>
            </a:r>
          </a:p>
          <a:p>
            <a:pPr algn="just"/>
            <a:r>
              <a:rPr lang="pt-BR" dirty="0" smtClean="0"/>
              <a:t>- **Doações**: É possível utilizar os pontos para apoiar causas sociais e ONGs.</a:t>
            </a:r>
          </a:p>
        </p:txBody>
      </p:sp>
    </p:spTree>
    <p:extLst>
      <p:ext uri="{BB962C8B-B14F-4D97-AF65-F5344CB8AC3E}">
        <p14:creationId xmlns:p14="http://schemas.microsoft.com/office/powerpoint/2010/main" val="157024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5DAC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endParaRPr lang="pt-BR" dirty="0">
              <a:latin typeface="Lucida Handwriting" panose="03010101010101010101" pitchFamily="66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3" y="234778"/>
            <a:ext cx="940311" cy="926757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286298" y="392094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ln w="0"/>
                <a:solidFill>
                  <a:schemeClr val="bg1"/>
                </a:solidFill>
                <a:effectLst>
                  <a:glow rad="101600">
                    <a:srgbClr val="5DACB3">
                      <a:alpha val="6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</a:rPr>
              <a:t>Livelo</a:t>
            </a:r>
            <a:endParaRPr lang="pt-BR" dirty="0">
              <a:ln w="0"/>
              <a:solidFill>
                <a:schemeClr val="bg1"/>
              </a:solidFill>
              <a:effectLst>
                <a:glow rad="101600">
                  <a:srgbClr val="5DACB3">
                    <a:alpha val="6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Handwriting" panose="03010101010101010101" pitchFamily="66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98853" y="1272743"/>
            <a:ext cx="6672650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smtClean="0"/>
              <a:t>3. Validade dos Pontos</a:t>
            </a:r>
          </a:p>
          <a:p>
            <a:pPr algn="just"/>
            <a:r>
              <a:rPr lang="pt-BR" dirty="0" smtClean="0"/>
              <a:t>- Os pontos obtidos por meio de cartões de crédito ou promoções têm validade de até 24 meses.</a:t>
            </a:r>
          </a:p>
          <a:p>
            <a:pPr algn="just"/>
            <a:r>
              <a:rPr lang="pt-BR" dirty="0" smtClean="0"/>
              <a:t>- Para os assinantes do **Clube Livelo**, os pontos adquiridos diretamente no clube têm validade estendida, geralmente não expiram enquanto o cliente permanecer no programa.</a:t>
            </a:r>
          </a:p>
          <a:p>
            <a:pPr algn="just"/>
            <a:endParaRPr lang="pt-BR" dirty="0" smtClean="0"/>
          </a:p>
          <a:p>
            <a:pPr algn="just"/>
            <a:r>
              <a:rPr lang="pt-BR" b="1" dirty="0" smtClean="0"/>
              <a:t>4. Clube Livelo</a:t>
            </a:r>
          </a:p>
          <a:p>
            <a:pPr algn="just"/>
            <a:r>
              <a:rPr lang="pt-BR" dirty="0" smtClean="0"/>
              <a:t>O **Clube Livelo** é uma assinatura paga que oferece benefícios exclusivos:</a:t>
            </a:r>
          </a:p>
          <a:p>
            <a:pPr algn="just"/>
            <a:r>
              <a:rPr lang="pt-BR" dirty="0" smtClean="0"/>
              <a:t>- Pontos mensais ou anuais.</a:t>
            </a:r>
          </a:p>
          <a:p>
            <a:pPr algn="just"/>
            <a:r>
              <a:rPr lang="pt-BR" dirty="0" smtClean="0"/>
              <a:t>- Promoções de transferência com bônus para programas parceiros.</a:t>
            </a:r>
          </a:p>
          <a:p>
            <a:pPr algn="just"/>
            <a:r>
              <a:rPr lang="pt-BR" dirty="0" smtClean="0"/>
              <a:t>- Acesso a descontos especiais no resgate de produtos e serviços.</a:t>
            </a:r>
          </a:p>
          <a:p>
            <a:pPr algn="just"/>
            <a:r>
              <a:rPr lang="pt-BR" dirty="0" smtClean="0"/>
              <a:t>- Validade estendida dos pontos.</a:t>
            </a:r>
          </a:p>
          <a:p>
            <a:pPr algn="just"/>
            <a:endParaRPr lang="pt-BR" dirty="0" smtClean="0"/>
          </a:p>
          <a:p>
            <a:pPr algn="just"/>
            <a:r>
              <a:rPr lang="pt-BR" b="1" dirty="0" smtClean="0"/>
              <a:t>Diferenciais da Livelo</a:t>
            </a:r>
          </a:p>
          <a:p>
            <a:pPr algn="just"/>
            <a:r>
              <a:rPr lang="pt-BR" dirty="0" smtClean="0"/>
              <a:t>- **Flexibilidade**: A Livelo não está vinculada a uma única companhia aérea ou banco, permitindo liberdade na utilização dos pontos.</a:t>
            </a:r>
          </a:p>
          <a:p>
            <a:pPr algn="just"/>
            <a:r>
              <a:rPr lang="pt-BR" dirty="0" smtClean="0"/>
              <a:t>- **Amplo Catálogo**: A plataforma oferece uma das maiores variedades de produtos e serviços para resgate.</a:t>
            </a:r>
          </a:p>
          <a:p>
            <a:pPr algn="just"/>
            <a:r>
              <a:rPr lang="pt-BR" dirty="0" smtClean="0"/>
              <a:t>- **Promoções Frequentes**: Bônus em transferências de pontos para programas parceiros, como </a:t>
            </a:r>
            <a:r>
              <a:rPr lang="pt-BR" dirty="0" err="1" smtClean="0"/>
              <a:t>Smiles</a:t>
            </a:r>
            <a:r>
              <a:rPr lang="pt-BR" dirty="0" smtClean="0"/>
              <a:t>, </a:t>
            </a:r>
            <a:r>
              <a:rPr lang="pt-BR" dirty="0" err="1" smtClean="0"/>
              <a:t>TudoAzul</a:t>
            </a:r>
            <a:r>
              <a:rPr lang="pt-BR" dirty="0" smtClean="0"/>
              <a:t> e LATAM Pass.</a:t>
            </a:r>
          </a:p>
          <a:p>
            <a:pPr algn="just"/>
            <a:r>
              <a:rPr lang="pt-BR" dirty="0" smtClean="0"/>
              <a:t>- **Acesso Simplificado**: Qualquer pessoa pode participar do programa, independentemente de vínculo com um banco ou instituição financeira.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A Livelo é ideal para quem busca flexibilidade e opções diversificadas no uso dos pontos, seja para viagens, compras ou experiências. Com as promoções frequentes e o Clube Livelo, é possível maximizar os benefícios e aproveitar ao máximo as recompensas.</a:t>
            </a:r>
          </a:p>
        </p:txBody>
      </p:sp>
    </p:spTree>
    <p:extLst>
      <p:ext uri="{BB962C8B-B14F-4D97-AF65-F5344CB8AC3E}">
        <p14:creationId xmlns:p14="http://schemas.microsoft.com/office/powerpoint/2010/main" val="91004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5DAC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endParaRPr lang="pt-BR" dirty="0">
              <a:latin typeface="Lucida Handwriting" panose="03010101010101010101" pitchFamily="66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3" y="234778"/>
            <a:ext cx="940311" cy="926757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286298" y="392094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ln w="0"/>
                <a:solidFill>
                  <a:schemeClr val="bg1"/>
                </a:solidFill>
                <a:effectLst>
                  <a:glow rad="101600">
                    <a:srgbClr val="5DACB3">
                      <a:alpha val="6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</a:rPr>
              <a:t>Esfera</a:t>
            </a:r>
            <a:endParaRPr lang="pt-BR" dirty="0">
              <a:ln w="0"/>
              <a:solidFill>
                <a:schemeClr val="bg1"/>
              </a:solidFill>
              <a:effectLst>
                <a:glow rad="101600">
                  <a:srgbClr val="5DACB3">
                    <a:alpha val="6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Handwriting" panose="03010101010101010101" pitchFamily="66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98853" y="1272743"/>
            <a:ext cx="6672650" cy="867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O </a:t>
            </a:r>
            <a:r>
              <a:rPr lang="pt-BR" b="1" dirty="0" smtClean="0"/>
              <a:t>Esfera</a:t>
            </a:r>
            <a:r>
              <a:rPr lang="pt-BR" dirty="0" smtClean="0"/>
              <a:t> é um programa de recompensas vinculado ao grupo Santander, que permite o acúmulo e resgate de pontos ao usar cartões de crédito do banco e ao consumir produtos e serviços de parceiros. Esses pontos podem ser trocados por passagens aéreas, produtos, serviços e benefícios em empresas parceiras.</a:t>
            </a:r>
          </a:p>
          <a:p>
            <a:pPr algn="just"/>
            <a:endParaRPr lang="pt-BR" dirty="0" smtClean="0"/>
          </a:p>
          <a:p>
            <a:pPr algn="just"/>
            <a:r>
              <a:rPr lang="pt-BR" b="1" dirty="0" smtClean="0"/>
              <a:t>1. Acúmulo de Pontos</a:t>
            </a:r>
          </a:p>
          <a:p>
            <a:pPr algn="just"/>
            <a:r>
              <a:rPr lang="pt-BR" dirty="0" smtClean="0"/>
              <a:t>Os pontos Esfera são acumulados de diversas maneiras:</a:t>
            </a:r>
          </a:p>
          <a:p>
            <a:pPr algn="just"/>
            <a:r>
              <a:rPr lang="pt-BR" dirty="0" smtClean="0"/>
              <a:t>- **Cartões de Crédito Santander**: Ao realizar compras com cartões de crédito participantes, os clientes acumulam pontos proporcionalmente ao valor gasto. A quantidade de pontos varia conforme o tipo de cartão e a categoria do cliente.</a:t>
            </a:r>
          </a:p>
          <a:p>
            <a:pPr algn="just"/>
            <a:r>
              <a:rPr lang="pt-BR" dirty="0" smtClean="0"/>
              <a:t>- **Parcerias Comerciais**: Compras realizadas em lojas parceiras físicas e online podem gerar pontos adicionais.</a:t>
            </a:r>
          </a:p>
          <a:p>
            <a:pPr algn="just"/>
            <a:r>
              <a:rPr lang="pt-BR" dirty="0" smtClean="0"/>
              <a:t>- **Promoções Especiais**: Campanhas regulares oferecem oportunidades para acumular mais pontos, como bônus em transferências ou maior acúmulo em compras específicas.</a:t>
            </a:r>
          </a:p>
          <a:p>
            <a:pPr algn="just"/>
            <a:endParaRPr lang="pt-BR" dirty="0" smtClean="0"/>
          </a:p>
          <a:p>
            <a:pPr algn="just"/>
            <a:r>
              <a:rPr lang="pt-BR" b="1" dirty="0" smtClean="0"/>
              <a:t>2. Resgate de Pontos</a:t>
            </a:r>
          </a:p>
          <a:p>
            <a:pPr algn="just"/>
            <a:r>
              <a:rPr lang="pt-BR" dirty="0" smtClean="0"/>
              <a:t>Os pontos acumulados podem ser utilizados em diversas opções, incluindo:</a:t>
            </a:r>
          </a:p>
          <a:p>
            <a:pPr algn="just"/>
            <a:r>
              <a:rPr lang="pt-BR" dirty="0" smtClean="0"/>
              <a:t>- **Passagens Aéreas**: Resgate em programas de milhas de companhias aéreas parceiras, como </a:t>
            </a:r>
            <a:r>
              <a:rPr lang="pt-BR" dirty="0" err="1" smtClean="0"/>
              <a:t>Smiles</a:t>
            </a:r>
            <a:r>
              <a:rPr lang="pt-BR" dirty="0" smtClean="0"/>
              <a:t>, </a:t>
            </a:r>
            <a:r>
              <a:rPr lang="pt-BR" dirty="0" err="1" smtClean="0"/>
              <a:t>TudoAzul</a:t>
            </a:r>
            <a:r>
              <a:rPr lang="pt-BR" dirty="0" smtClean="0"/>
              <a:t> e LATAM Pass.</a:t>
            </a:r>
          </a:p>
          <a:p>
            <a:pPr algn="just"/>
            <a:r>
              <a:rPr lang="pt-BR" dirty="0" smtClean="0"/>
              <a:t>- **Produtos e Serviços**: Catálogo com uma grande variedade de itens, como eletrônicos, eletrodomésticos, experiências e vales-presente.</a:t>
            </a:r>
          </a:p>
          <a:p>
            <a:pPr algn="just"/>
            <a:r>
              <a:rPr lang="pt-BR" dirty="0" smtClean="0"/>
              <a:t>- **Descontos em Parceiros**: Pontos podem ser usados para obter descontos em estabelecimentos e serviços, como hotéis, restaurantes e lojas.</a:t>
            </a:r>
          </a:p>
          <a:p>
            <a:pPr algn="just"/>
            <a:r>
              <a:rPr lang="pt-BR" dirty="0" smtClean="0"/>
              <a:t>- **Doações**: Também é possível utilizar pontos para apoiar causas sociais e ONGs.</a:t>
            </a:r>
          </a:p>
        </p:txBody>
      </p:sp>
    </p:spTree>
    <p:extLst>
      <p:ext uri="{BB962C8B-B14F-4D97-AF65-F5344CB8AC3E}">
        <p14:creationId xmlns:p14="http://schemas.microsoft.com/office/powerpoint/2010/main" val="199017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5DAC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endParaRPr lang="pt-BR" dirty="0">
              <a:latin typeface="Lucida Handwriting" panose="03010101010101010101" pitchFamily="66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3" y="234778"/>
            <a:ext cx="940311" cy="926757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286298" y="392094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ln w="0"/>
                <a:solidFill>
                  <a:schemeClr val="bg1"/>
                </a:solidFill>
                <a:effectLst>
                  <a:glow rad="101600">
                    <a:srgbClr val="5DACB3">
                      <a:alpha val="6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</a:rPr>
              <a:t>Esfera</a:t>
            </a:r>
            <a:endParaRPr lang="pt-BR" dirty="0">
              <a:ln w="0"/>
              <a:solidFill>
                <a:schemeClr val="bg1"/>
              </a:solidFill>
              <a:effectLst>
                <a:glow rad="101600">
                  <a:srgbClr val="5DACB3">
                    <a:alpha val="6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Handwriting" panose="03010101010101010101" pitchFamily="66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98853" y="1272743"/>
            <a:ext cx="6672650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smtClean="0"/>
              <a:t>3. Validade dos Pontos</a:t>
            </a:r>
          </a:p>
          <a:p>
            <a:pPr algn="just"/>
            <a:r>
              <a:rPr lang="pt-BR" dirty="0" smtClean="0"/>
              <a:t>Os pontos Esfera geralmente têm validade de até **24 meses**, mas esse prazo pode variar dependendo do tipo de cartão utilizado e das condições promocionais.</a:t>
            </a:r>
          </a:p>
          <a:p>
            <a:pPr algn="just"/>
            <a:endParaRPr lang="pt-BR" dirty="0" smtClean="0"/>
          </a:p>
          <a:p>
            <a:pPr algn="just"/>
            <a:r>
              <a:rPr lang="pt-BR" b="1" dirty="0" smtClean="0"/>
              <a:t>Esfera Club</a:t>
            </a:r>
          </a:p>
          <a:p>
            <a:pPr algn="just"/>
            <a:r>
              <a:rPr lang="pt-BR" dirty="0" smtClean="0"/>
              <a:t>O **Esfera Club** é uma modalidade de assinatura que oferece benefícios exclusivos para maximizar o uso do programa:</a:t>
            </a:r>
          </a:p>
          <a:p>
            <a:pPr algn="just"/>
            <a:r>
              <a:rPr lang="pt-BR" dirty="0" smtClean="0"/>
              <a:t>- Acúmulo adicional de pontos.</a:t>
            </a:r>
          </a:p>
          <a:p>
            <a:pPr algn="just"/>
            <a:r>
              <a:rPr lang="pt-BR" dirty="0" smtClean="0"/>
              <a:t>- Acesso a promoções exclusivas.</a:t>
            </a:r>
          </a:p>
          <a:p>
            <a:pPr algn="just"/>
            <a:r>
              <a:rPr lang="pt-BR" dirty="0" smtClean="0"/>
              <a:t>- Descontos maiores em compras realizadas na plataforma Esfera.</a:t>
            </a:r>
          </a:p>
          <a:p>
            <a:pPr algn="just"/>
            <a:endParaRPr lang="pt-BR" dirty="0" smtClean="0"/>
          </a:p>
          <a:p>
            <a:pPr algn="just"/>
            <a:r>
              <a:rPr lang="pt-BR" b="1" dirty="0" smtClean="0"/>
              <a:t>Diferenciais do Programa Esfera</a:t>
            </a:r>
          </a:p>
          <a:p>
            <a:pPr algn="just"/>
            <a:r>
              <a:rPr lang="pt-BR" dirty="0" smtClean="0"/>
              <a:t>- **Amplo Catálogo de Resgate**: Opções diversificadas de produtos, serviços e experiências.</a:t>
            </a:r>
          </a:p>
          <a:p>
            <a:pPr algn="just"/>
            <a:r>
              <a:rPr lang="pt-BR" dirty="0" smtClean="0"/>
              <a:t>- **Parcerias Estratégicas**: Acesso a descontos e acúmulo de pontos em empresas renomadas.</a:t>
            </a:r>
          </a:p>
          <a:p>
            <a:pPr algn="just"/>
            <a:r>
              <a:rPr lang="pt-BR" dirty="0" smtClean="0"/>
              <a:t>- **Promoções Frequentes**: O programa realiza campanhas regulares com bônus de transferência para programas parceiros e descontos especiais.</a:t>
            </a:r>
          </a:p>
          <a:p>
            <a:pPr algn="just"/>
            <a:r>
              <a:rPr lang="pt-BR" dirty="0" smtClean="0"/>
              <a:t>- **Flexibilidade**: Facilidade de uso dos pontos tanto para compras quanto para viagens e serviços.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O Esfera é uma excelente escolha para clientes do Santander que desejam transformar seus gastos diários em recompensas. Com uma ampla rede de parceiros e promoções constantes, o programa oferece opções atrativas para diferentes perfis de usuários, desde viajantes frequentes até consumidores que preferem usar os pontos para compras e descontos.</a:t>
            </a:r>
          </a:p>
        </p:txBody>
      </p:sp>
    </p:spTree>
    <p:extLst>
      <p:ext uri="{BB962C8B-B14F-4D97-AF65-F5344CB8AC3E}">
        <p14:creationId xmlns:p14="http://schemas.microsoft.com/office/powerpoint/2010/main" val="345498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5DAC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endParaRPr lang="pt-BR" dirty="0">
              <a:latin typeface="Lucida Handwriting" panose="03010101010101010101" pitchFamily="66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3" y="234778"/>
            <a:ext cx="940311" cy="926757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286298" y="392094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err="1" smtClean="0">
                <a:ln w="0"/>
                <a:solidFill>
                  <a:schemeClr val="bg1"/>
                </a:solidFill>
                <a:effectLst>
                  <a:glow rad="101600">
                    <a:srgbClr val="5DACB3">
                      <a:alpha val="6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</a:rPr>
              <a:t>Dotz</a:t>
            </a:r>
            <a:endParaRPr lang="pt-BR" dirty="0">
              <a:ln w="0"/>
              <a:solidFill>
                <a:schemeClr val="bg1"/>
              </a:solidFill>
              <a:effectLst>
                <a:glow rad="101600">
                  <a:srgbClr val="5DACB3">
                    <a:alpha val="6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Handwriting" panose="03010101010101010101" pitchFamily="66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98853" y="1272743"/>
            <a:ext cx="667265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O </a:t>
            </a:r>
            <a:r>
              <a:rPr lang="pt-BR" b="1" dirty="0" err="1" smtClean="0"/>
              <a:t>Dotz</a:t>
            </a:r>
            <a:r>
              <a:rPr lang="pt-BR" dirty="0" smtClean="0"/>
              <a:t> é um programa de fidelidade brasileiro que permite acumular pontos, chamados "</a:t>
            </a:r>
            <a:r>
              <a:rPr lang="pt-BR" dirty="0" err="1" smtClean="0"/>
              <a:t>Dotz</a:t>
            </a:r>
            <a:r>
              <a:rPr lang="pt-BR" dirty="0" smtClean="0"/>
              <a:t>", ao realizar compras em empresas parceiras, tanto em lojas físicas quanto online. Os </a:t>
            </a:r>
            <a:r>
              <a:rPr lang="pt-BR" dirty="0" err="1" smtClean="0"/>
              <a:t>Dotz</a:t>
            </a:r>
            <a:r>
              <a:rPr lang="pt-BR" dirty="0" smtClean="0"/>
              <a:t> acumulados podem ser trocados por produtos, serviços, experiências ou até convertidos em dinheiro, dependendo das condições do programa.</a:t>
            </a:r>
          </a:p>
          <a:p>
            <a:pPr algn="just"/>
            <a:endParaRPr lang="pt-BR" dirty="0" smtClean="0"/>
          </a:p>
          <a:p>
            <a:pPr algn="just"/>
            <a:r>
              <a:rPr lang="pt-BR" b="1" dirty="0" smtClean="0"/>
              <a:t>1. Acúmulo de </a:t>
            </a:r>
            <a:r>
              <a:rPr lang="pt-BR" b="1" dirty="0" err="1" smtClean="0"/>
              <a:t>Dotz</a:t>
            </a:r>
            <a:endParaRPr lang="pt-BR" b="1" dirty="0" smtClean="0"/>
          </a:p>
          <a:p>
            <a:pPr algn="just"/>
            <a:r>
              <a:rPr lang="pt-BR" dirty="0" smtClean="0"/>
              <a:t>Os participantes podem acumular </a:t>
            </a:r>
            <a:r>
              <a:rPr lang="pt-BR" dirty="0" err="1" smtClean="0"/>
              <a:t>Dotz</a:t>
            </a:r>
            <a:r>
              <a:rPr lang="pt-BR" dirty="0" smtClean="0"/>
              <a:t> de diversas formas:</a:t>
            </a:r>
          </a:p>
          <a:p>
            <a:pPr algn="just"/>
            <a:r>
              <a:rPr lang="pt-BR" dirty="0" smtClean="0"/>
              <a:t>- **Compras em Empresas Parceiras**: Ao comprar em lojas físicas e online que fazem parte da rede de parceiros, como supermercados, farmácias e postos de combustíveis.</a:t>
            </a:r>
          </a:p>
          <a:p>
            <a:pPr algn="just"/>
            <a:r>
              <a:rPr lang="pt-BR" dirty="0" smtClean="0"/>
              <a:t>- **Cartões de Crédito**: Alguns cartões de crédito permitem o acúmulo de </a:t>
            </a:r>
            <a:r>
              <a:rPr lang="pt-BR" dirty="0" err="1" smtClean="0"/>
              <a:t>Dotz</a:t>
            </a:r>
            <a:r>
              <a:rPr lang="pt-BR" dirty="0" smtClean="0"/>
              <a:t> automaticamente ao serem usados em compras.</a:t>
            </a:r>
          </a:p>
          <a:p>
            <a:pPr algn="just"/>
            <a:r>
              <a:rPr lang="pt-BR" dirty="0" smtClean="0"/>
              <a:t>- **</a:t>
            </a:r>
            <a:r>
              <a:rPr lang="pt-BR" dirty="0" err="1" smtClean="0"/>
              <a:t>Dotz</a:t>
            </a:r>
            <a:r>
              <a:rPr lang="pt-BR" dirty="0" smtClean="0"/>
              <a:t> Online Shopping**: Compras realizadas por meio da plataforma de e-commerce </a:t>
            </a:r>
            <a:r>
              <a:rPr lang="pt-BR" dirty="0" err="1" smtClean="0"/>
              <a:t>Dotz</a:t>
            </a:r>
            <a:r>
              <a:rPr lang="pt-BR" dirty="0" smtClean="0"/>
              <a:t> também geram pontos.</a:t>
            </a:r>
          </a:p>
          <a:p>
            <a:pPr algn="just"/>
            <a:r>
              <a:rPr lang="pt-BR" dirty="0" smtClean="0"/>
              <a:t>- **Promoções**: O programa oferece frequentemente campanhas com acúmulo acelerado ou bônus ao atingir determinados valores de compra.</a:t>
            </a:r>
          </a:p>
          <a:p>
            <a:pPr algn="just"/>
            <a:endParaRPr lang="pt-BR" dirty="0" smtClean="0"/>
          </a:p>
          <a:p>
            <a:pPr algn="just"/>
            <a:r>
              <a:rPr lang="pt-BR" b="1" dirty="0" smtClean="0"/>
              <a:t>2. Resgate de </a:t>
            </a:r>
            <a:r>
              <a:rPr lang="pt-BR" b="1" dirty="0" err="1" smtClean="0"/>
              <a:t>Dotz</a:t>
            </a:r>
            <a:endParaRPr lang="pt-BR" b="1" dirty="0" smtClean="0"/>
          </a:p>
          <a:p>
            <a:pPr algn="just"/>
            <a:r>
              <a:rPr lang="pt-BR" dirty="0" smtClean="0"/>
              <a:t>Os </a:t>
            </a:r>
            <a:r>
              <a:rPr lang="pt-BR" dirty="0" err="1" smtClean="0"/>
              <a:t>Dotz</a:t>
            </a:r>
            <a:r>
              <a:rPr lang="pt-BR" dirty="0" smtClean="0"/>
              <a:t> podem ser usados para resgatar uma ampla variedade de itens e serviços, como:</a:t>
            </a:r>
          </a:p>
          <a:p>
            <a:pPr algn="just"/>
            <a:r>
              <a:rPr lang="pt-BR" dirty="0" smtClean="0"/>
              <a:t>- **Produtos**: Eletrônicos, eletrodomésticos, moda, e mais, disponíveis no catálogo </a:t>
            </a:r>
            <a:r>
              <a:rPr lang="pt-BR" dirty="0" err="1" smtClean="0"/>
              <a:t>Dotz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- **Passagens Aéreas e Hospedagens**: É possível trocar </a:t>
            </a:r>
            <a:r>
              <a:rPr lang="pt-BR" dirty="0" err="1" smtClean="0"/>
              <a:t>Dotz</a:t>
            </a:r>
            <a:r>
              <a:rPr lang="pt-BR" dirty="0" smtClean="0"/>
              <a:t> por bilhetes e estadias, dependendo das parcerias disponíveis.</a:t>
            </a:r>
          </a:p>
          <a:p>
            <a:pPr algn="just"/>
            <a:r>
              <a:rPr lang="pt-BR" dirty="0" smtClean="0"/>
              <a:t>- **Crédito em Dinheiro**: Alguns parceiros permitem converter </a:t>
            </a:r>
            <a:r>
              <a:rPr lang="pt-BR" dirty="0" err="1" smtClean="0"/>
              <a:t>Dotz</a:t>
            </a:r>
            <a:r>
              <a:rPr lang="pt-BR" dirty="0" smtClean="0"/>
              <a:t> em descontos diretos ou saldo para compras.</a:t>
            </a:r>
          </a:p>
          <a:p>
            <a:pPr algn="just"/>
            <a:r>
              <a:rPr lang="pt-BR" dirty="0" smtClean="0"/>
              <a:t>- **Doações**: Os pontos podem ser usados para apoiar causas sociais e ONGs.</a:t>
            </a:r>
          </a:p>
        </p:txBody>
      </p:sp>
    </p:spTree>
    <p:extLst>
      <p:ext uri="{BB962C8B-B14F-4D97-AF65-F5344CB8AC3E}">
        <p14:creationId xmlns:p14="http://schemas.microsoft.com/office/powerpoint/2010/main" val="138884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5DAC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endParaRPr lang="pt-BR" dirty="0">
              <a:latin typeface="Lucida Handwriting" panose="03010101010101010101" pitchFamily="66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3" y="234778"/>
            <a:ext cx="940311" cy="926757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286298" y="392094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err="1" smtClean="0">
                <a:ln w="0"/>
                <a:solidFill>
                  <a:schemeClr val="bg1"/>
                </a:solidFill>
                <a:effectLst>
                  <a:glow rad="101600">
                    <a:srgbClr val="5DACB3">
                      <a:alpha val="6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</a:rPr>
              <a:t>Dotz</a:t>
            </a:r>
            <a:endParaRPr lang="pt-BR" dirty="0">
              <a:ln w="0"/>
              <a:solidFill>
                <a:schemeClr val="bg1"/>
              </a:solidFill>
              <a:effectLst>
                <a:glow rad="101600">
                  <a:srgbClr val="5DACB3">
                    <a:alpha val="6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Handwriting" panose="03010101010101010101" pitchFamily="66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98853" y="1272743"/>
            <a:ext cx="667265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smtClean="0"/>
              <a:t>3. Parcerias</a:t>
            </a:r>
          </a:p>
          <a:p>
            <a:pPr algn="just"/>
            <a:r>
              <a:rPr lang="pt-BR" dirty="0" smtClean="0"/>
              <a:t>A rede de parceiros é uma das maiores vantagens do </a:t>
            </a:r>
            <a:r>
              <a:rPr lang="pt-BR" dirty="0" err="1" smtClean="0"/>
              <a:t>Dotz</a:t>
            </a:r>
            <a:r>
              <a:rPr lang="pt-BR" dirty="0" smtClean="0"/>
              <a:t>. Essa diversidade facilita o acúmulo e oferece flexibilidade para o resgate.</a:t>
            </a:r>
          </a:p>
          <a:p>
            <a:pPr algn="just"/>
            <a:endParaRPr lang="pt-BR" dirty="0" smtClean="0"/>
          </a:p>
          <a:p>
            <a:pPr algn="just"/>
            <a:r>
              <a:rPr lang="pt-BR" b="1" dirty="0" smtClean="0"/>
              <a:t>4. Validade dos </a:t>
            </a:r>
            <a:r>
              <a:rPr lang="pt-BR" b="1" dirty="0" err="1" smtClean="0"/>
              <a:t>Dotz</a:t>
            </a:r>
            <a:endParaRPr lang="pt-BR" b="1" dirty="0" smtClean="0"/>
          </a:p>
          <a:p>
            <a:pPr algn="just"/>
            <a:r>
              <a:rPr lang="pt-BR" dirty="0" smtClean="0"/>
              <a:t>Os </a:t>
            </a:r>
            <a:r>
              <a:rPr lang="pt-BR" dirty="0" err="1" smtClean="0"/>
              <a:t>Dotz</a:t>
            </a:r>
            <a:r>
              <a:rPr lang="pt-BR" dirty="0" smtClean="0"/>
              <a:t> geralmente têm validade de **4 anos**, mas é importante verificar os regulamentos específicos para evitar a expiração.</a:t>
            </a:r>
          </a:p>
          <a:p>
            <a:pPr algn="just"/>
            <a:endParaRPr lang="pt-BR" dirty="0" smtClean="0"/>
          </a:p>
          <a:p>
            <a:pPr algn="just"/>
            <a:r>
              <a:rPr lang="pt-BR" b="1" dirty="0" smtClean="0"/>
              <a:t>Benefícios do </a:t>
            </a:r>
            <a:r>
              <a:rPr lang="pt-BR" b="1" dirty="0" err="1" smtClean="0"/>
              <a:t>Dotz</a:t>
            </a:r>
            <a:endParaRPr lang="pt-BR" b="1" dirty="0" smtClean="0"/>
          </a:p>
          <a:p>
            <a:pPr algn="just"/>
            <a:r>
              <a:rPr lang="pt-BR" dirty="0" smtClean="0"/>
              <a:t>- **Facilidade de Acúmulo**: Parcerias amplas permitem acumular </a:t>
            </a:r>
            <a:r>
              <a:rPr lang="pt-BR" dirty="0" err="1" smtClean="0"/>
              <a:t>Dotz</a:t>
            </a:r>
            <a:r>
              <a:rPr lang="pt-BR" dirty="0" smtClean="0"/>
              <a:t> no dia a dia.</a:t>
            </a:r>
          </a:p>
          <a:p>
            <a:pPr algn="just"/>
            <a:r>
              <a:rPr lang="pt-BR" dirty="0" smtClean="0"/>
              <a:t>- **Catálogo Variado**: O programa oferece inúmeras opções de resgate, desde produtos até serviços e experiências.</a:t>
            </a:r>
          </a:p>
          <a:p>
            <a:pPr algn="just"/>
            <a:r>
              <a:rPr lang="pt-BR" dirty="0" smtClean="0"/>
              <a:t>- **Flexibilidade no Uso**: A possibilidade de converter </a:t>
            </a:r>
            <a:r>
              <a:rPr lang="pt-BR" dirty="0" err="1" smtClean="0"/>
              <a:t>Dotz</a:t>
            </a:r>
            <a:r>
              <a:rPr lang="pt-BR" dirty="0" smtClean="0"/>
              <a:t> em dinheiro ou descontos diretos é um diferencial significativo.</a:t>
            </a:r>
          </a:p>
          <a:p>
            <a:pPr algn="just"/>
            <a:r>
              <a:rPr lang="pt-BR" dirty="0" smtClean="0"/>
              <a:t>- **Plataforma Online**: A plataforma </a:t>
            </a:r>
            <a:r>
              <a:rPr lang="pt-BR" dirty="0" err="1" smtClean="0"/>
              <a:t>Dotz</a:t>
            </a:r>
            <a:r>
              <a:rPr lang="pt-BR" dirty="0" smtClean="0"/>
              <a:t> facilita o acompanhamento de saldo, resgates e promoções disponíveis.</a:t>
            </a:r>
          </a:p>
          <a:p>
            <a:pPr algn="just"/>
            <a:endParaRPr lang="pt-BR" dirty="0" smtClean="0"/>
          </a:p>
          <a:p>
            <a:pPr algn="just"/>
            <a:r>
              <a:rPr lang="pt-BR" b="1" dirty="0" smtClean="0"/>
              <a:t>Diferenciais do Programa </a:t>
            </a:r>
            <a:r>
              <a:rPr lang="pt-BR" b="1" dirty="0" err="1" smtClean="0"/>
              <a:t>Dotz</a:t>
            </a:r>
            <a:endParaRPr lang="pt-BR" b="1" dirty="0" smtClean="0"/>
          </a:p>
          <a:p>
            <a:pPr algn="just"/>
            <a:r>
              <a:rPr lang="pt-BR" dirty="0" smtClean="0"/>
              <a:t>- **Ampla Rede de Parceiros**: Muitas opções para acumular e usar </a:t>
            </a:r>
            <a:r>
              <a:rPr lang="pt-BR" dirty="0" err="1" smtClean="0"/>
              <a:t>Dotz</a:t>
            </a:r>
            <a:r>
              <a:rPr lang="pt-BR" dirty="0" smtClean="0"/>
              <a:t>, incluindo parcerias locais em diversas cidades brasileiras.</a:t>
            </a:r>
          </a:p>
          <a:p>
            <a:pPr algn="just"/>
            <a:r>
              <a:rPr lang="pt-BR" dirty="0" smtClean="0"/>
              <a:t>- **Promoções Frequentes**: Campanhas regulares com acúmulo extra e ofertas exclusivas.</a:t>
            </a:r>
          </a:p>
          <a:p>
            <a:pPr algn="just"/>
            <a:r>
              <a:rPr lang="pt-BR" dirty="0" smtClean="0"/>
              <a:t>- **Integração com </a:t>
            </a:r>
            <a:r>
              <a:rPr lang="pt-BR" dirty="0" err="1" smtClean="0"/>
              <a:t>Fintechs</a:t>
            </a:r>
            <a:r>
              <a:rPr lang="pt-BR" dirty="0" smtClean="0"/>
              <a:t>**: Alguns bancos digitais e instituições financeiras permitem a conversão de gastos em </a:t>
            </a:r>
            <a:r>
              <a:rPr lang="pt-BR" dirty="0" err="1" smtClean="0"/>
              <a:t>Dotz</a:t>
            </a:r>
            <a:r>
              <a:rPr lang="pt-BR" dirty="0" smtClean="0"/>
              <a:t>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O </a:t>
            </a:r>
            <a:r>
              <a:rPr lang="pt-BR" dirty="0" err="1" smtClean="0"/>
              <a:t>Dotz</a:t>
            </a:r>
            <a:r>
              <a:rPr lang="pt-BR" dirty="0" smtClean="0"/>
              <a:t> é ideal para quem deseja transformar suas compras do dia a dia em recompensas de forma prática. Com sua rede diversificada de parceiros e opções de resgate, é um programa acessível e vantajoso para diferentes perfis de consumidores.</a:t>
            </a:r>
          </a:p>
        </p:txBody>
      </p:sp>
    </p:spTree>
    <p:extLst>
      <p:ext uri="{BB962C8B-B14F-4D97-AF65-F5344CB8AC3E}">
        <p14:creationId xmlns:p14="http://schemas.microsoft.com/office/powerpoint/2010/main" val="291090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5DAC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endParaRPr lang="pt-BR" dirty="0">
              <a:latin typeface="Lucida Handwriting" panose="03010101010101010101" pitchFamily="66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3" y="234778"/>
            <a:ext cx="940311" cy="926757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286298" y="392094"/>
            <a:ext cx="5584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n w="0"/>
                <a:solidFill>
                  <a:schemeClr val="bg1"/>
                </a:solidFill>
                <a:effectLst>
                  <a:glow rad="101600">
                    <a:srgbClr val="5DACB3">
                      <a:alpha val="6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</a:rPr>
              <a:t>Km de  Vantagens</a:t>
            </a:r>
            <a:endParaRPr lang="pt-BR" sz="4000" dirty="0">
              <a:ln w="0"/>
              <a:solidFill>
                <a:schemeClr val="bg1"/>
              </a:solidFill>
              <a:effectLst>
                <a:glow rad="101600">
                  <a:srgbClr val="5DACB3">
                    <a:alpha val="6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Handwriting" panose="03010101010101010101" pitchFamily="66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98853" y="1272743"/>
            <a:ext cx="6672650" cy="867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O </a:t>
            </a:r>
            <a:r>
              <a:rPr lang="pt-BR" b="1" dirty="0" smtClean="0"/>
              <a:t>Km de Vantagens</a:t>
            </a:r>
            <a:r>
              <a:rPr lang="pt-BR" dirty="0" smtClean="0"/>
              <a:t> é o programa de fidelidade da </a:t>
            </a:r>
            <a:r>
              <a:rPr lang="pt-BR" b="1" dirty="0" smtClean="0"/>
              <a:t>Rede Ipiranga</a:t>
            </a:r>
            <a:r>
              <a:rPr lang="pt-BR" dirty="0" smtClean="0"/>
              <a:t>, que permite aos participantes acumular pontos chamados "Km" ao abastecer em postos Ipiranga e ao consumir em empresas parceiras. Esses pontos podem ser trocados por descontos em produtos, serviços e experiências, incluindo benefícios em passagens aéreas por meio de parcerias com programas de milhagem.</a:t>
            </a:r>
          </a:p>
          <a:p>
            <a:pPr algn="just"/>
            <a:endParaRPr lang="pt-BR" dirty="0" smtClean="0"/>
          </a:p>
          <a:p>
            <a:pPr algn="just"/>
            <a:r>
              <a:rPr lang="pt-BR" b="1" dirty="0" smtClean="0"/>
              <a:t>1. Acúmulo de Km</a:t>
            </a:r>
          </a:p>
          <a:p>
            <a:pPr algn="just"/>
            <a:r>
              <a:rPr lang="pt-BR" dirty="0" smtClean="0"/>
              <a:t>Os participantes acumulam Km de diversas formas:</a:t>
            </a:r>
          </a:p>
          <a:p>
            <a:pPr algn="just"/>
            <a:r>
              <a:rPr lang="pt-BR" dirty="0" smtClean="0"/>
              <a:t>- **Abastecimento nos Postos Ipiranga**: Ao abastecer em postos credenciados, o cliente acumula Km proporcionalmente ao valor gasto.</a:t>
            </a:r>
          </a:p>
          <a:p>
            <a:pPr algn="just"/>
            <a:r>
              <a:rPr lang="pt-BR" dirty="0" smtClean="0"/>
              <a:t>- **Produtos e Serviços Ipiranga**: Compras de lubrificantes, produtos da loja de conveniência **</a:t>
            </a:r>
            <a:r>
              <a:rPr lang="pt-BR" dirty="0" err="1" smtClean="0"/>
              <a:t>am</a:t>
            </a:r>
            <a:r>
              <a:rPr lang="pt-BR" dirty="0" smtClean="0"/>
              <a:t>/</a:t>
            </a:r>
            <a:r>
              <a:rPr lang="pt-BR" dirty="0" err="1" smtClean="0"/>
              <a:t>pm</a:t>
            </a:r>
            <a:r>
              <a:rPr lang="pt-BR" dirty="0" smtClean="0"/>
              <a:t>** e o uso do </a:t>
            </a:r>
            <a:r>
              <a:rPr lang="pt-BR" dirty="0" err="1" smtClean="0"/>
              <a:t>app</a:t>
            </a:r>
            <a:r>
              <a:rPr lang="pt-BR" dirty="0" smtClean="0"/>
              <a:t> **Abastece Aí** geram Km adicionais.</a:t>
            </a:r>
          </a:p>
          <a:p>
            <a:pPr algn="just"/>
            <a:r>
              <a:rPr lang="pt-BR" dirty="0" smtClean="0"/>
              <a:t>- **Parcerias Comerciais**: Compras em parceiros do programa, como farmácias, academias e empresas de entretenimento, também acumulam Km.</a:t>
            </a:r>
          </a:p>
          <a:p>
            <a:pPr algn="just"/>
            <a:r>
              <a:rPr lang="pt-BR" dirty="0" smtClean="0"/>
              <a:t>- **Cartões de Crédito**: Cartões vinculados ao programa oferecem acúmulo extra de Km ao serem usados para compras.</a:t>
            </a:r>
          </a:p>
          <a:p>
            <a:pPr algn="just"/>
            <a:endParaRPr lang="pt-BR" dirty="0" smtClean="0"/>
          </a:p>
          <a:p>
            <a:pPr algn="just"/>
            <a:r>
              <a:rPr lang="pt-BR" b="1" dirty="0" smtClean="0"/>
              <a:t>2. Resgate de Km</a:t>
            </a:r>
          </a:p>
          <a:p>
            <a:pPr algn="just"/>
            <a:r>
              <a:rPr lang="pt-BR" dirty="0" smtClean="0"/>
              <a:t>Os Km acumulados podem ser trocados por:</a:t>
            </a:r>
          </a:p>
          <a:p>
            <a:pPr algn="just"/>
            <a:r>
              <a:rPr lang="pt-BR" dirty="0" smtClean="0"/>
              <a:t>- **Descontos no Abastecimento**: Os clientes podem converter Km em descontos nos postos Ipiranga.</a:t>
            </a:r>
          </a:p>
          <a:p>
            <a:pPr algn="just"/>
            <a:r>
              <a:rPr lang="pt-BR" dirty="0" smtClean="0"/>
              <a:t>- **Passagens Aéreas**: Km podem ser transferidos para programas de milhagem, como </a:t>
            </a:r>
            <a:r>
              <a:rPr lang="pt-BR" dirty="0" err="1" smtClean="0"/>
              <a:t>Smiles</a:t>
            </a:r>
            <a:r>
              <a:rPr lang="pt-BR" dirty="0" smtClean="0"/>
              <a:t>, para resgate de passagens aéreas.</a:t>
            </a:r>
          </a:p>
          <a:p>
            <a:pPr algn="just"/>
            <a:r>
              <a:rPr lang="pt-BR" dirty="0" smtClean="0"/>
              <a:t>- **Produtos e Serviços**: Ofertas exclusivas em parceiros, como descontos em academias, cinemas, e itens de conveniência.</a:t>
            </a:r>
          </a:p>
          <a:p>
            <a:pPr algn="just"/>
            <a:r>
              <a:rPr lang="pt-BR" dirty="0" smtClean="0"/>
              <a:t>- **Promoções Especiais**: Resgates com bônus ou condições promocionais em campanhas específicas.</a:t>
            </a:r>
          </a:p>
        </p:txBody>
      </p:sp>
    </p:spTree>
    <p:extLst>
      <p:ext uri="{BB962C8B-B14F-4D97-AF65-F5344CB8AC3E}">
        <p14:creationId xmlns:p14="http://schemas.microsoft.com/office/powerpoint/2010/main" val="190752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5DAC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endParaRPr lang="pt-BR" dirty="0">
              <a:latin typeface="Lucida Handwriting" panose="03010101010101010101" pitchFamily="66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3" y="234778"/>
            <a:ext cx="940311" cy="926757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286298" y="392094"/>
            <a:ext cx="5584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n w="0"/>
                <a:solidFill>
                  <a:schemeClr val="bg1"/>
                </a:solidFill>
                <a:effectLst>
                  <a:glow rad="101600">
                    <a:srgbClr val="5DACB3">
                      <a:alpha val="6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</a:rPr>
              <a:t>Km de  Vantagens</a:t>
            </a:r>
            <a:endParaRPr lang="pt-BR" sz="4000" dirty="0">
              <a:ln w="0"/>
              <a:solidFill>
                <a:schemeClr val="bg1"/>
              </a:solidFill>
              <a:effectLst>
                <a:glow rad="101600">
                  <a:srgbClr val="5DACB3">
                    <a:alpha val="6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Handwriting" panose="03010101010101010101" pitchFamily="66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98853" y="1272743"/>
            <a:ext cx="667265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smtClean="0"/>
              <a:t>3. Parcerias</a:t>
            </a:r>
          </a:p>
          <a:p>
            <a:pPr algn="just"/>
            <a:r>
              <a:rPr lang="pt-BR" dirty="0" smtClean="0"/>
              <a:t>O Km de Vantagens possui uma ampla rede de parceiros, incluindo:</a:t>
            </a:r>
          </a:p>
          <a:p>
            <a:pPr algn="just"/>
            <a:r>
              <a:rPr lang="pt-BR" dirty="0" smtClean="0"/>
              <a:t>- **</a:t>
            </a:r>
            <a:r>
              <a:rPr lang="pt-BR" dirty="0" err="1" smtClean="0"/>
              <a:t>Smiles</a:t>
            </a:r>
            <a:r>
              <a:rPr lang="pt-BR" dirty="0" smtClean="0"/>
              <a:t> (Gol Linhas Aéreas)**: Transferência de Km para milhas.</a:t>
            </a:r>
          </a:p>
          <a:p>
            <a:pPr algn="just"/>
            <a:r>
              <a:rPr lang="pt-BR" dirty="0" smtClean="0"/>
              <a:t>- **Postos de Combustível**: Rede Ipiranga para descontos diretos.</a:t>
            </a:r>
          </a:p>
          <a:p>
            <a:pPr algn="just"/>
            <a:r>
              <a:rPr lang="pt-BR" dirty="0" smtClean="0"/>
              <a:t>- **Lojas de Conveniência e Serviços**: Como </a:t>
            </a:r>
            <a:r>
              <a:rPr lang="pt-BR" dirty="0" err="1" smtClean="0"/>
              <a:t>am</a:t>
            </a:r>
            <a:r>
              <a:rPr lang="pt-BR" dirty="0" smtClean="0"/>
              <a:t>/</a:t>
            </a:r>
            <a:r>
              <a:rPr lang="pt-BR" dirty="0" err="1" smtClean="0"/>
              <a:t>pm</a:t>
            </a:r>
            <a:r>
              <a:rPr lang="pt-BR" dirty="0" smtClean="0"/>
              <a:t> e Jet </a:t>
            </a:r>
            <a:r>
              <a:rPr lang="pt-BR" dirty="0" err="1" smtClean="0"/>
              <a:t>Oil</a:t>
            </a:r>
            <a:r>
              <a:rPr lang="pt-BR" dirty="0" smtClean="0"/>
              <a:t>.</a:t>
            </a:r>
          </a:p>
          <a:p>
            <a:pPr algn="just"/>
            <a:endParaRPr lang="pt-BR" dirty="0" smtClean="0"/>
          </a:p>
          <a:p>
            <a:pPr algn="just"/>
            <a:r>
              <a:rPr lang="pt-BR" b="1" dirty="0" smtClean="0"/>
              <a:t>4. Validade dos Km</a:t>
            </a:r>
          </a:p>
          <a:p>
            <a:pPr algn="just"/>
            <a:r>
              <a:rPr lang="pt-BR" dirty="0" smtClean="0"/>
              <a:t>Os Km acumulados possuem validade de **12 meses**, mas a validade pode ser prorrogada com o uso contínuo do programa e em campanhas específicas.</a:t>
            </a:r>
          </a:p>
          <a:p>
            <a:pPr algn="just"/>
            <a:endParaRPr lang="pt-BR" dirty="0" smtClean="0"/>
          </a:p>
          <a:p>
            <a:pPr algn="just"/>
            <a:r>
              <a:rPr lang="pt-BR" b="1" dirty="0" smtClean="0"/>
              <a:t>Benefícios do Km de Vantagens</a:t>
            </a:r>
          </a:p>
          <a:p>
            <a:pPr algn="just"/>
            <a:r>
              <a:rPr lang="pt-BR" dirty="0" smtClean="0"/>
              <a:t>- **Facilidade de Acúmulo**: O programa é integrado ao consumo diário, especialmente para quem utiliza veículos regularmente.</a:t>
            </a:r>
          </a:p>
          <a:p>
            <a:pPr algn="just"/>
            <a:r>
              <a:rPr lang="pt-BR" dirty="0" smtClean="0"/>
              <a:t>- **Amplo Catálogo de Resgate**: Opções que vão de descontos no abastecimento a milhas aéreas e produtos variados.</a:t>
            </a:r>
          </a:p>
          <a:p>
            <a:pPr algn="just"/>
            <a:r>
              <a:rPr lang="pt-BR" dirty="0" smtClean="0"/>
              <a:t>- **Integração com </a:t>
            </a:r>
            <a:r>
              <a:rPr lang="pt-BR" dirty="0" err="1" smtClean="0"/>
              <a:t>Smiles</a:t>
            </a:r>
            <a:r>
              <a:rPr lang="pt-BR" dirty="0" smtClean="0"/>
              <a:t>**: A transferência de Km para milhas oferece uma forma atrativa de resgatar passagens aéreas.</a:t>
            </a:r>
          </a:p>
          <a:p>
            <a:pPr algn="just"/>
            <a:r>
              <a:rPr lang="pt-BR" dirty="0" smtClean="0"/>
              <a:t>- **Promoções Frequentes**: Descontos exclusivos e condições especiais para participantes.</a:t>
            </a:r>
          </a:p>
          <a:p>
            <a:pPr algn="just"/>
            <a:endParaRPr lang="pt-BR" dirty="0" smtClean="0"/>
          </a:p>
          <a:p>
            <a:pPr algn="just"/>
            <a:r>
              <a:rPr lang="pt-BR" b="1" dirty="0" smtClean="0"/>
              <a:t>Diferenciais</a:t>
            </a:r>
          </a:p>
          <a:p>
            <a:pPr algn="just"/>
            <a:r>
              <a:rPr lang="pt-BR" dirty="0" smtClean="0"/>
              <a:t>- **Foco no Setor Automotivo**: O programa é ideal para motoristas que abastecem frequentemente em postos Ipiranga.</a:t>
            </a:r>
          </a:p>
          <a:p>
            <a:pPr algn="just"/>
            <a:r>
              <a:rPr lang="pt-BR" dirty="0" smtClean="0"/>
              <a:t>- **Integração com Serviços da Ipiranga**: Como o </a:t>
            </a:r>
            <a:r>
              <a:rPr lang="pt-BR" dirty="0" err="1" smtClean="0"/>
              <a:t>app</a:t>
            </a:r>
            <a:r>
              <a:rPr lang="pt-BR" dirty="0" smtClean="0"/>
              <a:t> **Abastece Aí** e os serviços Jet </a:t>
            </a:r>
            <a:r>
              <a:rPr lang="pt-BR" dirty="0" err="1" smtClean="0"/>
              <a:t>Oil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- **Opção de Troca por Milhas**: A parceria com o </a:t>
            </a:r>
            <a:r>
              <a:rPr lang="pt-BR" dirty="0" err="1" smtClean="0"/>
              <a:t>Smiles</a:t>
            </a:r>
            <a:r>
              <a:rPr lang="pt-BR" dirty="0" smtClean="0"/>
              <a:t> torna o programa atraente para quem deseja utilizar pontos para viagens.</a:t>
            </a:r>
          </a:p>
        </p:txBody>
      </p:sp>
    </p:spTree>
    <p:extLst>
      <p:ext uri="{BB962C8B-B14F-4D97-AF65-F5344CB8AC3E}">
        <p14:creationId xmlns:p14="http://schemas.microsoft.com/office/powerpoint/2010/main" val="14793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5DAC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endParaRPr lang="pt-BR" dirty="0">
              <a:latin typeface="Lucida Handwriting" panose="03010101010101010101" pitchFamily="66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3" y="234778"/>
            <a:ext cx="940311" cy="926757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286298" y="392094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n w="0"/>
                <a:solidFill>
                  <a:schemeClr val="bg1"/>
                </a:solidFill>
                <a:effectLst>
                  <a:glow rad="101600">
                    <a:srgbClr val="5DACB3">
                      <a:alpha val="6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</a:rPr>
              <a:t>Latam</a:t>
            </a:r>
            <a:r>
              <a:rPr lang="pt-BR" dirty="0" smtClean="0">
                <a:ln w="0"/>
                <a:solidFill>
                  <a:schemeClr val="bg1"/>
                </a:solidFill>
                <a:effectLst>
                  <a:glow rad="101600">
                    <a:srgbClr val="5DACB3">
                      <a:alpha val="6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</a:rPr>
              <a:t>    </a:t>
            </a:r>
            <a:r>
              <a:rPr lang="pt-BR" sz="4400" dirty="0" err="1" smtClean="0">
                <a:ln w="0"/>
                <a:solidFill>
                  <a:schemeClr val="bg1"/>
                </a:solidFill>
                <a:effectLst>
                  <a:glow rad="101600">
                    <a:srgbClr val="5DACB3">
                      <a:alpha val="6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</a:rPr>
              <a:t>Pass</a:t>
            </a:r>
            <a:endParaRPr lang="pt-BR" dirty="0">
              <a:ln w="0"/>
              <a:solidFill>
                <a:schemeClr val="bg1"/>
              </a:solidFill>
              <a:effectLst>
                <a:glow rad="101600">
                  <a:srgbClr val="5DACB3">
                    <a:alpha val="6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Handwriting" panose="03010101010101010101" pitchFamily="66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98853" y="1272743"/>
            <a:ext cx="6672650" cy="867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O </a:t>
            </a:r>
            <a:r>
              <a:rPr lang="pt-BR" b="1" dirty="0" smtClean="0"/>
              <a:t>LATAM </a:t>
            </a:r>
            <a:r>
              <a:rPr lang="pt-BR" b="1" dirty="0" err="1" smtClean="0"/>
              <a:t>Pass</a:t>
            </a:r>
            <a:r>
              <a:rPr lang="pt-BR" dirty="0" smtClean="0"/>
              <a:t> é o programa de fidelidade da </a:t>
            </a:r>
            <a:r>
              <a:rPr lang="pt-BR" b="1" dirty="0" smtClean="0"/>
              <a:t>LATAM Airlines</a:t>
            </a:r>
            <a:r>
              <a:rPr lang="pt-BR" dirty="0" smtClean="0"/>
              <a:t>, criado para premiar seus passageiros frequentes com benefícios exclusivos e a possibilidade de acumular milhas (ou pontos) para trocar por passagens aéreas, upgrades de classe, produtos, serviços e uma variedade de outras vantagens.</a:t>
            </a:r>
          </a:p>
          <a:p>
            <a:pPr algn="just"/>
            <a:r>
              <a:rPr lang="pt-BR" dirty="0" smtClean="0"/>
              <a:t>Aqui estão alguns pontos principais sobre o LATAM </a:t>
            </a:r>
            <a:r>
              <a:rPr lang="pt-BR" dirty="0" err="1" smtClean="0"/>
              <a:t>Pass</a:t>
            </a:r>
            <a:r>
              <a:rPr lang="pt-BR" dirty="0" smtClean="0"/>
              <a:t>:</a:t>
            </a:r>
          </a:p>
          <a:p>
            <a:pPr algn="just"/>
            <a:endParaRPr lang="pt-BR" dirty="0" smtClean="0"/>
          </a:p>
          <a:p>
            <a:pPr algn="just"/>
            <a:r>
              <a:rPr lang="pt-BR" b="1" dirty="0" smtClean="0"/>
              <a:t>1. Acúmulo de Milhas</a:t>
            </a:r>
          </a:p>
          <a:p>
            <a:pPr algn="just"/>
            <a:r>
              <a:rPr lang="pt-BR" dirty="0" smtClean="0"/>
              <a:t>As milhas são acumuladas a partir dos voos realizados com a LATAM ou com suas companhias aéreas parceiras, que fazem parte de alianças como a </a:t>
            </a:r>
            <a:r>
              <a:rPr lang="pt-BR" b="1" dirty="0" err="1" smtClean="0"/>
              <a:t>Oneworld</a:t>
            </a:r>
            <a:r>
              <a:rPr lang="pt-BR" dirty="0" smtClean="0"/>
              <a:t> e outras parcerias estratégicas. O acúmulo de milhas pode variar de acordo com a classe de serviço (econômica, executiva ou primeira classe) e a distância do voo.</a:t>
            </a:r>
          </a:p>
          <a:p>
            <a:pPr algn="just"/>
            <a:r>
              <a:rPr lang="pt-BR" b="1" dirty="0" smtClean="0"/>
              <a:t>Voos LATAM</a:t>
            </a:r>
            <a:r>
              <a:rPr lang="pt-BR" dirty="0" smtClean="0"/>
              <a:t>: Ao voar com a LATAM, você acumula milhas com base na classe de tarifa e no trecho percorrido.</a:t>
            </a:r>
          </a:p>
          <a:p>
            <a:pPr algn="just"/>
            <a:r>
              <a:rPr lang="pt-BR" b="1" dirty="0" smtClean="0"/>
              <a:t>Parceiros Aéreos</a:t>
            </a:r>
            <a:r>
              <a:rPr lang="pt-BR" dirty="0" smtClean="0"/>
              <a:t>: Ao voar com outras companhias aéreas parceiras, você também pode acumular milhas no programa LATAM Pass.</a:t>
            </a:r>
          </a:p>
          <a:p>
            <a:pPr algn="just"/>
            <a:r>
              <a:rPr lang="pt-BR" b="1" dirty="0" smtClean="0"/>
              <a:t>Compras e Transações</a:t>
            </a:r>
            <a:r>
              <a:rPr lang="pt-BR" dirty="0" smtClean="0"/>
              <a:t>: O programa também tem parcerias com diversas marcas, permitindo que você acumule milhas em compras de produtos e serviços fora do setor aéreo.</a:t>
            </a:r>
          </a:p>
          <a:p>
            <a:pPr algn="just"/>
            <a:endParaRPr lang="pt-BR" b="1" dirty="0" smtClean="0"/>
          </a:p>
          <a:p>
            <a:pPr algn="just"/>
            <a:r>
              <a:rPr lang="pt-BR" b="1" dirty="0" smtClean="0"/>
              <a:t>2. Categorias de Membros</a:t>
            </a:r>
          </a:p>
          <a:p>
            <a:pPr algn="just"/>
            <a:r>
              <a:rPr lang="pt-BR" dirty="0" smtClean="0"/>
              <a:t>O LATAM </a:t>
            </a:r>
            <a:r>
              <a:rPr lang="pt-BR" dirty="0" err="1" smtClean="0"/>
              <a:t>Pass</a:t>
            </a:r>
            <a:r>
              <a:rPr lang="pt-BR" dirty="0" smtClean="0"/>
              <a:t> possui diferentes categorias de membros, que variam conforme o número de milhas acumuladas ao longo do tempo. Essas categorias são:</a:t>
            </a:r>
          </a:p>
          <a:p>
            <a:pPr algn="just"/>
            <a:r>
              <a:rPr lang="pt-BR" b="1" dirty="0" smtClean="0"/>
              <a:t>Latam </a:t>
            </a:r>
            <a:r>
              <a:rPr lang="pt-BR" b="1" dirty="0" err="1" smtClean="0"/>
              <a:t>Pass</a:t>
            </a:r>
            <a:r>
              <a:rPr lang="pt-BR" b="1" dirty="0" smtClean="0"/>
              <a:t> (Nível Básico)</a:t>
            </a:r>
            <a:r>
              <a:rPr lang="pt-BR" dirty="0" smtClean="0"/>
              <a:t>: Benefícios básicos como a possibilidade de acumular e resgatar milhas.</a:t>
            </a:r>
          </a:p>
          <a:p>
            <a:pPr algn="just"/>
            <a:r>
              <a:rPr lang="pt-BR" b="1" dirty="0" smtClean="0"/>
              <a:t>Black, Black </a:t>
            </a:r>
            <a:r>
              <a:rPr lang="pt-BR" b="1" dirty="0" err="1" smtClean="0"/>
              <a:t>Signature</a:t>
            </a:r>
            <a:r>
              <a:rPr lang="pt-BR" b="1" dirty="0" smtClean="0"/>
              <a:t> e Platinum</a:t>
            </a:r>
            <a:r>
              <a:rPr lang="pt-BR" dirty="0" smtClean="0"/>
              <a:t>: São níveis mais elevados, que oferecem vantagens como acesso a salas VIP, maior acúmulo de milhas, prioridade no embarque, upgrades para a classe executiva (de acordo com disponibilidade) e muito mais.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79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5DAC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endParaRPr lang="pt-BR" dirty="0">
              <a:latin typeface="Lucida Handwriting" panose="03010101010101010101" pitchFamily="66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3" y="234778"/>
            <a:ext cx="940311" cy="926757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286298" y="392094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n w="0"/>
                <a:solidFill>
                  <a:schemeClr val="bg1"/>
                </a:solidFill>
                <a:effectLst>
                  <a:glow rad="101600">
                    <a:srgbClr val="5DACB3">
                      <a:alpha val="6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</a:rPr>
              <a:t>Latam</a:t>
            </a:r>
            <a:r>
              <a:rPr lang="pt-BR" dirty="0" smtClean="0">
                <a:ln w="0"/>
                <a:solidFill>
                  <a:schemeClr val="bg1"/>
                </a:solidFill>
                <a:effectLst>
                  <a:glow rad="101600">
                    <a:srgbClr val="5DACB3">
                      <a:alpha val="6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</a:rPr>
              <a:t>    </a:t>
            </a:r>
            <a:r>
              <a:rPr lang="pt-BR" sz="4400" dirty="0" err="1" smtClean="0">
                <a:ln w="0"/>
                <a:solidFill>
                  <a:schemeClr val="bg1"/>
                </a:solidFill>
                <a:effectLst>
                  <a:glow rad="101600">
                    <a:srgbClr val="5DACB3">
                      <a:alpha val="6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</a:rPr>
              <a:t>Pass</a:t>
            </a:r>
            <a:endParaRPr lang="pt-BR" dirty="0">
              <a:ln w="0"/>
              <a:solidFill>
                <a:schemeClr val="bg1"/>
              </a:solidFill>
              <a:effectLst>
                <a:glow rad="101600">
                  <a:srgbClr val="5DACB3">
                    <a:alpha val="6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Handwriting" panose="03010101010101010101" pitchFamily="66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98853" y="1272743"/>
            <a:ext cx="667265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smtClean="0"/>
              <a:t>3. Resgates de Milhas</a:t>
            </a:r>
          </a:p>
          <a:p>
            <a:pPr algn="just"/>
            <a:r>
              <a:rPr lang="pt-BR" dirty="0" smtClean="0"/>
              <a:t>As milhas acumuladas podem ser usadas para uma série de benefícios, como:</a:t>
            </a:r>
          </a:p>
          <a:p>
            <a:pPr algn="just"/>
            <a:r>
              <a:rPr lang="pt-BR" b="1" dirty="0" smtClean="0"/>
              <a:t>Passagens aéreas</a:t>
            </a:r>
            <a:r>
              <a:rPr lang="pt-BR" dirty="0" smtClean="0"/>
              <a:t>: Troque suas milhas por voos para diversos destinos, com a LATAM ou com companhias parceiras.</a:t>
            </a:r>
          </a:p>
          <a:p>
            <a:pPr algn="just"/>
            <a:r>
              <a:rPr lang="pt-BR" b="1" dirty="0" smtClean="0"/>
              <a:t>Upgrades de classe</a:t>
            </a:r>
            <a:r>
              <a:rPr lang="pt-BR" dirty="0" smtClean="0"/>
              <a:t>: Com milhas, é possível solicitar um upgrade para classes superiores, como de econômica para executiva.</a:t>
            </a:r>
          </a:p>
          <a:p>
            <a:pPr algn="just"/>
            <a:r>
              <a:rPr lang="pt-BR" b="1" dirty="0" smtClean="0"/>
              <a:t>Produtos e serviços</a:t>
            </a:r>
            <a:r>
              <a:rPr lang="pt-BR" dirty="0" smtClean="0"/>
              <a:t>: O LATAM </a:t>
            </a:r>
            <a:r>
              <a:rPr lang="pt-BR" dirty="0" err="1" smtClean="0"/>
              <a:t>Pass</a:t>
            </a:r>
            <a:r>
              <a:rPr lang="pt-BR" dirty="0" smtClean="0"/>
              <a:t> tem uma loja onde você pode trocar milhas por diversos produtos, como eletrônicos, viagens, hospedagens, e até serviços de aluguel de carros.</a:t>
            </a:r>
          </a:p>
          <a:p>
            <a:pPr algn="just"/>
            <a:r>
              <a:rPr lang="pt-BR" b="1" dirty="0" smtClean="0"/>
              <a:t>Cartões de crédito</a:t>
            </a:r>
            <a:r>
              <a:rPr lang="pt-BR" dirty="0" smtClean="0"/>
              <a:t>: Alguns cartões de crédito parceiros acumulam milhas diretamente no LATAM </a:t>
            </a:r>
            <a:r>
              <a:rPr lang="pt-BR" dirty="0" err="1" smtClean="0"/>
              <a:t>Pass</a:t>
            </a:r>
            <a:r>
              <a:rPr lang="pt-BR" dirty="0" smtClean="0"/>
              <a:t>, ajudando no acúmulo de pontos.</a:t>
            </a:r>
          </a:p>
          <a:p>
            <a:pPr algn="just"/>
            <a:endParaRPr lang="pt-BR" b="1" dirty="0" smtClean="0"/>
          </a:p>
          <a:p>
            <a:pPr algn="just"/>
            <a:r>
              <a:rPr lang="pt-BR" b="1" dirty="0" smtClean="0"/>
              <a:t>4. Benefícios de Parcerias</a:t>
            </a:r>
          </a:p>
          <a:p>
            <a:pPr algn="just"/>
            <a:r>
              <a:rPr lang="pt-BR" dirty="0" smtClean="0"/>
              <a:t>O programa também tem várias </a:t>
            </a:r>
            <a:r>
              <a:rPr lang="pt-BR" b="1" dirty="0" smtClean="0"/>
              <a:t>parcerias comerciais</a:t>
            </a:r>
            <a:r>
              <a:rPr lang="pt-BR" dirty="0" smtClean="0"/>
              <a:t>, como empresas de aluguel de carros, hotéis e lojas online, que oferecem acumulo de milhas em compras. Além disso, ao acumular milhas com o programa, você pode usar suas milhas não apenas para voos, mas também para vantagens em hotéis, restaurantes e outros serviços.</a:t>
            </a:r>
          </a:p>
          <a:p>
            <a:pPr algn="just"/>
            <a:endParaRPr lang="pt-BR" b="1" dirty="0" smtClean="0"/>
          </a:p>
          <a:p>
            <a:pPr algn="just"/>
            <a:r>
              <a:rPr lang="pt-BR" b="1" dirty="0" smtClean="0"/>
              <a:t>5. Transferência de Milhas</a:t>
            </a:r>
          </a:p>
          <a:p>
            <a:pPr algn="just"/>
            <a:r>
              <a:rPr lang="pt-BR" dirty="0" smtClean="0"/>
              <a:t>O LATAM </a:t>
            </a:r>
            <a:r>
              <a:rPr lang="pt-BR" dirty="0" err="1" smtClean="0"/>
              <a:t>Pass</a:t>
            </a:r>
            <a:r>
              <a:rPr lang="pt-BR" dirty="0" smtClean="0"/>
              <a:t> permite que você transfira milhas entre contas, o que pode ser útil se você tiver milhas em excesso ou quiser ajudar alguém a resgatar uma passagem. A transferência pode ser feita de forma simples através do site ou aplicativo.</a:t>
            </a:r>
          </a:p>
        </p:txBody>
      </p:sp>
    </p:spTree>
    <p:extLst>
      <p:ext uri="{BB962C8B-B14F-4D97-AF65-F5344CB8AC3E}">
        <p14:creationId xmlns:p14="http://schemas.microsoft.com/office/powerpoint/2010/main" val="149052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5DAC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endParaRPr lang="pt-BR" dirty="0">
              <a:latin typeface="Lucida Handwriting" panose="03010101010101010101" pitchFamily="66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3" y="234778"/>
            <a:ext cx="940311" cy="926757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286298" y="392094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n w="0"/>
                <a:solidFill>
                  <a:schemeClr val="bg1"/>
                </a:solidFill>
                <a:effectLst>
                  <a:glow rad="101600">
                    <a:srgbClr val="5DACB3">
                      <a:alpha val="6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</a:rPr>
              <a:t>Latam</a:t>
            </a:r>
            <a:r>
              <a:rPr lang="pt-BR" dirty="0" smtClean="0">
                <a:ln w="0"/>
                <a:solidFill>
                  <a:schemeClr val="bg1"/>
                </a:solidFill>
                <a:effectLst>
                  <a:glow rad="101600">
                    <a:srgbClr val="5DACB3">
                      <a:alpha val="6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</a:rPr>
              <a:t>    </a:t>
            </a:r>
            <a:r>
              <a:rPr lang="pt-BR" sz="4400" dirty="0" err="1" smtClean="0">
                <a:ln w="0"/>
                <a:solidFill>
                  <a:schemeClr val="bg1"/>
                </a:solidFill>
                <a:effectLst>
                  <a:glow rad="101600">
                    <a:srgbClr val="5DACB3">
                      <a:alpha val="6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</a:rPr>
              <a:t>Pass</a:t>
            </a:r>
            <a:endParaRPr lang="pt-BR" dirty="0">
              <a:ln w="0"/>
              <a:solidFill>
                <a:schemeClr val="bg1"/>
              </a:solidFill>
              <a:effectLst>
                <a:glow rad="101600">
                  <a:srgbClr val="5DACB3">
                    <a:alpha val="6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Handwriting" panose="03010101010101010101" pitchFamily="66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98853" y="1272743"/>
            <a:ext cx="667265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smtClean="0"/>
              <a:t>6. Uso de Milhas para Voos Internacionais</a:t>
            </a:r>
          </a:p>
          <a:p>
            <a:pPr algn="just"/>
            <a:r>
              <a:rPr lang="pt-BR" dirty="0" smtClean="0"/>
              <a:t>O LATAM </a:t>
            </a:r>
            <a:r>
              <a:rPr lang="pt-BR" dirty="0" err="1" smtClean="0"/>
              <a:t>Pass</a:t>
            </a:r>
            <a:r>
              <a:rPr lang="pt-BR" dirty="0" smtClean="0"/>
              <a:t> é especialmente vantajoso para quem deseja viajar para destinos internacionais, já que a LATAM possui uma vasta rede de voos para a América Latina, Estados Unidos, Europa e outros continentes, permitindo usar as milhas para cobrir passagens para diferentes partes do mundo.</a:t>
            </a:r>
          </a:p>
          <a:p>
            <a:pPr algn="just"/>
            <a:endParaRPr lang="pt-BR" dirty="0" smtClean="0"/>
          </a:p>
          <a:p>
            <a:pPr algn="just"/>
            <a:r>
              <a:rPr lang="pt-BR" b="1" dirty="0" smtClean="0"/>
              <a:t>7. Vantagens e Desvantagens</a:t>
            </a:r>
          </a:p>
          <a:p>
            <a:pPr algn="just"/>
            <a:endParaRPr lang="pt-BR" b="1" dirty="0" smtClean="0"/>
          </a:p>
          <a:p>
            <a:pPr algn="just"/>
            <a:r>
              <a:rPr lang="pt-BR" b="1" dirty="0" smtClean="0"/>
              <a:t>Vantagens:</a:t>
            </a:r>
            <a:endParaRPr lang="pt-BR" dirty="0" smtClean="0"/>
          </a:p>
          <a:p>
            <a:pPr algn="just"/>
            <a:r>
              <a:rPr lang="pt-BR" dirty="0" smtClean="0"/>
              <a:t>Grande cobertura internacional devido às parcerias com a </a:t>
            </a:r>
            <a:r>
              <a:rPr lang="pt-BR" dirty="0" err="1" smtClean="0"/>
              <a:t>Oneworld</a:t>
            </a:r>
            <a:r>
              <a:rPr lang="pt-BR" dirty="0" smtClean="0"/>
              <a:t> e outras alianças.</a:t>
            </a:r>
          </a:p>
          <a:p>
            <a:pPr algn="just"/>
            <a:r>
              <a:rPr lang="pt-BR" dirty="0" smtClean="0"/>
              <a:t>Benefícios exclusivos para membros frequentes, como upgrades e acesso a </a:t>
            </a:r>
            <a:r>
              <a:rPr lang="pt-BR" dirty="0" err="1" smtClean="0"/>
              <a:t>lounges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Possibilidade de acumular milhas de várias fontes (voos, compras, parcerias).</a:t>
            </a:r>
          </a:p>
          <a:p>
            <a:pPr algn="just"/>
            <a:endParaRPr lang="pt-BR" b="1" dirty="0" smtClean="0"/>
          </a:p>
          <a:p>
            <a:pPr algn="just"/>
            <a:r>
              <a:rPr lang="pt-BR" b="1" dirty="0" smtClean="0"/>
              <a:t>Desvantagens:</a:t>
            </a:r>
            <a:endParaRPr lang="pt-BR" dirty="0" smtClean="0"/>
          </a:p>
          <a:p>
            <a:pPr algn="just"/>
            <a:r>
              <a:rPr lang="pt-BR" dirty="0" smtClean="0"/>
              <a:t>As regras de resgate de milhas podem ser um pouco complicadas e mudar com frequência.</a:t>
            </a:r>
          </a:p>
          <a:p>
            <a:pPr algn="just"/>
            <a:r>
              <a:rPr lang="pt-BR" dirty="0" smtClean="0"/>
              <a:t>A disponibilidade de assentos para resgates pode ser limitada, especialmente em períodos de alta demanda.</a:t>
            </a:r>
          </a:p>
          <a:p>
            <a:pPr algn="just"/>
            <a:r>
              <a:rPr lang="pt-BR" dirty="0" smtClean="0"/>
              <a:t>O acúmulo de milhas pode ser mais lento para quem não voa com frequência ou utiliza menos os parceiros comerciais.</a:t>
            </a:r>
          </a:p>
          <a:p>
            <a:pPr algn="just"/>
            <a:endParaRPr lang="pt-BR" b="1" dirty="0" smtClean="0"/>
          </a:p>
          <a:p>
            <a:pPr algn="just"/>
            <a:r>
              <a:rPr lang="pt-BR" b="1" dirty="0" smtClean="0"/>
              <a:t>8. </a:t>
            </a:r>
            <a:r>
              <a:rPr lang="pt-BR" b="1" dirty="0" err="1" smtClean="0"/>
              <a:t>App</a:t>
            </a:r>
            <a:r>
              <a:rPr lang="pt-BR" b="1" dirty="0" smtClean="0"/>
              <a:t> LATAM </a:t>
            </a:r>
            <a:r>
              <a:rPr lang="pt-BR" b="1" dirty="0" err="1" smtClean="0"/>
              <a:t>Pass</a:t>
            </a:r>
            <a:endParaRPr lang="pt-BR" b="1" dirty="0" smtClean="0"/>
          </a:p>
          <a:p>
            <a:pPr algn="just"/>
            <a:r>
              <a:rPr lang="pt-BR" dirty="0" smtClean="0"/>
              <a:t>O aplicativo do LATAM </a:t>
            </a:r>
            <a:r>
              <a:rPr lang="pt-BR" dirty="0" err="1" smtClean="0"/>
              <a:t>Pass</a:t>
            </a:r>
            <a:r>
              <a:rPr lang="pt-BR" dirty="0" smtClean="0"/>
              <a:t> facilita o acompanhamento das milhas acumuladas, além de permitir resgates rápidos, visualizar promoções de milhas e consultar o saldo de pontos. É uma ferramenta prática para quem está sempre em movimento.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029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5DAC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endParaRPr lang="pt-BR" dirty="0">
              <a:latin typeface="Lucida Handwriting" panose="03010101010101010101" pitchFamily="66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3" y="234778"/>
            <a:ext cx="940311" cy="926757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286298" y="392094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err="1" smtClean="0">
                <a:ln w="0"/>
                <a:solidFill>
                  <a:schemeClr val="bg1"/>
                </a:solidFill>
                <a:effectLst>
                  <a:glow rad="101600">
                    <a:srgbClr val="5DACB3">
                      <a:alpha val="6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</a:rPr>
              <a:t>Smiles</a:t>
            </a:r>
            <a:endParaRPr lang="pt-BR" dirty="0">
              <a:ln w="0"/>
              <a:solidFill>
                <a:schemeClr val="bg1"/>
              </a:solidFill>
              <a:effectLst>
                <a:glow rad="101600">
                  <a:srgbClr val="5DACB3">
                    <a:alpha val="6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Handwriting" panose="03010101010101010101" pitchFamily="66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98853" y="1272743"/>
            <a:ext cx="6672650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O </a:t>
            </a:r>
            <a:r>
              <a:rPr lang="pt-BR" b="1" dirty="0" err="1" smtClean="0"/>
              <a:t>Smiles</a:t>
            </a:r>
            <a:r>
              <a:rPr lang="pt-BR" dirty="0" smtClean="0"/>
              <a:t> é o programa de fidelidade da </a:t>
            </a:r>
            <a:r>
              <a:rPr lang="pt-BR" b="1" dirty="0" smtClean="0"/>
              <a:t>Gol Linhas Aéreas</a:t>
            </a:r>
            <a:r>
              <a:rPr lang="pt-BR" dirty="0" smtClean="0"/>
              <a:t>, que permite aos seus participantes acumular milhas (chamadas de "</a:t>
            </a:r>
            <a:r>
              <a:rPr lang="pt-BR" dirty="0" err="1" smtClean="0"/>
              <a:t>Smiles</a:t>
            </a:r>
            <a:r>
              <a:rPr lang="pt-BR" dirty="0" smtClean="0"/>
              <a:t>") e trocá-las por passagens aéreas, upgrades, produtos, serviços e outras vantagens. O </a:t>
            </a:r>
            <a:r>
              <a:rPr lang="pt-BR" dirty="0" err="1" smtClean="0"/>
              <a:t>Smiles</a:t>
            </a:r>
            <a:r>
              <a:rPr lang="pt-BR" dirty="0" smtClean="0"/>
              <a:t> é um dos programas de milhagem mais conhecidos do Brasil, com diversas opções para acumular e resgatar milhas, tanto para voos nacionais quanto internacionais.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Aqui estão os principais pontos sobre o </a:t>
            </a:r>
            <a:r>
              <a:rPr lang="pt-BR" b="1" dirty="0" err="1" smtClean="0"/>
              <a:t>Smiles</a:t>
            </a:r>
            <a:r>
              <a:rPr lang="pt-BR" dirty="0" smtClean="0"/>
              <a:t>:</a:t>
            </a:r>
          </a:p>
          <a:p>
            <a:pPr algn="just"/>
            <a:endParaRPr lang="pt-BR" dirty="0" smtClean="0"/>
          </a:p>
          <a:p>
            <a:pPr algn="just"/>
            <a:r>
              <a:rPr lang="pt-BR" b="1" dirty="0" smtClean="0"/>
              <a:t>1. Como Funciona o Programa</a:t>
            </a:r>
          </a:p>
          <a:p>
            <a:pPr algn="just"/>
            <a:r>
              <a:rPr lang="pt-BR" dirty="0" smtClean="0"/>
              <a:t>   O </a:t>
            </a:r>
            <a:r>
              <a:rPr lang="pt-BR" dirty="0" err="1" smtClean="0"/>
              <a:t>Smiles</a:t>
            </a:r>
            <a:r>
              <a:rPr lang="pt-BR" dirty="0" smtClean="0"/>
              <a:t> funciona como outros programas de milhagem, onde o participante acumula milhas a cada voo ou compra realizada em parceiros do programa. Essas milhas podem ser resgatadas por benefícios, sendo o principal deles a troca por passagens aéreas.</a:t>
            </a:r>
          </a:p>
          <a:p>
            <a:pPr algn="just"/>
            <a:endParaRPr lang="pt-BR" dirty="0" smtClean="0"/>
          </a:p>
          <a:p>
            <a:pPr algn="just"/>
            <a:r>
              <a:rPr lang="pt-BR" b="1" dirty="0" smtClean="0"/>
              <a:t>2. Acúmulo de Milhas</a:t>
            </a:r>
          </a:p>
          <a:p>
            <a:pPr algn="just"/>
            <a:r>
              <a:rPr lang="pt-BR" dirty="0" smtClean="0"/>
              <a:t>   As milhas </a:t>
            </a:r>
            <a:r>
              <a:rPr lang="pt-BR" dirty="0" err="1" smtClean="0"/>
              <a:t>Smiles</a:t>
            </a:r>
            <a:r>
              <a:rPr lang="pt-BR" dirty="0" smtClean="0"/>
              <a:t> podem ser acumuladas de várias formas:</a:t>
            </a:r>
          </a:p>
          <a:p>
            <a:pPr algn="just"/>
            <a:r>
              <a:rPr lang="pt-BR" dirty="0" smtClean="0"/>
              <a:t>   - Voos da Gol: Ao voar com a Gol ou suas parceiras (como a Delta Airlines e outras companhias da aliança </a:t>
            </a:r>
            <a:r>
              <a:rPr lang="pt-BR" dirty="0" err="1" smtClean="0"/>
              <a:t>SkyTeam</a:t>
            </a:r>
            <a:r>
              <a:rPr lang="pt-BR" dirty="0" smtClean="0"/>
              <a:t>), você acumula milhas com base na distância do voo e na tarifa comprada. Em geral, quanto mais cara a tarifa, mais milhas você acumula.</a:t>
            </a:r>
          </a:p>
          <a:p>
            <a:pPr algn="just"/>
            <a:r>
              <a:rPr lang="pt-BR" dirty="0" smtClean="0"/>
              <a:t>   - Parceiros Comerciais: O programa tem diversas parcerias fora do setor aéreo, permitindo acumular milhas em compras e serviços. Isso inclui Cartões de Crédito, Hotéis, Aluguel de carros e Compras Online.</a:t>
            </a:r>
          </a:p>
          <a:p>
            <a:pPr algn="just"/>
            <a:r>
              <a:rPr lang="pt-BR" dirty="0" smtClean="0"/>
              <a:t>   - Promoções: O </a:t>
            </a:r>
            <a:r>
              <a:rPr lang="pt-BR" dirty="0" err="1" smtClean="0"/>
              <a:t>Smiles</a:t>
            </a:r>
            <a:r>
              <a:rPr lang="pt-BR" dirty="0" smtClean="0"/>
              <a:t> frequentemente realiza promoções de bônus de milhas, onde você pode acumular mais milhas ao voar, transferir pontos de cartão de crédito ou fazer compras nos parceiros.</a:t>
            </a:r>
          </a:p>
          <a:p>
            <a:pPr algn="just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8484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5DAC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endParaRPr lang="pt-BR" dirty="0">
              <a:latin typeface="Lucida Handwriting" panose="03010101010101010101" pitchFamily="66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3" y="234778"/>
            <a:ext cx="940311" cy="926757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286298" y="392094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err="1" smtClean="0">
                <a:ln w="0"/>
                <a:solidFill>
                  <a:schemeClr val="bg1"/>
                </a:solidFill>
                <a:effectLst>
                  <a:glow rad="101600">
                    <a:srgbClr val="5DACB3">
                      <a:alpha val="6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</a:rPr>
              <a:t>Smiles</a:t>
            </a:r>
            <a:endParaRPr lang="pt-BR" dirty="0">
              <a:ln w="0"/>
              <a:solidFill>
                <a:schemeClr val="bg1"/>
              </a:solidFill>
              <a:effectLst>
                <a:glow rad="101600">
                  <a:srgbClr val="5DACB3">
                    <a:alpha val="6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Handwriting" panose="03010101010101010101" pitchFamily="66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98853" y="1272743"/>
            <a:ext cx="6672650" cy="867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smtClean="0"/>
              <a:t>3. Categorias de Membros</a:t>
            </a:r>
          </a:p>
          <a:p>
            <a:pPr algn="just"/>
            <a:r>
              <a:rPr lang="pt-BR" dirty="0" smtClean="0"/>
              <a:t>   O programa possui diferentes categorias de fidelidade que oferecem benefícios adicionais conforme o nível de milhas acumuladas e o volume de voos realizados. As categorias são:</a:t>
            </a:r>
          </a:p>
          <a:p>
            <a:pPr algn="just"/>
            <a:r>
              <a:rPr lang="pt-BR" dirty="0" smtClean="0"/>
              <a:t>   - </a:t>
            </a:r>
            <a:r>
              <a:rPr lang="pt-BR" dirty="0" err="1" smtClean="0"/>
              <a:t>Smiles</a:t>
            </a:r>
            <a:r>
              <a:rPr lang="pt-BR" dirty="0" smtClean="0"/>
              <a:t>: Categoria básica, onde qualquer pessoa pode se cadastrar e começar a acumular milhas.</a:t>
            </a:r>
          </a:p>
          <a:p>
            <a:pPr algn="just"/>
            <a:r>
              <a:rPr lang="pt-BR" dirty="0" smtClean="0"/>
              <a:t>   - Prata: Para quem acumula uma quantidade maior de milhas em um ano. Os benefícios incluem descontos em passagens, prioridade no embarque, e maior acúmulo de milhas.</a:t>
            </a:r>
          </a:p>
          <a:p>
            <a:pPr algn="just"/>
            <a:r>
              <a:rPr lang="pt-BR" dirty="0" smtClean="0"/>
              <a:t>   - Ouro: Quem atinge esse nível tem mais vantagens, como acesso a salas VIP da Gol, maior acúmulo de milhas, e melhores condições para resgatar passagens aéreas.</a:t>
            </a:r>
          </a:p>
          <a:p>
            <a:pPr algn="just"/>
            <a:r>
              <a:rPr lang="pt-BR" dirty="0" smtClean="0"/>
              <a:t>   - Diamante: A categoria mais alta do </a:t>
            </a:r>
            <a:r>
              <a:rPr lang="pt-BR" dirty="0" err="1" smtClean="0"/>
              <a:t>Smiles</a:t>
            </a:r>
            <a:r>
              <a:rPr lang="pt-BR" dirty="0" smtClean="0"/>
              <a:t>, com os maiores benefícios, incluindo acesso ilimitado a salas VIP, maior quantidade de milhas por voo, e atendimento personalizado.</a:t>
            </a:r>
          </a:p>
          <a:p>
            <a:pPr algn="just"/>
            <a:endParaRPr lang="pt-BR" dirty="0" smtClean="0"/>
          </a:p>
          <a:p>
            <a:pPr algn="just"/>
            <a:r>
              <a:rPr lang="pt-BR" b="1" dirty="0" smtClean="0"/>
              <a:t>4. Resgates de Milhas</a:t>
            </a:r>
          </a:p>
          <a:p>
            <a:pPr algn="just"/>
            <a:r>
              <a:rPr lang="pt-BR" dirty="0" smtClean="0"/>
              <a:t>   As milhas acumuladas no </a:t>
            </a:r>
            <a:r>
              <a:rPr lang="pt-BR" dirty="0" err="1" smtClean="0"/>
              <a:t>Smiles</a:t>
            </a:r>
            <a:r>
              <a:rPr lang="pt-BR" dirty="0" smtClean="0"/>
              <a:t> podem ser resgatadas de diversas formas:</a:t>
            </a:r>
          </a:p>
          <a:p>
            <a:pPr algn="just"/>
            <a:r>
              <a:rPr lang="pt-BR" dirty="0" smtClean="0"/>
              <a:t>- Passagens Aéreas: A quantidade de milhas necessária para um voo depende da tarifa disponível no resgate e da distância do voo. Você pode usar as milhas para voos da Gol ou de suas parceiras internacionais.</a:t>
            </a:r>
          </a:p>
          <a:p>
            <a:pPr algn="just"/>
            <a:r>
              <a:rPr lang="pt-BR" dirty="0" smtClean="0"/>
              <a:t>- Upgrades de Classe: Você também pode usar as milhas para solicitar upgrades para classes superiores, como de econômica para executiva.</a:t>
            </a:r>
          </a:p>
          <a:p>
            <a:pPr algn="just"/>
            <a:r>
              <a:rPr lang="pt-BR" dirty="0" smtClean="0"/>
              <a:t>- Produtos/Serviços: O </a:t>
            </a:r>
            <a:r>
              <a:rPr lang="pt-BR" dirty="0" err="1" smtClean="0"/>
              <a:t>Smiles</a:t>
            </a:r>
            <a:r>
              <a:rPr lang="pt-BR" dirty="0" smtClean="0"/>
              <a:t> possui uma loja onde você pode trocar milhas por produtos. Além disso, há parcerias com empresas que permitem o uso de milhas para reservar hotéis, alugar carros, etc.</a:t>
            </a:r>
          </a:p>
          <a:p>
            <a:pPr algn="just"/>
            <a:r>
              <a:rPr lang="pt-BR" dirty="0" smtClean="0"/>
              <a:t>- Voos de Parceiros: Como o </a:t>
            </a:r>
            <a:r>
              <a:rPr lang="pt-BR" dirty="0" err="1" smtClean="0"/>
              <a:t>Smiles</a:t>
            </a:r>
            <a:r>
              <a:rPr lang="pt-BR" dirty="0" smtClean="0"/>
              <a:t> faz parte de alianças aéreas e parcerias com outras companhias, é possível resgatar milhas para voos em empresas parceiras.</a:t>
            </a:r>
          </a:p>
        </p:txBody>
      </p:sp>
    </p:spTree>
    <p:extLst>
      <p:ext uri="{BB962C8B-B14F-4D97-AF65-F5344CB8AC3E}">
        <p14:creationId xmlns:p14="http://schemas.microsoft.com/office/powerpoint/2010/main" val="309434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5DAC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endParaRPr lang="pt-BR" dirty="0">
              <a:latin typeface="Lucida Handwriting" panose="03010101010101010101" pitchFamily="66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3" y="234778"/>
            <a:ext cx="940311" cy="926757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286298" y="392094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err="1" smtClean="0">
                <a:ln w="0"/>
                <a:solidFill>
                  <a:schemeClr val="bg1"/>
                </a:solidFill>
                <a:effectLst>
                  <a:glow rad="101600">
                    <a:srgbClr val="5DACB3">
                      <a:alpha val="6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</a:rPr>
              <a:t>Smiles</a:t>
            </a:r>
            <a:endParaRPr lang="pt-BR" dirty="0">
              <a:ln w="0"/>
              <a:solidFill>
                <a:schemeClr val="bg1"/>
              </a:solidFill>
              <a:effectLst>
                <a:glow rad="101600">
                  <a:srgbClr val="5DACB3">
                    <a:alpha val="6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Handwriting" panose="03010101010101010101" pitchFamily="66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98853" y="1272743"/>
            <a:ext cx="6672650" cy="867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smtClean="0"/>
              <a:t>5. Transferência de Milhas</a:t>
            </a:r>
          </a:p>
          <a:p>
            <a:pPr algn="just"/>
            <a:r>
              <a:rPr lang="pt-BR" dirty="0" smtClean="0"/>
              <a:t>   O </a:t>
            </a:r>
            <a:r>
              <a:rPr lang="pt-BR" dirty="0" err="1" smtClean="0"/>
              <a:t>Smiles</a:t>
            </a:r>
            <a:r>
              <a:rPr lang="pt-BR" dirty="0" smtClean="0"/>
              <a:t> permite que você transfira suas milhas para outras pessoas, o que pode ser uma vantagem caso você queira ajudar alguém a alcançar a quantidade necessária para um resgate de passagem ou outro benefício. As transferências podem ser feitas diretamente pelo site ou aplicativo do programa.</a:t>
            </a:r>
          </a:p>
          <a:p>
            <a:pPr algn="just"/>
            <a:endParaRPr lang="pt-BR" dirty="0" smtClean="0"/>
          </a:p>
          <a:p>
            <a:pPr algn="just"/>
            <a:r>
              <a:rPr lang="pt-BR" b="1" dirty="0" smtClean="0"/>
              <a:t>6. Benefícios Extras para Membros de Categoria Alta</a:t>
            </a:r>
          </a:p>
          <a:p>
            <a:pPr algn="just"/>
            <a:r>
              <a:rPr lang="pt-BR" dirty="0" smtClean="0"/>
              <a:t>   - **Acesso a Salas VIP**: Membros das categorias **Ouro** e **Diamante** têm direito a acessar as salas VIP da Gol e de seus parceiros em aeroportos.</a:t>
            </a:r>
          </a:p>
          <a:p>
            <a:pPr algn="just"/>
            <a:r>
              <a:rPr lang="pt-BR" dirty="0" smtClean="0"/>
              <a:t>   - **Prioridade no Embarque e Check-in**: Membros **Ouro** e **Diamante** têm prioridade na fila de embarque e no check-in.</a:t>
            </a:r>
          </a:p>
          <a:p>
            <a:pPr algn="just"/>
            <a:r>
              <a:rPr lang="pt-BR" dirty="0" smtClean="0"/>
              <a:t>   - **Acúmulo Extra de Milhas**: Membros com status mais alto acumulam milhas a uma taxa mais alta, o que permite que viagem após viagem, sua conta de milhas cresça mais rápido.</a:t>
            </a:r>
          </a:p>
          <a:p>
            <a:pPr algn="just"/>
            <a:endParaRPr lang="pt-BR" dirty="0" smtClean="0"/>
          </a:p>
          <a:p>
            <a:pPr algn="just"/>
            <a:r>
              <a:rPr lang="pt-BR" b="1" dirty="0" smtClean="0"/>
              <a:t>7. Validade das Milhas</a:t>
            </a:r>
          </a:p>
          <a:p>
            <a:pPr algn="just"/>
            <a:r>
              <a:rPr lang="pt-BR" dirty="0" smtClean="0"/>
              <a:t>   As milhas do </a:t>
            </a:r>
            <a:r>
              <a:rPr lang="pt-BR" dirty="0" err="1" smtClean="0"/>
              <a:t>Smiles</a:t>
            </a:r>
            <a:r>
              <a:rPr lang="pt-BR" dirty="0" smtClean="0"/>
              <a:t> possuem validade, que pode variar dependendo de como você as acumulou. Por exemplo:</a:t>
            </a:r>
          </a:p>
          <a:p>
            <a:pPr algn="just"/>
            <a:r>
              <a:rPr lang="pt-BR" dirty="0" smtClean="0"/>
              <a:t>   - Milhas acumuladas por voos ou promoções podem ter validade de **3 a 5 anos**, dependendo das condições.</a:t>
            </a:r>
          </a:p>
          <a:p>
            <a:pPr algn="just"/>
            <a:r>
              <a:rPr lang="pt-BR" dirty="0" smtClean="0"/>
              <a:t>   - As milhas transferidas de parceiros, como cartões de crédito, podem ter validade diferente. Sempre é bom ficar atento às condições no momento do acúmulo.</a:t>
            </a:r>
          </a:p>
          <a:p>
            <a:pPr algn="just"/>
            <a:endParaRPr lang="pt-BR" dirty="0" smtClean="0"/>
          </a:p>
          <a:p>
            <a:pPr algn="just"/>
            <a:r>
              <a:rPr lang="pt-BR" b="1" dirty="0" smtClean="0"/>
              <a:t>8. </a:t>
            </a:r>
            <a:r>
              <a:rPr lang="pt-BR" b="1" dirty="0" err="1" smtClean="0"/>
              <a:t>App</a:t>
            </a:r>
            <a:r>
              <a:rPr lang="pt-BR" b="1" dirty="0" smtClean="0"/>
              <a:t> </a:t>
            </a:r>
            <a:r>
              <a:rPr lang="pt-BR" b="1" dirty="0" err="1" smtClean="0"/>
              <a:t>Smiles</a:t>
            </a:r>
            <a:endParaRPr lang="pt-BR" b="1" dirty="0" smtClean="0"/>
          </a:p>
          <a:p>
            <a:pPr algn="just"/>
            <a:r>
              <a:rPr lang="pt-BR" dirty="0" smtClean="0"/>
              <a:t>   O programa oferece um aplicativo para smartphones que facilita o acompanhamento do saldo de milhas, consulta de promoções, resgates e muito mais. A plataforma é bem útil para quem viaja com frequência e quer gerenciar suas milhas de forma rápida e eficiente.</a:t>
            </a:r>
          </a:p>
        </p:txBody>
      </p:sp>
    </p:spTree>
    <p:extLst>
      <p:ext uri="{BB962C8B-B14F-4D97-AF65-F5344CB8AC3E}">
        <p14:creationId xmlns:p14="http://schemas.microsoft.com/office/powerpoint/2010/main" val="257991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5DAC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endParaRPr lang="pt-BR" dirty="0">
              <a:latin typeface="Lucida Handwriting" panose="03010101010101010101" pitchFamily="66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3" y="234778"/>
            <a:ext cx="940311" cy="926757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286298" y="392094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err="1" smtClean="0">
                <a:ln w="0"/>
                <a:solidFill>
                  <a:schemeClr val="bg1"/>
                </a:solidFill>
                <a:effectLst>
                  <a:glow rad="101600">
                    <a:srgbClr val="5DACB3">
                      <a:alpha val="6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</a:rPr>
              <a:t>Smiles</a:t>
            </a:r>
            <a:endParaRPr lang="pt-BR" dirty="0">
              <a:ln w="0"/>
              <a:solidFill>
                <a:schemeClr val="bg1"/>
              </a:solidFill>
              <a:effectLst>
                <a:glow rad="101600">
                  <a:srgbClr val="5DACB3">
                    <a:alpha val="6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Handwriting" panose="03010101010101010101" pitchFamily="66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98853" y="1272743"/>
            <a:ext cx="66726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smtClean="0"/>
              <a:t>Vantagens do Programa </a:t>
            </a:r>
            <a:r>
              <a:rPr lang="pt-BR" b="1" dirty="0" err="1" smtClean="0"/>
              <a:t>Smiles</a:t>
            </a:r>
            <a:endParaRPr lang="pt-BR" b="1" dirty="0" smtClean="0"/>
          </a:p>
          <a:p>
            <a:pPr algn="just"/>
            <a:r>
              <a:rPr lang="pt-BR" dirty="0" smtClean="0"/>
              <a:t>- **Rede de Parcerias**: Além dos voos da Gol, você pode acumular milhas com uma extensa rede de parceiros no Brasil e no exterior, o que amplia bastante as possibilidades de acumular pontos.</a:t>
            </a:r>
          </a:p>
          <a:p>
            <a:pPr algn="just"/>
            <a:r>
              <a:rPr lang="pt-BR" dirty="0" smtClean="0"/>
              <a:t>- **Promoções Frequentes**: O </a:t>
            </a:r>
            <a:r>
              <a:rPr lang="pt-BR" dirty="0" err="1" smtClean="0"/>
              <a:t>Smiles</a:t>
            </a:r>
            <a:r>
              <a:rPr lang="pt-BR" dirty="0" smtClean="0"/>
              <a:t> oferece promoções regulares que permitem acumular milhas extras ou resgatar passagens a preços mais baixos.</a:t>
            </a:r>
          </a:p>
          <a:p>
            <a:pPr algn="just"/>
            <a:r>
              <a:rPr lang="pt-BR" dirty="0" smtClean="0"/>
              <a:t>- **Flexibilidade**: Você pode usar suas milhas para voos domésticos e internacionais, além de ter acesso a diversos produtos e serviços.</a:t>
            </a:r>
          </a:p>
          <a:p>
            <a:pPr algn="just"/>
            <a:endParaRPr lang="pt-BR" dirty="0" smtClean="0"/>
          </a:p>
          <a:p>
            <a:pPr algn="just"/>
            <a:r>
              <a:rPr lang="pt-BR" b="1" dirty="0" smtClean="0"/>
              <a:t>Desvantagens</a:t>
            </a:r>
          </a:p>
          <a:p>
            <a:pPr algn="just"/>
            <a:r>
              <a:rPr lang="pt-BR" dirty="0" smtClean="0"/>
              <a:t>- **Validade das Milhas**: Como mencionei, as milhas do </a:t>
            </a:r>
            <a:r>
              <a:rPr lang="pt-BR" dirty="0" err="1" smtClean="0"/>
              <a:t>Smiles</a:t>
            </a:r>
            <a:r>
              <a:rPr lang="pt-BR" dirty="0" smtClean="0"/>
              <a:t> têm uma validade e podem expirar se não forem usadas dentro do prazo, o que pode ser um problema para alguns usuários.</a:t>
            </a:r>
          </a:p>
          <a:p>
            <a:pPr algn="just"/>
            <a:r>
              <a:rPr lang="pt-BR" dirty="0" smtClean="0"/>
              <a:t>- **Custo de Resgates**: Dependendo da demanda e da disponibilidade de assentos, o número de milhas exigido para um resgate pode ser alto, especialmente em períodos de alta temporada.</a:t>
            </a:r>
          </a:p>
          <a:p>
            <a:pPr algn="just"/>
            <a:r>
              <a:rPr lang="pt-BR" dirty="0" smtClean="0"/>
              <a:t>- **Resgates Limitados**: Alguns usuários podem ter dificuldades em encontrar passagens disponíveis para resgatar com milhas em voos de alta demanda.</a:t>
            </a:r>
          </a:p>
        </p:txBody>
      </p:sp>
    </p:spTree>
    <p:extLst>
      <p:ext uri="{BB962C8B-B14F-4D97-AF65-F5344CB8AC3E}">
        <p14:creationId xmlns:p14="http://schemas.microsoft.com/office/powerpoint/2010/main" val="306778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5DAC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endParaRPr lang="pt-BR" dirty="0">
              <a:latin typeface="Lucida Handwriting" panose="03010101010101010101" pitchFamily="66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3" y="234778"/>
            <a:ext cx="940311" cy="926757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286298" y="392094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ln w="0"/>
                <a:solidFill>
                  <a:schemeClr val="bg1"/>
                </a:solidFill>
                <a:effectLst>
                  <a:glow rad="101600">
                    <a:srgbClr val="5DACB3">
                      <a:alpha val="6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</a:rPr>
              <a:t>Tudo Azul</a:t>
            </a:r>
            <a:endParaRPr lang="pt-BR" dirty="0">
              <a:ln w="0"/>
              <a:solidFill>
                <a:schemeClr val="bg1"/>
              </a:solidFill>
              <a:effectLst>
                <a:glow rad="101600">
                  <a:srgbClr val="5DACB3">
                    <a:alpha val="6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Handwriting" panose="03010101010101010101" pitchFamily="66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98853" y="1272743"/>
            <a:ext cx="667265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O </a:t>
            </a:r>
            <a:r>
              <a:rPr lang="pt-BR" b="1" dirty="0" err="1" smtClean="0"/>
              <a:t>TudoAzul</a:t>
            </a:r>
            <a:r>
              <a:rPr lang="pt-BR" dirty="0" smtClean="0"/>
              <a:t> é o programa de fidelidade da companhia aérea </a:t>
            </a:r>
            <a:r>
              <a:rPr lang="pt-BR" b="1" dirty="0" smtClean="0"/>
              <a:t>Azul</a:t>
            </a:r>
            <a:r>
              <a:rPr lang="pt-BR" dirty="0" smtClean="0"/>
              <a:t> </a:t>
            </a:r>
            <a:r>
              <a:rPr lang="pt-BR" b="1" dirty="0" smtClean="0"/>
              <a:t>Linhas</a:t>
            </a:r>
            <a:r>
              <a:rPr lang="pt-BR" dirty="0" smtClean="0"/>
              <a:t> </a:t>
            </a:r>
            <a:r>
              <a:rPr lang="pt-BR" b="1" dirty="0" smtClean="0"/>
              <a:t>Aéreas</a:t>
            </a:r>
            <a:r>
              <a:rPr lang="pt-BR" dirty="0" smtClean="0"/>
              <a:t>, criado para recompensar clientes por suas viagens e consumo em parceiros do programa. Os participantes acumulam pontos que podem ser trocados por passagens aéreas, upgrades de serviço e produtos de parceiros comerciais.</a:t>
            </a:r>
          </a:p>
          <a:p>
            <a:pPr algn="just"/>
            <a:endParaRPr lang="pt-BR" dirty="0" smtClean="0"/>
          </a:p>
          <a:p>
            <a:pPr algn="just"/>
            <a:r>
              <a:rPr lang="pt-BR" b="1" dirty="0" smtClean="0"/>
              <a:t>Principais características do </a:t>
            </a:r>
            <a:r>
              <a:rPr lang="pt-BR" b="1" dirty="0" err="1" smtClean="0"/>
              <a:t>TudoAzul</a:t>
            </a:r>
            <a:endParaRPr lang="pt-BR" b="1" dirty="0" smtClean="0"/>
          </a:p>
          <a:p>
            <a:pPr algn="just"/>
            <a:endParaRPr lang="pt-BR" dirty="0" smtClean="0"/>
          </a:p>
          <a:p>
            <a:pPr algn="just"/>
            <a:r>
              <a:rPr lang="pt-BR" b="1" dirty="0" smtClean="0"/>
              <a:t>1. Acúmulo de Pontos</a:t>
            </a:r>
          </a:p>
          <a:p>
            <a:pPr algn="just"/>
            <a:r>
              <a:rPr lang="pt-BR" dirty="0" smtClean="0"/>
              <a:t>Os pontos no </a:t>
            </a:r>
            <a:r>
              <a:rPr lang="pt-BR" dirty="0" err="1" smtClean="0"/>
              <a:t>TudoAzul</a:t>
            </a:r>
            <a:r>
              <a:rPr lang="pt-BR" dirty="0" smtClean="0"/>
              <a:t> são acumulados de diversas formas:</a:t>
            </a:r>
          </a:p>
          <a:p>
            <a:pPr algn="just"/>
            <a:r>
              <a:rPr lang="pt-BR" dirty="0" smtClean="0"/>
              <a:t>- **Compra de Passagens**: O acúmulo é baseado no valor pago pelas passagens aéreas da Azul e na categoria da tarifa escolhida.</a:t>
            </a:r>
          </a:p>
          <a:p>
            <a:pPr algn="just"/>
            <a:r>
              <a:rPr lang="pt-BR" dirty="0" smtClean="0"/>
              <a:t>- **Parcerias Comerciais**: É possível ganhar pontos ao consumir produtos e serviços de empresas parceiras, como hotéis, postos de combustível e lojas online.</a:t>
            </a:r>
          </a:p>
          <a:p>
            <a:pPr algn="just"/>
            <a:r>
              <a:rPr lang="pt-BR" dirty="0" smtClean="0"/>
              <a:t>- **Cartões de Crédito**: Os clientes que utilizam cartões de crédito vinculados ao programa conseguem transferir pontos diretamente para o </a:t>
            </a:r>
            <a:r>
              <a:rPr lang="pt-BR" dirty="0" err="1" smtClean="0"/>
              <a:t>TudoAzul</a:t>
            </a:r>
            <a:r>
              <a:rPr lang="pt-BR" dirty="0" smtClean="0"/>
              <a:t>.</a:t>
            </a:r>
          </a:p>
          <a:p>
            <a:pPr algn="just"/>
            <a:endParaRPr lang="pt-BR" dirty="0" smtClean="0"/>
          </a:p>
          <a:p>
            <a:pPr algn="just"/>
            <a:r>
              <a:rPr lang="pt-BR" b="1" dirty="0" smtClean="0"/>
              <a:t>2. Resgate de Pontos</a:t>
            </a:r>
          </a:p>
          <a:p>
            <a:pPr algn="just"/>
            <a:r>
              <a:rPr lang="pt-BR" dirty="0" smtClean="0"/>
              <a:t>Os pontos acumulados podem ser usados para:</a:t>
            </a:r>
          </a:p>
          <a:p>
            <a:pPr algn="just"/>
            <a:r>
              <a:rPr lang="pt-BR" dirty="0" smtClean="0"/>
              <a:t>- Comprar passagens aéreas da Azul e de algumas companhias aéreas parceiras.</a:t>
            </a:r>
          </a:p>
          <a:p>
            <a:pPr algn="just"/>
            <a:r>
              <a:rPr lang="pt-BR" dirty="0" smtClean="0"/>
              <a:t>- Trocar por produtos e serviços no **Shopping </a:t>
            </a:r>
            <a:r>
              <a:rPr lang="pt-BR" dirty="0" err="1" smtClean="0"/>
              <a:t>TudoAzul</a:t>
            </a:r>
            <a:r>
              <a:rPr lang="pt-BR" dirty="0" smtClean="0"/>
              <a:t>**, incluindo itens como eletrônicos, eletrodomésticos, e vales-presentes.</a:t>
            </a:r>
          </a:p>
          <a:p>
            <a:pPr algn="just"/>
            <a:r>
              <a:rPr lang="pt-BR" dirty="0" smtClean="0"/>
              <a:t>- Fazer upgrades de classe em voos selecionados.</a:t>
            </a:r>
          </a:p>
        </p:txBody>
      </p:sp>
    </p:spTree>
    <p:extLst>
      <p:ext uri="{BB962C8B-B14F-4D97-AF65-F5344CB8AC3E}">
        <p14:creationId xmlns:p14="http://schemas.microsoft.com/office/powerpoint/2010/main" val="57068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4194</Words>
  <Application>Microsoft Office PowerPoint</Application>
  <PresentationFormat>Papel A4 (210 x 297 mm)</PresentationFormat>
  <Paragraphs>274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Lucida Handwriting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Perfil</dc:creator>
  <cp:lastModifiedBy>Perfil</cp:lastModifiedBy>
  <cp:revision>10</cp:revision>
  <dcterms:created xsi:type="dcterms:W3CDTF">2025-01-17T02:19:23Z</dcterms:created>
  <dcterms:modified xsi:type="dcterms:W3CDTF">2025-01-17T03:30:15Z</dcterms:modified>
</cp:coreProperties>
</file>