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992EE-592B-496F-BD31-12A1338C0CA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1D2847EB-2DAF-479A-AA66-FEFB6029B318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en-US" sz="900" dirty="0" err="1">
              <a:solidFill>
                <a:schemeClr val="tx1"/>
              </a:solidFill>
            </a:rPr>
            <a:t>Jupyter</a:t>
          </a:r>
          <a:endParaRPr lang="en-US" sz="900" dirty="0">
            <a:solidFill>
              <a:schemeClr val="tx1"/>
            </a:solidFill>
          </a:endParaRPr>
        </a:p>
        <a:p>
          <a:pPr algn="ctr"/>
          <a:endParaRPr lang="en-US" sz="900" dirty="0">
            <a:solidFill>
              <a:schemeClr val="tx1"/>
            </a:solidFill>
          </a:endParaRPr>
        </a:p>
        <a:p>
          <a:pPr algn="l"/>
          <a:r>
            <a:rPr lang="en-US" sz="900" dirty="0">
              <a:solidFill>
                <a:schemeClr val="tx1"/>
              </a:solidFill>
            </a:rPr>
            <a:t>Utilize pandas to save and manipulate data</a:t>
          </a:r>
        </a:p>
        <a:p>
          <a:pPr algn="l"/>
          <a:endParaRPr lang="en-US" sz="900" dirty="0">
            <a:solidFill>
              <a:schemeClr val="tx1"/>
            </a:solidFill>
          </a:endParaRPr>
        </a:p>
        <a:p>
          <a:pPr algn="l"/>
          <a:r>
            <a:rPr lang="en-US" sz="900" dirty="0">
              <a:solidFill>
                <a:schemeClr val="tx1"/>
              </a:solidFill>
            </a:rPr>
            <a:t>Utilize Python to select representative data</a:t>
          </a:r>
        </a:p>
        <a:p>
          <a:pPr algn="l"/>
          <a:endParaRPr lang="en-US" sz="900" dirty="0">
            <a:solidFill>
              <a:schemeClr val="tx1"/>
            </a:solidFill>
          </a:endParaRPr>
        </a:p>
        <a:p>
          <a:pPr algn="l"/>
          <a:r>
            <a:rPr lang="en-US" sz="900" dirty="0">
              <a:solidFill>
                <a:schemeClr val="tx1"/>
              </a:solidFill>
            </a:rPr>
            <a:t>Use </a:t>
          </a:r>
          <a:r>
            <a:rPr lang="en-US" sz="900" dirty="0" err="1">
              <a:solidFill>
                <a:schemeClr val="tx1"/>
              </a:solidFill>
            </a:rPr>
            <a:t>Matplotlibs</a:t>
          </a:r>
          <a:r>
            <a:rPr lang="en-US" sz="900" dirty="0">
              <a:solidFill>
                <a:schemeClr val="tx1"/>
              </a:solidFill>
            </a:rPr>
            <a:t> to plot information</a:t>
          </a:r>
        </a:p>
        <a:p>
          <a:pPr algn="l"/>
          <a:endParaRPr lang="en-US" sz="800" dirty="0">
            <a:solidFill>
              <a:schemeClr val="tx1"/>
            </a:solidFill>
          </a:endParaRPr>
        </a:p>
        <a:p>
          <a:pPr algn="l"/>
          <a:endParaRPr lang="en-US" sz="800" dirty="0">
            <a:solidFill>
              <a:schemeClr val="tx1"/>
            </a:solidFill>
          </a:endParaRPr>
        </a:p>
        <a:p>
          <a:pPr algn="ctr"/>
          <a:endParaRPr lang="en-US" sz="800" dirty="0">
            <a:solidFill>
              <a:schemeClr val="tx1"/>
            </a:solidFill>
          </a:endParaRPr>
        </a:p>
      </dgm:t>
    </dgm:pt>
    <dgm:pt modelId="{00E55E81-FC29-4CAA-AB77-DD3F2435884F}" type="parTrans" cxnId="{C4234E89-213E-4E1F-B633-0D12A503226D}">
      <dgm:prSet/>
      <dgm:spPr/>
      <dgm:t>
        <a:bodyPr/>
        <a:lstStyle/>
        <a:p>
          <a:endParaRPr lang="en-US"/>
        </a:p>
      </dgm:t>
    </dgm:pt>
    <dgm:pt modelId="{1C91ABE1-BE31-4237-8A7E-F33FC50F41BC}" type="sibTrans" cxnId="{C4234E89-213E-4E1F-B633-0D12A503226D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9A02558-35D0-4998-A461-4034D9DEA5B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Countries</a:t>
          </a:r>
        </a:p>
        <a:p>
          <a:r>
            <a:rPr lang="en-US" dirty="0">
              <a:solidFill>
                <a:schemeClr val="tx1"/>
              </a:solidFill>
            </a:rPr>
            <a:t>Pull information about suicide rates by country and calculate r2 to select representative countries to analyze </a:t>
          </a:r>
        </a:p>
      </dgm:t>
    </dgm:pt>
    <dgm:pt modelId="{5C06745A-AC4D-42BB-82EB-3AAB97193A05}" type="parTrans" cxnId="{7603AA91-6566-4E31-94D0-9B0F69100D40}">
      <dgm:prSet/>
      <dgm:spPr/>
      <dgm:t>
        <a:bodyPr/>
        <a:lstStyle/>
        <a:p>
          <a:endParaRPr lang="en-US"/>
        </a:p>
      </dgm:t>
    </dgm:pt>
    <dgm:pt modelId="{A3D7DE6C-362A-45E7-A388-08780C5ACFEF}" type="sibTrans" cxnId="{7603AA91-6566-4E31-94D0-9B0F69100D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12E6701F-A147-4643-AEBC-4550F5E2F64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Social media Usage- pull number users by platform and clean</a:t>
          </a:r>
        </a:p>
      </dgm:t>
    </dgm:pt>
    <dgm:pt modelId="{D29868F5-7151-468B-87B7-424526669995}" type="parTrans" cxnId="{66A82D0F-4473-4C67-B081-A3E811B34F39}">
      <dgm:prSet/>
      <dgm:spPr/>
      <dgm:t>
        <a:bodyPr/>
        <a:lstStyle/>
        <a:p>
          <a:endParaRPr lang="en-US"/>
        </a:p>
      </dgm:t>
    </dgm:pt>
    <dgm:pt modelId="{08506C73-5A47-4677-9050-310C931C6903}" type="sibTrans" cxnId="{66A82D0F-4473-4C67-B081-A3E811B34F39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967E320F-0B4A-4DE9-A7C7-8B2FF2752B59}" type="pres">
      <dgm:prSet presAssocID="{A3E992EE-592B-496F-BD31-12A1338C0CA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1C07D0E-D335-416A-803E-ACBC54F0FEBC}" type="pres">
      <dgm:prSet presAssocID="{1D2847EB-2DAF-479A-AA66-FEFB6029B318}" presName="gear1" presStyleLbl="node1" presStyleIdx="0" presStyleCnt="3" custScaleX="113961" custScaleY="115276">
        <dgm:presLayoutVars>
          <dgm:chMax val="1"/>
          <dgm:bulletEnabled val="1"/>
        </dgm:presLayoutVars>
      </dgm:prSet>
      <dgm:spPr/>
    </dgm:pt>
    <dgm:pt modelId="{BB681700-D07A-4E28-9385-0A05F1EDA1D3}" type="pres">
      <dgm:prSet presAssocID="{1D2847EB-2DAF-479A-AA66-FEFB6029B318}" presName="gear1srcNode" presStyleLbl="node1" presStyleIdx="0" presStyleCnt="3"/>
      <dgm:spPr/>
    </dgm:pt>
    <dgm:pt modelId="{15786699-868A-4601-891D-A8330C35E30B}" type="pres">
      <dgm:prSet presAssocID="{1D2847EB-2DAF-479A-AA66-FEFB6029B318}" presName="gear1dstNode" presStyleLbl="node1" presStyleIdx="0" presStyleCnt="3"/>
      <dgm:spPr/>
    </dgm:pt>
    <dgm:pt modelId="{F1E2B1A3-30E7-4AC4-9EE2-BA29E674298C}" type="pres">
      <dgm:prSet presAssocID="{69A02558-35D0-4998-A461-4034D9DEA5BA}" presName="gear2" presStyleLbl="node1" presStyleIdx="1" presStyleCnt="3" custScaleX="111875" custScaleY="105112">
        <dgm:presLayoutVars>
          <dgm:chMax val="1"/>
          <dgm:bulletEnabled val="1"/>
        </dgm:presLayoutVars>
      </dgm:prSet>
      <dgm:spPr/>
    </dgm:pt>
    <dgm:pt modelId="{CA1E7A6D-DF46-454E-A913-948154E5B2E7}" type="pres">
      <dgm:prSet presAssocID="{69A02558-35D0-4998-A461-4034D9DEA5BA}" presName="gear2srcNode" presStyleLbl="node1" presStyleIdx="1" presStyleCnt="3"/>
      <dgm:spPr/>
    </dgm:pt>
    <dgm:pt modelId="{166599C3-6910-4923-BDC7-38EAC1D1508F}" type="pres">
      <dgm:prSet presAssocID="{69A02558-35D0-4998-A461-4034D9DEA5BA}" presName="gear2dstNode" presStyleLbl="node1" presStyleIdx="1" presStyleCnt="3"/>
      <dgm:spPr/>
    </dgm:pt>
    <dgm:pt modelId="{64F81DA6-F07A-41E5-AD9A-5068DC134FAA}" type="pres">
      <dgm:prSet presAssocID="{12E6701F-A147-4643-AEBC-4550F5E2F648}" presName="gear3" presStyleLbl="node1" presStyleIdx="2" presStyleCnt="3"/>
      <dgm:spPr/>
    </dgm:pt>
    <dgm:pt modelId="{A44DE51A-1C05-4981-A68D-D2378D59D049}" type="pres">
      <dgm:prSet presAssocID="{12E6701F-A147-4643-AEBC-4550F5E2F64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4F83D09-15DA-4464-879E-8D3F0A6AB5CE}" type="pres">
      <dgm:prSet presAssocID="{12E6701F-A147-4643-AEBC-4550F5E2F648}" presName="gear3srcNode" presStyleLbl="node1" presStyleIdx="2" presStyleCnt="3"/>
      <dgm:spPr/>
    </dgm:pt>
    <dgm:pt modelId="{CD80B3B3-4FF0-4FFA-BC88-19A962CA4F19}" type="pres">
      <dgm:prSet presAssocID="{12E6701F-A147-4643-AEBC-4550F5E2F648}" presName="gear3dstNode" presStyleLbl="node1" presStyleIdx="2" presStyleCnt="3"/>
      <dgm:spPr/>
    </dgm:pt>
    <dgm:pt modelId="{85605F57-8814-4B09-A997-118C820A27AA}" type="pres">
      <dgm:prSet presAssocID="{1C91ABE1-BE31-4237-8A7E-F33FC50F41BC}" presName="connector1" presStyleLbl="sibTrans2D1" presStyleIdx="0" presStyleCnt="3"/>
      <dgm:spPr/>
    </dgm:pt>
    <dgm:pt modelId="{D39A655F-73D6-481D-873C-B3C9E40FD270}" type="pres">
      <dgm:prSet presAssocID="{A3D7DE6C-362A-45E7-A388-08780C5ACFEF}" presName="connector2" presStyleLbl="sibTrans2D1" presStyleIdx="1" presStyleCnt="3"/>
      <dgm:spPr/>
    </dgm:pt>
    <dgm:pt modelId="{453A0B82-7DDF-47CD-8B72-77B6892959B4}" type="pres">
      <dgm:prSet presAssocID="{08506C73-5A47-4677-9050-310C931C6903}" presName="connector3" presStyleLbl="sibTrans2D1" presStyleIdx="2" presStyleCnt="3"/>
      <dgm:spPr/>
    </dgm:pt>
  </dgm:ptLst>
  <dgm:cxnLst>
    <dgm:cxn modelId="{66A82D0F-4473-4C67-B081-A3E811B34F39}" srcId="{A3E992EE-592B-496F-BD31-12A1338C0CAD}" destId="{12E6701F-A147-4643-AEBC-4550F5E2F648}" srcOrd="2" destOrd="0" parTransId="{D29868F5-7151-468B-87B7-424526669995}" sibTransId="{08506C73-5A47-4677-9050-310C931C6903}"/>
    <dgm:cxn modelId="{D582A620-E22F-475B-9D53-174E09629467}" type="presOf" srcId="{69A02558-35D0-4998-A461-4034D9DEA5BA}" destId="{166599C3-6910-4923-BDC7-38EAC1D1508F}" srcOrd="2" destOrd="0" presId="urn:microsoft.com/office/officeart/2005/8/layout/gear1"/>
    <dgm:cxn modelId="{8719C025-847E-4FB8-B407-9BF34C1ECE63}" type="presOf" srcId="{A3E992EE-592B-496F-BD31-12A1338C0CAD}" destId="{967E320F-0B4A-4DE9-A7C7-8B2FF2752B59}" srcOrd="0" destOrd="0" presId="urn:microsoft.com/office/officeart/2005/8/layout/gear1"/>
    <dgm:cxn modelId="{EDA5652E-33EC-4386-B52D-829EDA564BCA}" type="presOf" srcId="{12E6701F-A147-4643-AEBC-4550F5E2F648}" destId="{A44DE51A-1C05-4981-A68D-D2378D59D049}" srcOrd="1" destOrd="0" presId="urn:microsoft.com/office/officeart/2005/8/layout/gear1"/>
    <dgm:cxn modelId="{665FA743-8383-4592-8D15-6B4AF4D7122A}" type="presOf" srcId="{12E6701F-A147-4643-AEBC-4550F5E2F648}" destId="{64F81DA6-F07A-41E5-AD9A-5068DC134FAA}" srcOrd="0" destOrd="0" presId="urn:microsoft.com/office/officeart/2005/8/layout/gear1"/>
    <dgm:cxn modelId="{90C10250-2487-48EB-BC5A-63D49CAEE660}" type="presOf" srcId="{69A02558-35D0-4998-A461-4034D9DEA5BA}" destId="{F1E2B1A3-30E7-4AC4-9EE2-BA29E674298C}" srcOrd="0" destOrd="0" presId="urn:microsoft.com/office/officeart/2005/8/layout/gear1"/>
    <dgm:cxn modelId="{4E019683-2FE4-4D27-AC28-8DD5601BD447}" type="presOf" srcId="{1D2847EB-2DAF-479A-AA66-FEFB6029B318}" destId="{71C07D0E-D335-416A-803E-ACBC54F0FEBC}" srcOrd="0" destOrd="0" presId="urn:microsoft.com/office/officeart/2005/8/layout/gear1"/>
    <dgm:cxn modelId="{C4234E89-213E-4E1F-B633-0D12A503226D}" srcId="{A3E992EE-592B-496F-BD31-12A1338C0CAD}" destId="{1D2847EB-2DAF-479A-AA66-FEFB6029B318}" srcOrd="0" destOrd="0" parTransId="{00E55E81-FC29-4CAA-AB77-DD3F2435884F}" sibTransId="{1C91ABE1-BE31-4237-8A7E-F33FC50F41BC}"/>
    <dgm:cxn modelId="{7603AA91-6566-4E31-94D0-9B0F69100D40}" srcId="{A3E992EE-592B-496F-BD31-12A1338C0CAD}" destId="{69A02558-35D0-4998-A461-4034D9DEA5BA}" srcOrd="1" destOrd="0" parTransId="{5C06745A-AC4D-42BB-82EB-3AAB97193A05}" sibTransId="{A3D7DE6C-362A-45E7-A388-08780C5ACFEF}"/>
    <dgm:cxn modelId="{31B282A0-7A7B-4BFF-881F-9571B69DBD3F}" type="presOf" srcId="{08506C73-5A47-4677-9050-310C931C6903}" destId="{453A0B82-7DDF-47CD-8B72-77B6892959B4}" srcOrd="0" destOrd="0" presId="urn:microsoft.com/office/officeart/2005/8/layout/gear1"/>
    <dgm:cxn modelId="{CDF8E3AF-4D8F-4CD5-8B03-FA4D1E40313F}" type="presOf" srcId="{A3D7DE6C-362A-45E7-A388-08780C5ACFEF}" destId="{D39A655F-73D6-481D-873C-B3C9E40FD270}" srcOrd="0" destOrd="0" presId="urn:microsoft.com/office/officeart/2005/8/layout/gear1"/>
    <dgm:cxn modelId="{E5EB22B3-3C04-48FC-BE9B-FE8158945976}" type="presOf" srcId="{12E6701F-A147-4643-AEBC-4550F5E2F648}" destId="{04F83D09-15DA-4464-879E-8D3F0A6AB5CE}" srcOrd="2" destOrd="0" presId="urn:microsoft.com/office/officeart/2005/8/layout/gear1"/>
    <dgm:cxn modelId="{396CEAB3-3CD9-4E33-9D29-81C81E5DCD4E}" type="presOf" srcId="{12E6701F-A147-4643-AEBC-4550F5E2F648}" destId="{CD80B3B3-4FF0-4FFA-BC88-19A962CA4F19}" srcOrd="3" destOrd="0" presId="urn:microsoft.com/office/officeart/2005/8/layout/gear1"/>
    <dgm:cxn modelId="{1907DECD-261F-4480-B2EE-81FDE10E4CB6}" type="presOf" srcId="{1D2847EB-2DAF-479A-AA66-FEFB6029B318}" destId="{15786699-868A-4601-891D-A8330C35E30B}" srcOrd="2" destOrd="0" presId="urn:microsoft.com/office/officeart/2005/8/layout/gear1"/>
    <dgm:cxn modelId="{788DCBD1-50E5-4B2E-BA59-A8A964F462F0}" type="presOf" srcId="{1D2847EB-2DAF-479A-AA66-FEFB6029B318}" destId="{BB681700-D07A-4E28-9385-0A05F1EDA1D3}" srcOrd="1" destOrd="0" presId="urn:microsoft.com/office/officeart/2005/8/layout/gear1"/>
    <dgm:cxn modelId="{E63D6AD5-7B30-4EAF-BA1D-3763B2C41997}" type="presOf" srcId="{1C91ABE1-BE31-4237-8A7E-F33FC50F41BC}" destId="{85605F57-8814-4B09-A997-118C820A27AA}" srcOrd="0" destOrd="0" presId="urn:microsoft.com/office/officeart/2005/8/layout/gear1"/>
    <dgm:cxn modelId="{87CDC5EC-9706-4013-AF12-AD6D858A9BF2}" type="presOf" srcId="{69A02558-35D0-4998-A461-4034D9DEA5BA}" destId="{CA1E7A6D-DF46-454E-A913-948154E5B2E7}" srcOrd="1" destOrd="0" presId="urn:microsoft.com/office/officeart/2005/8/layout/gear1"/>
    <dgm:cxn modelId="{7010FAF3-91FB-4B97-9A08-5AFB8C9524D6}" type="presParOf" srcId="{967E320F-0B4A-4DE9-A7C7-8B2FF2752B59}" destId="{71C07D0E-D335-416A-803E-ACBC54F0FEBC}" srcOrd="0" destOrd="0" presId="urn:microsoft.com/office/officeart/2005/8/layout/gear1"/>
    <dgm:cxn modelId="{9B00E360-3E5D-4C7C-A9BE-855E8A9EB248}" type="presParOf" srcId="{967E320F-0B4A-4DE9-A7C7-8B2FF2752B59}" destId="{BB681700-D07A-4E28-9385-0A05F1EDA1D3}" srcOrd="1" destOrd="0" presId="urn:microsoft.com/office/officeart/2005/8/layout/gear1"/>
    <dgm:cxn modelId="{9FF56DB1-8498-4303-A461-09A9A354ECB7}" type="presParOf" srcId="{967E320F-0B4A-4DE9-A7C7-8B2FF2752B59}" destId="{15786699-868A-4601-891D-A8330C35E30B}" srcOrd="2" destOrd="0" presId="urn:microsoft.com/office/officeart/2005/8/layout/gear1"/>
    <dgm:cxn modelId="{BB66F059-70C1-4044-AC9E-1DFD319DF8A6}" type="presParOf" srcId="{967E320F-0B4A-4DE9-A7C7-8B2FF2752B59}" destId="{F1E2B1A3-30E7-4AC4-9EE2-BA29E674298C}" srcOrd="3" destOrd="0" presId="urn:microsoft.com/office/officeart/2005/8/layout/gear1"/>
    <dgm:cxn modelId="{3C434759-D18C-4BE0-B860-F249F95A5342}" type="presParOf" srcId="{967E320F-0B4A-4DE9-A7C7-8B2FF2752B59}" destId="{CA1E7A6D-DF46-454E-A913-948154E5B2E7}" srcOrd="4" destOrd="0" presId="urn:microsoft.com/office/officeart/2005/8/layout/gear1"/>
    <dgm:cxn modelId="{9248741E-EC31-493C-973A-BF2690D16C74}" type="presParOf" srcId="{967E320F-0B4A-4DE9-A7C7-8B2FF2752B59}" destId="{166599C3-6910-4923-BDC7-38EAC1D1508F}" srcOrd="5" destOrd="0" presId="urn:microsoft.com/office/officeart/2005/8/layout/gear1"/>
    <dgm:cxn modelId="{71A442D8-3083-421F-8F3E-FB24F85B08B7}" type="presParOf" srcId="{967E320F-0B4A-4DE9-A7C7-8B2FF2752B59}" destId="{64F81DA6-F07A-41E5-AD9A-5068DC134FAA}" srcOrd="6" destOrd="0" presId="urn:microsoft.com/office/officeart/2005/8/layout/gear1"/>
    <dgm:cxn modelId="{7BE262DC-8549-44E6-9DBB-6061A3F6EB92}" type="presParOf" srcId="{967E320F-0B4A-4DE9-A7C7-8B2FF2752B59}" destId="{A44DE51A-1C05-4981-A68D-D2378D59D049}" srcOrd="7" destOrd="0" presId="urn:microsoft.com/office/officeart/2005/8/layout/gear1"/>
    <dgm:cxn modelId="{3FC820DA-B1A4-4E2D-925B-1E49DCFDE6C6}" type="presParOf" srcId="{967E320F-0B4A-4DE9-A7C7-8B2FF2752B59}" destId="{04F83D09-15DA-4464-879E-8D3F0A6AB5CE}" srcOrd="8" destOrd="0" presId="urn:microsoft.com/office/officeart/2005/8/layout/gear1"/>
    <dgm:cxn modelId="{E111BF19-0BC8-46B1-9C1B-536C2E40507E}" type="presParOf" srcId="{967E320F-0B4A-4DE9-A7C7-8B2FF2752B59}" destId="{CD80B3B3-4FF0-4FFA-BC88-19A962CA4F19}" srcOrd="9" destOrd="0" presId="urn:microsoft.com/office/officeart/2005/8/layout/gear1"/>
    <dgm:cxn modelId="{4A64DCEC-095E-4C7D-8577-A8452E26EF0C}" type="presParOf" srcId="{967E320F-0B4A-4DE9-A7C7-8B2FF2752B59}" destId="{85605F57-8814-4B09-A997-118C820A27AA}" srcOrd="10" destOrd="0" presId="urn:microsoft.com/office/officeart/2005/8/layout/gear1"/>
    <dgm:cxn modelId="{E680B5CD-0AB5-4C06-85D0-42A0078503A6}" type="presParOf" srcId="{967E320F-0B4A-4DE9-A7C7-8B2FF2752B59}" destId="{D39A655F-73D6-481D-873C-B3C9E40FD270}" srcOrd="11" destOrd="0" presId="urn:microsoft.com/office/officeart/2005/8/layout/gear1"/>
    <dgm:cxn modelId="{FC1462D9-A269-4039-BE32-08597592881A}" type="presParOf" srcId="{967E320F-0B4A-4DE9-A7C7-8B2FF2752B59}" destId="{453A0B82-7DDF-47CD-8B72-77B6892959B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07D0E-D335-416A-803E-ACBC54F0FEBC}">
      <dsp:nvSpPr>
        <dsp:cNvPr id="0" name=""/>
        <dsp:cNvSpPr/>
      </dsp:nvSpPr>
      <dsp:spPr>
        <a:xfrm>
          <a:off x="3481010" y="2096950"/>
          <a:ext cx="3396341" cy="3435532"/>
        </a:xfrm>
        <a:prstGeom prst="gear9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chemeClr val="tx1"/>
              </a:solidFill>
            </a:rPr>
            <a:t>Jupyter</a:t>
          </a:r>
          <a:endParaRPr lang="en-US" sz="900" kern="1200" dirty="0">
            <a:solidFill>
              <a:schemeClr val="tx1"/>
            </a:solidFill>
          </a:endParaRP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solidFill>
              <a:schemeClr val="tx1"/>
            </a:solidFill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Utilize pandas to save and manipulate data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solidFill>
              <a:schemeClr val="tx1"/>
            </a:solidFill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Utilize Python to select representative data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solidFill>
              <a:schemeClr val="tx1"/>
            </a:solidFill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Use </a:t>
          </a:r>
          <a:r>
            <a:rPr lang="en-US" sz="900" kern="1200" dirty="0" err="1">
              <a:solidFill>
                <a:schemeClr val="tx1"/>
              </a:solidFill>
            </a:rPr>
            <a:t>Matplotlibs</a:t>
          </a:r>
          <a:r>
            <a:rPr lang="en-US" sz="900" kern="1200" dirty="0">
              <a:solidFill>
                <a:schemeClr val="tx1"/>
              </a:solidFill>
            </a:rPr>
            <a:t> to plot information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solidFill>
              <a:schemeClr val="tx1"/>
            </a:solidFill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solidFill>
              <a:schemeClr val="tx1"/>
            </a:solidFill>
          </a:endParaRP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solidFill>
              <a:schemeClr val="tx1"/>
            </a:solidFill>
          </a:endParaRPr>
        </a:p>
      </dsp:txBody>
      <dsp:txXfrm>
        <a:off x="4163826" y="2899103"/>
        <a:ext cx="2030709" cy="1770971"/>
      </dsp:txXfrm>
    </dsp:sp>
    <dsp:sp modelId="{F1E2B1A3-30E7-4AC4-9EE2-BA29E674298C}">
      <dsp:nvSpPr>
        <dsp:cNvPr id="0" name=""/>
        <dsp:cNvSpPr/>
      </dsp:nvSpPr>
      <dsp:spPr>
        <a:xfrm>
          <a:off x="1826381" y="1564756"/>
          <a:ext cx="2424853" cy="2278267"/>
        </a:xfrm>
        <a:prstGeom prst="gear6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Countries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Pull information about suicide rates by country and calculate r2 to select representative countries to analyze </a:t>
          </a:r>
        </a:p>
      </dsp:txBody>
      <dsp:txXfrm>
        <a:off x="2421250" y="2141783"/>
        <a:ext cx="1235115" cy="1124213"/>
      </dsp:txXfrm>
    </dsp:sp>
    <dsp:sp modelId="{64F81DA6-F07A-41E5-AD9A-5068DC134FAA}">
      <dsp:nvSpPr>
        <dsp:cNvPr id="0" name=""/>
        <dsp:cNvSpPr/>
      </dsp:nvSpPr>
      <dsp:spPr>
        <a:xfrm rot="20700000">
          <a:off x="3169077" y="124826"/>
          <a:ext cx="2123675" cy="2123675"/>
        </a:xfrm>
        <a:prstGeom prst="gear6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Social media Usage- pull number users by platform and clean</a:t>
          </a:r>
        </a:p>
      </dsp:txBody>
      <dsp:txXfrm rot="-20700000">
        <a:off x="3634861" y="590610"/>
        <a:ext cx="1192106" cy="1192106"/>
      </dsp:txXfrm>
    </dsp:sp>
    <dsp:sp modelId="{85605F57-8814-4B09-A997-118C820A27AA}">
      <dsp:nvSpPr>
        <dsp:cNvPr id="0" name=""/>
        <dsp:cNvSpPr/>
      </dsp:nvSpPr>
      <dsp:spPr>
        <a:xfrm>
          <a:off x="3473558" y="1867048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A655F-73D6-481D-873C-B3C9E40FD270}">
      <dsp:nvSpPr>
        <dsp:cNvPr id="0" name=""/>
        <dsp:cNvSpPr/>
      </dsp:nvSpPr>
      <dsp:spPr>
        <a:xfrm>
          <a:off x="1571220" y="1135324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A0B82-7DDF-47CD-8B72-77B6892959B4}">
      <dsp:nvSpPr>
        <dsp:cNvPr id="0" name=""/>
        <dsp:cNvSpPr/>
      </dsp:nvSpPr>
      <dsp:spPr>
        <a:xfrm>
          <a:off x="2677849" y="-345592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1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7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5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8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6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35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sproutsocial.com/insights/new-social-media-demographic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D3241D-925F-4065-9B33-EB22BCC03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5237" y="447871"/>
            <a:ext cx="8184502" cy="44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Analyze for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09375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</a:t>
            </a:r>
          </a:p>
        </p:txBody>
      </p:sp>
    </p:spTree>
    <p:extLst>
      <p:ext uri="{BB962C8B-B14F-4D97-AF65-F5344CB8AC3E}">
        <p14:creationId xmlns:p14="http://schemas.microsoft.com/office/powerpoint/2010/main" val="311213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Acknowledge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09375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</a:t>
            </a:r>
          </a:p>
        </p:txBody>
      </p:sp>
    </p:spTree>
    <p:extLst>
      <p:ext uri="{BB962C8B-B14F-4D97-AF65-F5344CB8AC3E}">
        <p14:creationId xmlns:p14="http://schemas.microsoft.com/office/powerpoint/2010/main" val="255688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09375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</a:t>
            </a:r>
          </a:p>
        </p:txBody>
      </p:sp>
    </p:spTree>
    <p:extLst>
      <p:ext uri="{BB962C8B-B14F-4D97-AF65-F5344CB8AC3E}">
        <p14:creationId xmlns:p14="http://schemas.microsoft.com/office/powerpoint/2010/main" val="280435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73B4C-0435-4527-B8C4-825D1426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Social Media Usage impact in Society </a:t>
            </a:r>
          </a:p>
        </p:txBody>
      </p:sp>
      <p:pic>
        <p:nvPicPr>
          <p:cNvPr id="16" name="Graphic 6" descr="Group">
            <a:extLst>
              <a:ext uri="{FF2B5EF4-FFF2-40B4-BE49-F238E27FC236}">
                <a16:creationId xmlns:a16="http://schemas.microsoft.com/office/drawing/2014/main" id="{9FF6C224-9552-403E-B08E-B1C84355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1905000"/>
            <a:ext cx="3047999" cy="304799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80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Decompose the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r>
              <a:rPr lang="en-US" dirty="0"/>
              <a:t>What can be a Social Media usage metric?-users</a:t>
            </a:r>
          </a:p>
          <a:p>
            <a:r>
              <a:rPr lang="en-US" dirty="0"/>
              <a:t>Which are the more representative Social Media platform? Should be consider just one platform or all</a:t>
            </a:r>
          </a:p>
          <a:p>
            <a:r>
              <a:rPr lang="en-US" dirty="0"/>
              <a:t>Which variable can be used to prove impact in society</a:t>
            </a:r>
          </a:p>
          <a:p>
            <a:r>
              <a:rPr lang="en-US" dirty="0"/>
              <a:t>Who is Society? </a:t>
            </a:r>
          </a:p>
          <a:p>
            <a:pPr lvl="1"/>
            <a:r>
              <a:rPr lang="en-US" dirty="0"/>
              <a:t>Which countries seem to show higher impact by social media? R square between users and suicide rate</a:t>
            </a:r>
          </a:p>
          <a:p>
            <a:pPr lvl="1"/>
            <a:r>
              <a:rPr lang="en-US" dirty="0"/>
              <a:t>Is it different by group age?</a:t>
            </a:r>
          </a:p>
          <a:p>
            <a:pPr lvl="1"/>
            <a:r>
              <a:rPr lang="en-US" dirty="0"/>
              <a:t>Is it different by gender?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15142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391257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Identify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effectLst/>
                <a:latin typeface="Slack-Lato"/>
                <a:hlinkClick r:id="rId2"/>
              </a:rPr>
              <a:t>Data Sources available </a:t>
            </a:r>
          </a:p>
          <a:p>
            <a:r>
              <a:rPr lang="en-US" b="0" i="0" u="none" strike="noStrike" dirty="0">
                <a:effectLst/>
                <a:latin typeface="Slack-Lato"/>
                <a:hlinkClick r:id="rId2"/>
              </a:rPr>
              <a:t>https://www.kaggle.com/datasets</a:t>
            </a:r>
            <a:endParaRPr lang="en-US" b="0" i="0" u="none" strike="noStrike" dirty="0">
              <a:effectLst/>
              <a:latin typeface="Slack-Lato"/>
            </a:endParaRPr>
          </a:p>
          <a:p>
            <a:r>
              <a:rPr lang="en-US" b="0" i="0" u="none" strike="noStrike" dirty="0">
                <a:effectLst/>
                <a:latin typeface="Slack-Lato"/>
                <a:hlinkClick r:id="rId3"/>
              </a:rPr>
              <a:t>https://ourworldindata.org/</a:t>
            </a:r>
            <a:endParaRPr lang="en-US" b="0" i="0" u="none" strike="noStrike" dirty="0">
              <a:effectLst/>
              <a:latin typeface="Slack-Lato"/>
            </a:endParaRPr>
          </a:p>
          <a:p>
            <a:r>
              <a:rPr lang="en-US" b="0" i="0" u="none" strike="noStrike" dirty="0">
                <a:effectLst/>
                <a:latin typeface="Slack-Lato"/>
                <a:hlinkClick r:id="rId4"/>
              </a:rPr>
              <a:t>https://sproutsocial.com/insights/new-social-media-demographics</a:t>
            </a:r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15142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61458-A309-4BA2-96B9-8ACA3F327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463" y="2971220"/>
            <a:ext cx="97155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87166-696B-4DC4-AAEB-C31C9E0F0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463" y="2040781"/>
            <a:ext cx="152400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3D50C2-EE5A-45EF-BB6A-EBBD1B8BD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463" y="2956914"/>
            <a:ext cx="97155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75337F-3E61-43A0-A438-0991CDB54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463" y="2026475"/>
            <a:ext cx="1524000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1D4137-AD65-463F-A73B-1EA5A55DB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7463" y="1315111"/>
            <a:ext cx="2286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4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Define Strategy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09375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3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37826-70CF-48C6-A86A-BE511F7454E7}"/>
              </a:ext>
            </a:extLst>
          </p:cNvPr>
          <p:cNvSpPr txBox="1">
            <a:spLocks/>
          </p:cNvSpPr>
          <p:nvPr/>
        </p:nvSpPr>
        <p:spPr>
          <a:xfrm>
            <a:off x="914400" y="2550369"/>
            <a:ext cx="10668000" cy="464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lack-Lato"/>
                <a:hlinkClick r:id="rId2"/>
              </a:rPr>
              <a:t>Blueprint of target </a:t>
            </a:r>
          </a:p>
          <a:p>
            <a:pPr lvl="1"/>
            <a:r>
              <a:rPr lang="en-US" dirty="0">
                <a:latin typeface="Slack-Lato"/>
              </a:rPr>
              <a:t>Social Media usage metrics: number of users</a:t>
            </a:r>
          </a:p>
          <a:p>
            <a:pPr lvl="1"/>
            <a:r>
              <a:rPr lang="en-US" dirty="0">
                <a:latin typeface="Slack-Lato"/>
              </a:rPr>
              <a:t>Social Media Platform: Most popular to avoid duplicative data??? Or all together</a:t>
            </a:r>
          </a:p>
          <a:p>
            <a:pPr lvl="1"/>
            <a:r>
              <a:rPr lang="en-US" dirty="0">
                <a:latin typeface="Slack-Lato"/>
              </a:rPr>
              <a:t>Variable that can be link to usage of Social Media: Suicide Rate</a:t>
            </a:r>
          </a:p>
          <a:p>
            <a:pPr lvl="1"/>
            <a:r>
              <a:rPr lang="en-US" dirty="0">
                <a:latin typeface="Slack-Lato"/>
              </a:rPr>
              <a:t>Society: Narrow Countries based on correlation to Suicide Rate data (r-square)</a:t>
            </a:r>
          </a:p>
          <a:p>
            <a:pPr lvl="1"/>
            <a:endParaRPr lang="en-US" dirty="0">
              <a:latin typeface="Slack-Lato"/>
            </a:endParaRPr>
          </a:p>
          <a:p>
            <a:pPr lvl="1"/>
            <a:endParaRPr lang="en-US" dirty="0">
              <a:latin typeface="Slack-Lato"/>
            </a:endParaRPr>
          </a:p>
          <a:p>
            <a:pPr lvl="1"/>
            <a:endParaRPr lang="en-US" dirty="0">
              <a:latin typeface="Slack-Lato"/>
            </a:endParaRPr>
          </a:p>
          <a:p>
            <a:endParaRPr lang="en-US" dirty="0">
              <a:latin typeface="Slack-Lat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lack-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4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Build Data Retrieval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09375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37826-70CF-48C6-A86A-BE511F7454E7}"/>
              </a:ext>
            </a:extLst>
          </p:cNvPr>
          <p:cNvSpPr txBox="1">
            <a:spLocks/>
          </p:cNvSpPr>
          <p:nvPr/>
        </p:nvSpPr>
        <p:spPr>
          <a:xfrm>
            <a:off x="914400" y="2550369"/>
            <a:ext cx="10668000" cy="464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lack-Lato"/>
              <a:hlinkClick r:id="rId2"/>
            </a:endParaRPr>
          </a:p>
          <a:p>
            <a:pPr lvl="1"/>
            <a:r>
              <a:rPr lang="en-US" dirty="0">
                <a:latin typeface="Slack-Lato"/>
              </a:rPr>
              <a:t>Social Media usage metrics: users</a:t>
            </a:r>
          </a:p>
          <a:p>
            <a:pPr lvl="1"/>
            <a:r>
              <a:rPr lang="en-US" dirty="0">
                <a:latin typeface="Slack-Lato"/>
              </a:rPr>
              <a:t>Social Media Platform: Most popular to avoid duplicative data??? Or all together</a:t>
            </a:r>
          </a:p>
          <a:p>
            <a:pPr lvl="1"/>
            <a:r>
              <a:rPr lang="en-US" dirty="0">
                <a:latin typeface="Slack-Lato"/>
              </a:rPr>
              <a:t>Variable that can be link to usage of Social Media: Suicide Rate</a:t>
            </a:r>
          </a:p>
          <a:p>
            <a:pPr lvl="1"/>
            <a:r>
              <a:rPr lang="en-US" dirty="0">
                <a:latin typeface="Slack-Lato"/>
              </a:rPr>
              <a:t>Society: Narrow Countries based on correlation to Suicide Rate data (r-square)</a:t>
            </a:r>
          </a:p>
          <a:p>
            <a:pPr lvl="2"/>
            <a:r>
              <a:rPr lang="en-US" dirty="0">
                <a:latin typeface="Slack-Lato"/>
              </a:rPr>
              <a:t>Drill down to demographics: Gender and age group</a:t>
            </a:r>
          </a:p>
          <a:p>
            <a:pPr lvl="1"/>
            <a:endParaRPr lang="en-US" dirty="0">
              <a:latin typeface="Slack-Lato"/>
            </a:endParaRPr>
          </a:p>
          <a:p>
            <a:pPr lvl="1"/>
            <a:endParaRPr lang="en-US" dirty="0">
              <a:latin typeface="Slack-Lato"/>
            </a:endParaRPr>
          </a:p>
          <a:p>
            <a:pPr lvl="1"/>
            <a:endParaRPr lang="en-US" dirty="0">
              <a:latin typeface="Slack-Lato"/>
            </a:endParaRPr>
          </a:p>
          <a:p>
            <a:endParaRPr lang="en-US" dirty="0">
              <a:latin typeface="Slack-Lat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lack-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Retrieve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09375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5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18AA4B-C5B1-44AB-84E8-CB440310A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6950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3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Assemble and 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09375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</a:t>
            </a:r>
          </a:p>
        </p:txBody>
      </p:sp>
    </p:spTree>
    <p:extLst>
      <p:ext uri="{BB962C8B-B14F-4D97-AF65-F5344CB8AC3E}">
        <p14:creationId xmlns:p14="http://schemas.microsoft.com/office/powerpoint/2010/main" val="227147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930"/>
            <a:ext cx="9144000" cy="1263649"/>
          </a:xfrm>
        </p:spPr>
        <p:txBody>
          <a:bodyPr/>
          <a:lstStyle/>
          <a:p>
            <a:r>
              <a:rPr lang="en-US" dirty="0"/>
              <a:t>Analyze for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7969"/>
            <a:ext cx="10668000" cy="4640424"/>
          </a:xfrm>
        </p:spPr>
        <p:txBody>
          <a:bodyPr/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C175F-A71C-4183-9895-C0757580CF20}"/>
              </a:ext>
            </a:extLst>
          </p:cNvPr>
          <p:cNvSpPr txBox="1">
            <a:spLocks/>
          </p:cNvSpPr>
          <p:nvPr/>
        </p:nvSpPr>
        <p:spPr>
          <a:xfrm>
            <a:off x="886408" y="1409375"/>
            <a:ext cx="9265298" cy="730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 </a:t>
            </a:r>
          </a:p>
        </p:txBody>
      </p:sp>
    </p:spTree>
    <p:extLst>
      <p:ext uri="{BB962C8B-B14F-4D97-AF65-F5344CB8AC3E}">
        <p14:creationId xmlns:p14="http://schemas.microsoft.com/office/powerpoint/2010/main" val="130996475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RightStep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33B589"/>
      </a:accent1>
      <a:accent2>
        <a:srgbClr val="2FB1BC"/>
      </a:accent2>
      <a:accent3>
        <a:srgbClr val="5DA5ED"/>
      </a:accent3>
      <a:accent4>
        <a:srgbClr val="4E5BEB"/>
      </a:accent4>
      <a:accent5>
        <a:srgbClr val="986EEE"/>
      </a:accent5>
      <a:accent6>
        <a:srgbClr val="C34EEB"/>
      </a:accent6>
      <a:hlink>
        <a:srgbClr val="AE6981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303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Slack-Lato</vt:lpstr>
      <vt:lpstr>Verdana Pro</vt:lpstr>
      <vt:lpstr>Verdana Pro Cond SemiBold</vt:lpstr>
      <vt:lpstr>TornVTI</vt:lpstr>
      <vt:lpstr>PowerPoint Presentation</vt:lpstr>
      <vt:lpstr>Social Media Usage impact in Society </vt:lpstr>
      <vt:lpstr>Decompose the Ask</vt:lpstr>
      <vt:lpstr>Identify Data Sources</vt:lpstr>
      <vt:lpstr>Define Strategy and Metrics</vt:lpstr>
      <vt:lpstr>Build Data Retrieval Plan </vt:lpstr>
      <vt:lpstr>Retrieve Plan </vt:lpstr>
      <vt:lpstr>Assemble and clean data</vt:lpstr>
      <vt:lpstr>Analyze for Trends</vt:lpstr>
      <vt:lpstr>Analyze for Trends</vt:lpstr>
      <vt:lpstr>Acknowledge Limitations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Usage impact in Society</dc:title>
  <dc:creator>Ludmila Garcia</dc:creator>
  <cp:lastModifiedBy>Ludmila Garcia</cp:lastModifiedBy>
  <cp:revision>14</cp:revision>
  <dcterms:created xsi:type="dcterms:W3CDTF">2020-10-31T16:23:23Z</dcterms:created>
  <dcterms:modified xsi:type="dcterms:W3CDTF">2020-10-31T18:37:39Z</dcterms:modified>
</cp:coreProperties>
</file>