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5"/>
  </p:notesMasterIdLst>
  <p:handoutMasterIdLst>
    <p:handoutMasterId r:id="rId26"/>
  </p:handoutMasterIdLst>
  <p:sldIdLst>
    <p:sldId id="298" r:id="rId5"/>
    <p:sldId id="321" r:id="rId6"/>
    <p:sldId id="309" r:id="rId7"/>
    <p:sldId id="323" r:id="rId8"/>
    <p:sldId id="310" r:id="rId9"/>
    <p:sldId id="302" r:id="rId10"/>
    <p:sldId id="305" r:id="rId11"/>
    <p:sldId id="311" r:id="rId12"/>
    <p:sldId id="307" r:id="rId13"/>
    <p:sldId id="324" r:id="rId14"/>
    <p:sldId id="326" r:id="rId15"/>
    <p:sldId id="327" r:id="rId16"/>
    <p:sldId id="328" r:id="rId17"/>
    <p:sldId id="314" r:id="rId18"/>
    <p:sldId id="330" r:id="rId19"/>
    <p:sldId id="331" r:id="rId20"/>
    <p:sldId id="317" r:id="rId21"/>
    <p:sldId id="316" r:id="rId22"/>
    <p:sldId id="318" r:id="rId23"/>
    <p:sldId id="320" r:id="rId24"/>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19" autoAdjust="0"/>
  </p:normalViewPr>
  <p:slideViewPr>
    <p:cSldViewPr snapToGrid="0">
      <p:cViewPr varScale="1">
        <p:scale>
          <a:sx n="112" d="100"/>
          <a:sy n="112" d="100"/>
        </p:scale>
        <p:origin x="546" y="96"/>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2D11A-4A4C-4762-9A3D-38B816BFA086}" type="datetimeFigureOut">
              <a:rPr lang="fr-FR" smtClean="0"/>
              <a:t>26/02/2025</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029993-E93F-4628-BDE0-2946103AC1B3}" type="slidenum">
              <a:rPr lang="fr-FR" smtClean="0"/>
              <a:t>‹N°›</a:t>
            </a:fld>
            <a:endParaRPr lang="fr-FR" dirty="0"/>
          </a:p>
        </p:txBody>
      </p:sp>
    </p:spTree>
    <p:extLst>
      <p:ext uri="{BB962C8B-B14F-4D97-AF65-F5344CB8AC3E}">
        <p14:creationId xmlns:p14="http://schemas.microsoft.com/office/powerpoint/2010/main" val="30719978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3E8838-E61C-436D-81FA-CFC9A861CF2C}" type="datetimeFigureOut">
              <a:rPr lang="fr-FR" noProof="0" smtClean="0"/>
              <a:t>24/02/2025</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a:r>
              <a:rPr lang="fr-FR" noProof="0" dirty="0"/>
              <a:t>Deuxième niveau</a:t>
            </a:r>
          </a:p>
          <a:p>
            <a:pPr lvl="2"/>
            <a:r>
              <a:rPr lang="fr-FR" noProof="0" dirty="0"/>
              <a:t>Troisième niveau</a:t>
            </a:r>
          </a:p>
          <a:p>
            <a:pPr lvl="3"/>
            <a:r>
              <a:rPr lang="fr-FR" noProof="0" dirty="0"/>
              <a:t>Quatrième niveau</a:t>
            </a:r>
          </a:p>
          <a:p>
            <a:pPr lvl="4"/>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B0C060-F7D4-4C65-826A-795CA5BE88E2}" type="slidenum">
              <a:rPr lang="fr-FR" noProof="0" smtClean="0"/>
              <a:t>‹N°›</a:t>
            </a:fld>
            <a:endParaRPr lang="fr-FR" noProof="0" dirty="0"/>
          </a:p>
        </p:txBody>
      </p:sp>
    </p:spTree>
    <p:extLst>
      <p:ext uri="{BB962C8B-B14F-4D97-AF65-F5344CB8AC3E}">
        <p14:creationId xmlns:p14="http://schemas.microsoft.com/office/powerpoint/2010/main" val="231712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DB0C060-F7D4-4C65-826A-795CA5BE88E2}" type="slidenum">
              <a:rPr lang="fr-FR" smtClean="0"/>
              <a:t>1</a:t>
            </a:fld>
            <a:endParaRPr lang="fr-FR" dirty="0"/>
          </a:p>
        </p:txBody>
      </p:sp>
    </p:spTree>
    <p:extLst>
      <p:ext uri="{BB962C8B-B14F-4D97-AF65-F5344CB8AC3E}">
        <p14:creationId xmlns:p14="http://schemas.microsoft.com/office/powerpoint/2010/main" val="777375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fr-FR" noProof="0"/>
              <a:t>Modifiez le style des sous-titres du masque</a:t>
            </a:r>
            <a:endParaRPr lang="fr-FR" noProof="0" dirty="0"/>
          </a:p>
        </p:txBody>
      </p:sp>
      <p:cxnSp>
        <p:nvCxnSpPr>
          <p:cNvPr id="9" name="Connecteur droit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Espace réservé de la date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92829AA3-688F-4FAF-9C70-2EAED5DE0A5F}" type="datetime1">
              <a:rPr lang="fr-FR" noProof="0" smtClean="0"/>
              <a:t>24/02/2025</a:t>
            </a:fld>
            <a:endParaRPr lang="fr-FR" noProof="0" dirty="0"/>
          </a:p>
        </p:txBody>
      </p:sp>
      <p:sp>
        <p:nvSpPr>
          <p:cNvPr id="5" name="Espace réservé du pied de page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3B779C31-26A2-4001-8DD7-CEA4A5920D6F}" type="datetime1">
              <a:rPr lang="fr-FR" noProof="0" smtClean="0"/>
              <a:t>24/02/2025</a:t>
            </a:fld>
            <a:endParaRPr lang="fr-FR" noProof="0" dirty="0"/>
          </a:p>
        </p:txBody>
      </p:sp>
      <p:sp>
        <p:nvSpPr>
          <p:cNvPr id="8" name="Espace réservé du pied de page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Cliquez pour modifier les styles du texte du masque</a:t>
            </a:r>
          </a:p>
        </p:txBody>
      </p:sp>
      <p:cxnSp>
        <p:nvCxnSpPr>
          <p:cNvPr id="9" name="Connecteur droit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Espace réservé de la date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F123840B-CA9A-47D8-8CE3-2CB262B633CE}" type="datetime1">
              <a:rPr lang="fr-FR" noProof="0" smtClean="0"/>
              <a:t>24/02/2025</a:t>
            </a:fld>
            <a:endParaRPr lang="fr-FR" noProof="0" dirty="0"/>
          </a:p>
        </p:txBody>
      </p:sp>
      <p:sp>
        <p:nvSpPr>
          <p:cNvPr id="8" name="Espace réservé du pied de page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fr-FR" noProof="0" dirty="0"/>
          </a:p>
        </p:txBody>
      </p:sp>
      <p:sp>
        <p:nvSpPr>
          <p:cNvPr id="11" name="Espace réservé du numéro de diapositive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re 7"/>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1097280" y="2120900"/>
            <a:ext cx="4639736" cy="374819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6515944" y="2120900"/>
            <a:ext cx="4639736" cy="3748194"/>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AB61C57D-29E7-4B9C-9AAF-84272FBE0476}" type="datetime1">
              <a:rPr lang="fr-FR" noProof="0" smtClean="0"/>
              <a:t>24/02/2025</a:t>
            </a:fld>
            <a:endParaRPr lang="fr-FR" noProof="0" dirty="0"/>
          </a:p>
        </p:txBody>
      </p:sp>
      <p:sp>
        <p:nvSpPr>
          <p:cNvPr id="9" name="Espace réservé du pied de page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fr-FR" noProof="0" dirty="0"/>
          </a:p>
        </p:txBody>
      </p:sp>
      <p:sp>
        <p:nvSpPr>
          <p:cNvPr id="10" name="Espace réservé du numéro de diapositive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re 9"/>
          <p:cNvSpPr>
            <a:spLocks noGrp="1"/>
          </p:cNvSpPr>
          <p:nvPr>
            <p:ph type="title"/>
          </p:nvPr>
        </p:nvSpPr>
        <p:spPr>
          <a:xfrm>
            <a:off x="1097280" y="286603"/>
            <a:ext cx="10058400" cy="1450757"/>
          </a:xfrm>
        </p:spPr>
        <p:txBody>
          <a:bodyPr rtlCol="0"/>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1097280" y="2958274"/>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6515944" y="2958273"/>
            <a:ext cx="4639736" cy="291082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2" name="Espace réservé de la date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E313F57-3095-42DA-A8AD-EACF93632B45}" type="datetime1">
              <a:rPr lang="fr-FR" noProof="0" smtClean="0"/>
              <a:t>24/02/2025</a:t>
            </a:fld>
            <a:endParaRPr lang="fr-FR" noProof="0" dirty="0"/>
          </a:p>
        </p:txBody>
      </p:sp>
      <p:sp>
        <p:nvSpPr>
          <p:cNvPr id="11" name="Espace réservé du pied de page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fr-FR" noProof="0" dirty="0"/>
          </a:p>
        </p:txBody>
      </p:sp>
      <p:sp>
        <p:nvSpPr>
          <p:cNvPr id="12" name="Espace réservé au numéro de diapositive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endParaRPr lang="fr-FR" noProof="0" dirty="0"/>
          </a:p>
        </p:txBody>
      </p:sp>
      <p:sp>
        <p:nvSpPr>
          <p:cNvPr id="6" name="Espace réservé de la date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9DD03AE6-69D7-49FE-895F-AE1B6FEC6457}" type="datetime1">
              <a:rPr lang="fr-FR" noProof="0" smtClean="0"/>
              <a:t>24/02/2025</a:t>
            </a:fld>
            <a:endParaRPr lang="fr-FR" noProof="0" dirty="0"/>
          </a:p>
        </p:txBody>
      </p:sp>
      <p:sp>
        <p:nvSpPr>
          <p:cNvPr id="7" name="Espace réservé du pied de page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fr-FR" noProof="0" dirty="0"/>
          </a:p>
        </p:txBody>
      </p:sp>
      <p:sp>
        <p:nvSpPr>
          <p:cNvPr id="8" name="Espace réservé du numéro de diapositive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e la date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17C76EA5-DE82-4067-88F3-4BF0BABA598F}" type="datetime1">
              <a:rPr lang="fr-FR" noProof="0" smtClean="0"/>
              <a:t>24/02/2025</a:t>
            </a:fld>
            <a:endParaRPr lang="fr-FR" noProof="0" dirty="0"/>
          </a:p>
        </p:txBody>
      </p:sp>
      <p:sp>
        <p:nvSpPr>
          <p:cNvPr id="3" name="Espace réservé du pied de page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re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458984" y="812799"/>
            <a:ext cx="5928344" cy="5294757"/>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a:xfrm>
            <a:off x="643464" y="6446520"/>
            <a:ext cx="3517568" cy="365125"/>
          </a:xfrm>
        </p:spPr>
        <p:txBody>
          <a:bodyPr rtlCol="0"/>
          <a:lstStyle>
            <a:lvl1pPr algn="l">
              <a:defRPr/>
            </a:lvl1pPr>
          </a:lstStyle>
          <a:p>
            <a:pPr rtl="0"/>
            <a:fld id="{31C46C69-7F73-47D5-86D5-FDA507AE9AA8}" type="datetime1">
              <a:rPr lang="fr-FR" noProof="0" smtClean="0"/>
              <a:t>24/02/2025</a:t>
            </a:fld>
            <a:endParaRPr lang="fr-FR" noProof="0" dirty="0"/>
          </a:p>
        </p:txBody>
      </p:sp>
      <p:sp>
        <p:nvSpPr>
          <p:cNvPr id="6" name="Espace réservé du pied de page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fr-FR" noProof="0" dirty="0"/>
          </a:p>
        </p:txBody>
      </p:sp>
      <p:sp>
        <p:nvSpPr>
          <p:cNvPr id="7" name="Espace réservé du numéro de diapositive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fr-FR" noProof="0" smtClean="0"/>
              <a:pPr rtl="0"/>
              <a:t>‹N°›</a:t>
            </a:fld>
            <a:endParaRPr lang="fr-FR"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Espace réservé d’image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lvl1pPr>
              <a:defRPr/>
            </a:lvl1pPr>
          </a:lstStyle>
          <a:p>
            <a:pPr rtl="0"/>
            <a:fld id="{973E1055-39CE-418F-9B0E-741B5617658E}" type="datetime1">
              <a:rPr lang="fr-FR" noProof="0" smtClean="0"/>
              <a:t>24/02/2025</a:t>
            </a:fld>
            <a:endParaRPr lang="fr-FR" noProof="0" dirty="0"/>
          </a:p>
        </p:txBody>
      </p:sp>
      <p:sp>
        <p:nvSpPr>
          <p:cNvPr id="6" name="Espace réservé au pied de page 5"/>
          <p:cNvSpPr>
            <a:spLocks noGrp="1"/>
          </p:cNvSpPr>
          <p:nvPr>
            <p:ph type="ftr" sz="quarter" idx="11"/>
          </p:nvPr>
        </p:nvSpPr>
        <p:spPr>
          <a:xfrm>
            <a:off x="1097279" y="6446838"/>
            <a:ext cx="6818262" cy="365125"/>
          </a:xfrm>
        </p:spPr>
        <p:txBody>
          <a:bodyPr rtlCol="0"/>
          <a:lstStyle/>
          <a:p>
            <a:pPr algn="l" rtl="0"/>
            <a:endParaRPr lang="fr-FR" noProof="0" dirty="0"/>
          </a:p>
        </p:txBody>
      </p:sp>
      <p:sp>
        <p:nvSpPr>
          <p:cNvPr id="7" name="Espace réservé du numéro de diapositive 6"/>
          <p:cNvSpPr>
            <a:spLocks noGrp="1"/>
          </p:cNvSpPr>
          <p:nvPr>
            <p:ph type="sldNum" sz="quarter" idx="12"/>
          </p:nvPr>
        </p:nvSpPr>
        <p:spPr/>
        <p:txBody>
          <a:bodyPr rtlCol="0"/>
          <a:lstStyle/>
          <a:p>
            <a:pPr rtl="0"/>
            <a:fld id="{3A98EE3D-8CD1-4C3F-BD1C-C98C9596463C}" type="slidenum">
              <a:rPr lang="fr-FR" noProof="0" smtClean="0"/>
              <a:t>‹N°›</a:t>
            </a:fld>
            <a:endParaRPr lang="fr-FR"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Espace réservé du titre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fr-FR" noProof="0" dirty="0"/>
              <a:t>Modifiez le style du titre</a:t>
            </a:r>
          </a:p>
        </p:txBody>
      </p:sp>
      <p:sp>
        <p:nvSpPr>
          <p:cNvPr id="3" name="Espace réservé du texte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0F708A2A-6F02-48A2-99AD-832CF5AA71DA}" type="datetime1">
              <a:rPr lang="fr-FR" noProof="0" smtClean="0"/>
              <a:t>24/02/2025</a:t>
            </a:fld>
            <a:endParaRPr lang="fr-FR" noProof="0" dirty="0"/>
          </a:p>
        </p:txBody>
      </p:sp>
      <p:sp>
        <p:nvSpPr>
          <p:cNvPr id="5" name="Espace réservé du pied de page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fr-FR" noProof="0" dirty="0"/>
          </a:p>
        </p:txBody>
      </p:sp>
      <p:sp>
        <p:nvSpPr>
          <p:cNvPr id="6" name="Espace réservé du numéro de diapositive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fr-FR" noProof="0" smtClean="0"/>
              <a:t>‹N°›</a:t>
            </a:fld>
            <a:endParaRPr lang="fr-FR" noProof="0" dirty="0"/>
          </a:p>
        </p:txBody>
      </p:sp>
      <p:cxnSp>
        <p:nvCxnSpPr>
          <p:cNvPr id="10" name="Connecteur droit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 name="ZoneTexte 8">
            <a:extLst>
              <a:ext uri="{FF2B5EF4-FFF2-40B4-BE49-F238E27FC236}">
                <a16:creationId xmlns:a16="http://schemas.microsoft.com/office/drawing/2014/main" id="{CD91ABDA-6A39-1D2A-B294-BC37598557C1}"/>
              </a:ext>
            </a:extLst>
          </p:cNvPr>
          <p:cNvSpPr txBox="1"/>
          <p:nvPr userDrawn="1">
            <p:extLst>
              <p:ext uri="{1162E1C5-73C7-4A58-AE30-91384D911F3F}">
                <p184:classification xmlns:p184="http://schemas.microsoft.com/office/powerpoint/2018/4/main" val="ftr"/>
              </p:ext>
            </p:extLst>
          </p:nvPr>
        </p:nvSpPr>
        <p:spPr>
          <a:xfrm>
            <a:off x="5547487" y="6705600"/>
            <a:ext cx="1125538" cy="152400"/>
          </a:xfrm>
          <a:prstGeom prst="rect">
            <a:avLst/>
          </a:prstGeom>
        </p:spPr>
        <p:txBody>
          <a:bodyPr horzOverflow="overflow" lIns="0" tIns="0" rIns="0" bIns="0">
            <a:spAutoFit/>
          </a:bodyPr>
          <a:lstStyle/>
          <a:p>
            <a:pPr algn="l"/>
            <a:r>
              <a:rPr lang="fr-FR" sz="1000">
                <a:solidFill>
                  <a:srgbClr val="000000"/>
                </a:solidFill>
                <a:latin typeface="Calibri" panose="020F0502020204030204" pitchFamily="34" charset="0"/>
                <a:cs typeface="Calibri" panose="020F0502020204030204" pitchFamily="34" charset="0"/>
              </a:rPr>
              <a:t>AXA IM - RESTRICTED</a:t>
            </a:r>
          </a:p>
        </p:txBody>
      </p: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8.xml"/><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https://machinelearningmastery.com/roc-curves-and-precision-recall-curves-for-imbalanced-classification/" TargetMode="External"/><Relationship Id="rId13" Type="http://schemas.openxmlformats.org/officeDocument/2006/relationships/hyperlink" Target="https://datasciencedojo.com/blog/techniques-to-handle-imbalanced-data/" TargetMode="External"/><Relationship Id="rId3" Type="http://schemas.openxmlformats.org/officeDocument/2006/relationships/hyperlink" Target="https://developers.google.com/machine-learning/data-prep/construct/sampling-splitting/imbalanced-data?hl=fr" TargetMode="External"/><Relationship Id="rId7" Type="http://schemas.openxmlformats.org/officeDocument/2006/relationships/hyperlink" Target="https://www.analyticsvidhya.com/blog/2020/10/improve-class-imbalance-class-weights/" TargetMode="External"/><Relationship Id="rId12" Type="http://schemas.openxmlformats.org/officeDocument/2006/relationships/hyperlink" Target="https://arxiv.org/pdf/2110.13048.pdf" TargetMode="External"/><Relationship Id="rId2" Type="http://schemas.openxmlformats.org/officeDocument/2006/relationships/hyperlink" Target="https://elitedatascience.com/imbalanced-class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cross_validation.html#cross-validation" TargetMode="External"/><Relationship Id="rId11" Type="http://schemas.openxmlformats.org/officeDocument/2006/relationships/hyperlink" Target="https://imbalanced-learn.org/stable/index.html" TargetMode="External"/><Relationship Id="rId5" Type="http://schemas.openxmlformats.org/officeDocument/2006/relationships/hyperlink" Target="https://towardsdatascience.com/understanding-8-types-of-cross-validation-80c935a4976d" TargetMode="External"/><Relationship Id="rId10" Type="http://schemas.openxmlformats.org/officeDocument/2006/relationships/hyperlink" Target="https://medium.com/@corymaklin/synthetic-minority-over-sampling-technique-smote-7d419696b88c#id_token=eyJhbGciOiJSUzI1NiIsImtpZCI6ImJkYzRlMTA5ODE1ZjQ2OTQ2MGU2M2QzNGNkNjg0MjE1MTQ4ZDdiNTkiLCJ0eXAiOiJKV1QifQ.eyJpc3MiOiJodHRwczovL2FjY291bnRzLmdvb2dsZS5jb20iLCJhenAiOiIyMTYyOTYwMzU4MzQtazFrNnFlMDYwczJ0cDJhMmphbTRsamRjbXMwMHN0dGcuYXBwcy5nb29nbGV1c2VyY29udGVudC5jb20iLCJhdWQiOiIyMTYyOTYwMzU4MzQtazFrNnFlMDYwczJ0cDJhMmphbTRsamRjbXMwMHN0dGcuYXBwcy5nb29nbGV1c2VyY29udGVudC5jb20iLCJzdWIiOiIxMTUwODYzMzE4NzYyNDIwODk1OTciLCJlbWFpbCI6Imx1ZG8xODZAZ21haWwuY29tIiwiZW1haWxfdmVyaWZpZWQiOnRydWUsIm5iZiI6MTcwNzMzMDIxNSwibmFtZSI6Ikx1ZG92aWMgUGhpbGlwcGUiLCJwaWN0dXJlIjoiaHR0cHM6Ly9saDMuZ29vZ2xldXNlcmNvbnRlbnQuY29tL2EvQUNnOG9jSV9hdGdYelNvdjNmR085Z2JqU3hwa2wxbFd3RDFHRU9nRWZyaUgzREhHPXM5Ni1jIiwiZ2l2ZW5fbmFtZSI6Ikx1ZG92aWMiLCJmYW1pbHlfbmFtZSI6IlBoaWxpcHBlIiwibG9jYWxlIjoiZnIiLCJpYXQiOjE3MDczMzA1MTUsImV4cCI6MTcwNzMzNDExNSwianRpIjoiODY4YTMyNDVkMzA0MjFhNWI0ZmMzMDBkZGNjZjdiMzAyMWFhMDM0NSJ9.D8QJvMGellb3lfVkwZ3LaGMKy55cbvJA6GZKCwuPzp5uEG6e9Bzc05nsaA84qzb9cpOBCP-YUJyClekNWtmvgPM4dH-e1dG3Leo8kcWxLRs11RKs2LDfAAFgTlV4y2ANLnn0wM4lGuoijQ_4b4hg42qD6PIfGnBKIUfNfnOAawdT0qaKExL_N0d_kqEuz63ZmBxZvUpmYDZfRmYnzFKWVHAbsoAXPHnVzFm8VpsOaLWolR39-BA2m5nAxcQA22Ct5HGQMByNGc7wPOz0lvCjDHyYPohIs69ikFpUsgaeYARiCYT6yqOF-MQIQ6mlS9tJv8S1gX4Rjwa_7DPQyGPvqQ" TargetMode="External"/><Relationship Id="rId4" Type="http://schemas.openxmlformats.org/officeDocument/2006/relationships/hyperlink" Target="https://scikit-learn.org/stable/modules/generated/sklearn.utils.resample.html" TargetMode="External"/><Relationship Id="rId9" Type="http://schemas.openxmlformats.org/officeDocument/2006/relationships/hyperlink" Target="https://towardsdatascience.com/smote-fdce2f605729" TargetMode="External"/><Relationship Id="rId14" Type="http://schemas.openxmlformats.org/officeDocument/2006/relationships/hyperlink" Target="https://www.kdnuggets.com/2020/01/5-most-useful-techniques-handle-imbalanced-dataset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pic>
        <p:nvPicPr>
          <p:cNvPr id="4" name="Image 3" descr="Gros plan sur une feuille de papier avec un crayon en haut">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dirty="0">
              <a:ln>
                <a:noFill/>
              </a:ln>
              <a:solidFill>
                <a:srgbClr val="FFFFFF"/>
              </a:solidFill>
              <a:effectLst/>
              <a:uLnTx/>
              <a:uFillTx/>
              <a:latin typeface="Franklin Gothic Book" panose="020F0502020204030204"/>
              <a:ea typeface="+mn-ea"/>
              <a:cs typeface="+mn-cs"/>
            </a:endParaRPr>
          </a:p>
        </p:txBody>
      </p:sp>
      <p:sp>
        <p:nvSpPr>
          <p:cNvPr id="2" name="Titr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ctr">
            <a:normAutofit/>
          </a:bodyPr>
          <a:lstStyle/>
          <a:p>
            <a:pPr algn="ctr"/>
            <a:r>
              <a:rPr lang="fr-FR" sz="3600" dirty="0" err="1">
                <a:solidFill>
                  <a:schemeClr val="accent1"/>
                </a:solidFill>
              </a:rPr>
              <a:t>Imbalanced</a:t>
            </a:r>
            <a:br>
              <a:rPr lang="fr-FR" sz="3600" dirty="0">
                <a:solidFill>
                  <a:schemeClr val="accent1"/>
                </a:solidFill>
              </a:rPr>
            </a:br>
            <a:r>
              <a:rPr lang="fr-FR" sz="3600" dirty="0">
                <a:solidFill>
                  <a:schemeClr val="accent1"/>
                </a:solidFill>
              </a:rPr>
              <a:t> Data</a:t>
            </a:r>
          </a:p>
        </p:txBody>
      </p:sp>
      <p:sp>
        <p:nvSpPr>
          <p:cNvPr id="3" name="Sous-titr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rtlCol="0" anchor="t">
            <a:normAutofit/>
          </a:bodyPr>
          <a:lstStyle/>
          <a:p>
            <a:pPr rtl="0">
              <a:lnSpc>
                <a:spcPct val="100000"/>
              </a:lnSpc>
            </a:pPr>
            <a:r>
              <a:rPr lang="fr-FR" sz="1600" dirty="0"/>
              <a:t> </a:t>
            </a:r>
          </a:p>
        </p:txBody>
      </p:sp>
      <p:cxnSp>
        <p:nvCxnSpPr>
          <p:cNvPr id="37" name="Connecteur droit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8061AD-B96C-991C-1466-E514374E2143}"/>
              </a:ext>
            </a:extLst>
          </p:cNvPr>
          <p:cNvSpPr>
            <a:spLocks noGrp="1"/>
          </p:cNvSpPr>
          <p:nvPr>
            <p:ph type="title"/>
          </p:nvPr>
        </p:nvSpPr>
        <p:spPr>
          <a:xfrm>
            <a:off x="643464" y="234892"/>
            <a:ext cx="3517567" cy="1194171"/>
          </a:xfrm>
        </p:spPr>
        <p:txBody>
          <a:bodyPr anchor="b">
            <a:normAutofit/>
          </a:bodyPr>
          <a:lstStyle/>
          <a:p>
            <a:r>
              <a:rPr lang="fr-FR" dirty="0"/>
              <a:t>3. Solutions / Méthodologies</a:t>
            </a:r>
          </a:p>
        </p:txBody>
      </p:sp>
      <p:sp>
        <p:nvSpPr>
          <p:cNvPr id="11" name="Text Placeholder 3">
            <a:extLst>
              <a:ext uri="{FF2B5EF4-FFF2-40B4-BE49-F238E27FC236}">
                <a16:creationId xmlns:a16="http://schemas.microsoft.com/office/drawing/2014/main" id="{081E0F5F-DAE0-C1DC-274B-2D698CE38873}"/>
              </a:ext>
            </a:extLst>
          </p:cNvPr>
          <p:cNvSpPr>
            <a:spLocks noGrp="1"/>
          </p:cNvSpPr>
          <p:nvPr>
            <p:ph type="body" sz="half" idx="2"/>
          </p:nvPr>
        </p:nvSpPr>
        <p:spPr>
          <a:xfrm>
            <a:off x="643465" y="1429064"/>
            <a:ext cx="3517567" cy="4678492"/>
          </a:xfrm>
        </p:spPr>
        <p:txBody>
          <a:bodyPr>
            <a:normAutofit fontScale="92500" lnSpcReduction="20000"/>
          </a:bodyPr>
          <a:lstStyle/>
          <a:p>
            <a:r>
              <a:rPr lang="fr-FR" b="1" dirty="0">
                <a:solidFill>
                  <a:schemeClr val="accent1"/>
                </a:solidFill>
              </a:rPr>
              <a:t>Comment évaluer correctement un résultat:</a:t>
            </a:r>
          </a:p>
          <a:p>
            <a:pPr algn="just"/>
            <a:r>
              <a:rPr lang="fr-FR" b="0" i="0" dirty="0">
                <a:solidFill>
                  <a:schemeClr val="bg1"/>
                </a:solidFill>
                <a:effectLst/>
              </a:rPr>
              <a:t>L'évaluation d'un modèle de machine </a:t>
            </a:r>
            <a:r>
              <a:rPr lang="fr-FR" b="0" i="0" dirty="0" err="1">
                <a:solidFill>
                  <a:schemeClr val="bg1"/>
                </a:solidFill>
                <a:effectLst/>
              </a:rPr>
              <a:t>learning</a:t>
            </a:r>
            <a:r>
              <a:rPr lang="fr-FR" b="0" i="0" dirty="0">
                <a:solidFill>
                  <a:schemeClr val="bg1"/>
                </a:solidFill>
                <a:effectLst/>
              </a:rPr>
              <a:t> est une tâche complexe qui implique plusieurs problèmes, et cette tâche devient encore plus difficile lorsque les données sont déséquilibrées. Par conséquent, il est essentiel d'utiliser une méthode de validation appropriée, telle que la validation croisée, pour garantir une évaluation précise et fiable du modèle.</a:t>
            </a:r>
          </a:p>
          <a:p>
            <a:r>
              <a:rPr lang="fr-FR" dirty="0">
                <a:solidFill>
                  <a:schemeClr val="bg1"/>
                </a:solidFill>
              </a:rPr>
              <a:t>Le </a:t>
            </a:r>
            <a:r>
              <a:rPr lang="fr-FR" dirty="0" err="1">
                <a:solidFill>
                  <a:schemeClr val="bg1"/>
                </a:solidFill>
              </a:rPr>
              <a:t>train_test_split</a:t>
            </a:r>
            <a:r>
              <a:rPr lang="fr-FR" dirty="0">
                <a:solidFill>
                  <a:schemeClr val="bg1"/>
                </a:solidFill>
              </a:rPr>
              <a:t> de </a:t>
            </a:r>
            <a:r>
              <a:rPr lang="fr-FR" dirty="0" err="1">
                <a:solidFill>
                  <a:schemeClr val="bg1"/>
                </a:solidFill>
              </a:rPr>
              <a:t>sklearn</a:t>
            </a:r>
            <a:r>
              <a:rPr lang="fr-FR" dirty="0">
                <a:solidFill>
                  <a:schemeClr val="bg1"/>
                </a:solidFill>
              </a:rPr>
              <a:t> est à bannir lorsqu’on cherche à valider un modèle de production </a:t>
            </a:r>
            <a:r>
              <a:rPr lang="fr-FR" dirty="0">
                <a:solidFill>
                  <a:schemeClr val="bg1"/>
                </a:solidFill>
                <a:sym typeface="Wingdings" panose="05000000000000000000" pitchFamily="2" charset="2"/>
              </a:rPr>
              <a:t> </a:t>
            </a:r>
            <a:endParaRPr lang="fr-FR" b="1" dirty="0">
              <a:solidFill>
                <a:schemeClr val="bg1"/>
              </a:solidFill>
            </a:endParaRPr>
          </a:p>
          <a:p>
            <a:endParaRPr lang="fr-FR" b="1" dirty="0">
              <a:solidFill>
                <a:schemeClr val="accent1"/>
              </a:solidFill>
            </a:endParaRPr>
          </a:p>
          <a:p>
            <a:endParaRPr lang="fr-FR" b="1" dirty="0">
              <a:solidFill>
                <a:schemeClr val="accent1"/>
              </a:solidFill>
            </a:endParaRPr>
          </a:p>
          <a:p>
            <a:endParaRPr lang="fr-FR" b="1" dirty="0">
              <a:solidFill>
                <a:schemeClr val="accent1"/>
              </a:solidFill>
            </a:endParaRPr>
          </a:p>
          <a:p>
            <a:endParaRPr lang="fr-FR" dirty="0"/>
          </a:p>
          <a:p>
            <a:pPr marL="0" indent="0">
              <a:buNone/>
            </a:pPr>
            <a:endParaRPr lang="fr-FR" dirty="0"/>
          </a:p>
          <a:p>
            <a:endParaRPr lang="en-US" dirty="0"/>
          </a:p>
        </p:txBody>
      </p:sp>
      <p:sp>
        <p:nvSpPr>
          <p:cNvPr id="9" name="ZoneTexte 8">
            <a:extLst>
              <a:ext uri="{FF2B5EF4-FFF2-40B4-BE49-F238E27FC236}">
                <a16:creationId xmlns:a16="http://schemas.microsoft.com/office/drawing/2014/main" id="{59E8B241-7256-2E62-7772-309A1C6527E5}"/>
              </a:ext>
            </a:extLst>
          </p:cNvPr>
          <p:cNvSpPr txBox="1"/>
          <p:nvPr/>
        </p:nvSpPr>
        <p:spPr>
          <a:xfrm>
            <a:off x="5069426" y="614578"/>
            <a:ext cx="2866560" cy="307777"/>
          </a:xfrm>
          <a:prstGeom prst="rect">
            <a:avLst/>
          </a:prstGeom>
          <a:noFill/>
        </p:spPr>
        <p:txBody>
          <a:bodyPr wrap="square" rtlCol="0">
            <a:spAutoFit/>
          </a:bodyPr>
          <a:lstStyle/>
          <a:p>
            <a:pPr algn="ctr"/>
            <a:r>
              <a:rPr lang="fr-FR" sz="1400" dirty="0"/>
              <a:t>Train – Test - Split</a:t>
            </a:r>
          </a:p>
        </p:txBody>
      </p:sp>
      <p:pic>
        <p:nvPicPr>
          <p:cNvPr id="1032" name="Picture 8">
            <a:extLst>
              <a:ext uri="{FF2B5EF4-FFF2-40B4-BE49-F238E27FC236}">
                <a16:creationId xmlns:a16="http://schemas.microsoft.com/office/drawing/2014/main" id="{4B4BE147-0B8C-29C5-FC4E-40177EA8CB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9034" y="1229753"/>
            <a:ext cx="3128890" cy="156444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D11988B9-ACFD-37F5-6C78-CEF83EB92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3010" y="4587428"/>
            <a:ext cx="3275968" cy="163798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767781D-4457-9855-0C37-5CCDC847CC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9036" y="4594123"/>
            <a:ext cx="3275968" cy="163798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with Python video 8 :How to split the dataset into ...">
            <a:extLst>
              <a:ext uri="{FF2B5EF4-FFF2-40B4-BE49-F238E27FC236}">
                <a16:creationId xmlns:a16="http://schemas.microsoft.com/office/drawing/2014/main" id="{10C3A450-68CD-2586-D74D-9BF0BD6D0F2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3349" t="14679" r="3509" b="9724"/>
          <a:stretch/>
        </p:blipFill>
        <p:spPr bwMode="auto">
          <a:xfrm>
            <a:off x="5331774" y="1185192"/>
            <a:ext cx="2066518" cy="1653569"/>
          </a:xfrm>
          <a:prstGeom prst="rect">
            <a:avLst/>
          </a:prstGeom>
          <a:noFill/>
          <a:extLst>
            <a:ext uri="{909E8E84-426E-40DD-AFC4-6F175D3DCCD1}">
              <a14:hiddenFill xmlns:a14="http://schemas.microsoft.com/office/drawing/2010/main">
                <a:solidFill>
                  <a:srgbClr val="FFFFFF"/>
                </a:solidFill>
              </a14:hiddenFill>
            </a:ext>
          </a:extLst>
        </p:spPr>
      </p:pic>
      <p:sp>
        <p:nvSpPr>
          <p:cNvPr id="12" name="ZoneTexte 11">
            <a:extLst>
              <a:ext uri="{FF2B5EF4-FFF2-40B4-BE49-F238E27FC236}">
                <a16:creationId xmlns:a16="http://schemas.microsoft.com/office/drawing/2014/main" id="{A012D8E5-5429-60A6-B6C6-F309F2F6A62C}"/>
              </a:ext>
            </a:extLst>
          </p:cNvPr>
          <p:cNvSpPr txBox="1"/>
          <p:nvPr/>
        </p:nvSpPr>
        <p:spPr>
          <a:xfrm>
            <a:off x="8308978" y="625893"/>
            <a:ext cx="2866560" cy="307777"/>
          </a:xfrm>
          <a:prstGeom prst="rect">
            <a:avLst/>
          </a:prstGeom>
          <a:noFill/>
        </p:spPr>
        <p:txBody>
          <a:bodyPr wrap="square" rtlCol="0">
            <a:spAutoFit/>
          </a:bodyPr>
          <a:lstStyle/>
          <a:p>
            <a:pPr algn="ctr"/>
            <a:r>
              <a:rPr lang="fr-FR" sz="1400" dirty="0" err="1"/>
              <a:t>KFold</a:t>
            </a:r>
            <a:endParaRPr lang="fr-FR" sz="1400" dirty="0"/>
          </a:p>
        </p:txBody>
      </p:sp>
      <p:sp>
        <p:nvSpPr>
          <p:cNvPr id="13" name="ZoneTexte 12">
            <a:extLst>
              <a:ext uri="{FF2B5EF4-FFF2-40B4-BE49-F238E27FC236}">
                <a16:creationId xmlns:a16="http://schemas.microsoft.com/office/drawing/2014/main" id="{005ED39A-F136-FD0A-6B4B-AAE32342715D}"/>
              </a:ext>
            </a:extLst>
          </p:cNvPr>
          <p:cNvSpPr txBox="1"/>
          <p:nvPr/>
        </p:nvSpPr>
        <p:spPr>
          <a:xfrm>
            <a:off x="4931753" y="4061754"/>
            <a:ext cx="2866560" cy="307777"/>
          </a:xfrm>
          <a:prstGeom prst="rect">
            <a:avLst/>
          </a:prstGeom>
          <a:noFill/>
        </p:spPr>
        <p:txBody>
          <a:bodyPr wrap="square" rtlCol="0">
            <a:spAutoFit/>
          </a:bodyPr>
          <a:lstStyle/>
          <a:p>
            <a:pPr algn="ctr"/>
            <a:r>
              <a:rPr lang="fr-FR" sz="1400" dirty="0" err="1"/>
              <a:t>StratifiedKFold</a:t>
            </a:r>
            <a:endParaRPr lang="fr-FR" sz="1400" dirty="0"/>
          </a:p>
        </p:txBody>
      </p:sp>
      <p:sp>
        <p:nvSpPr>
          <p:cNvPr id="14" name="ZoneTexte 13">
            <a:extLst>
              <a:ext uri="{FF2B5EF4-FFF2-40B4-BE49-F238E27FC236}">
                <a16:creationId xmlns:a16="http://schemas.microsoft.com/office/drawing/2014/main" id="{63ED58D9-DBF1-6360-099B-F5E46A6FA46A}"/>
              </a:ext>
            </a:extLst>
          </p:cNvPr>
          <p:cNvSpPr txBox="1"/>
          <p:nvPr/>
        </p:nvSpPr>
        <p:spPr>
          <a:xfrm>
            <a:off x="8308978" y="4040794"/>
            <a:ext cx="2866560" cy="307777"/>
          </a:xfrm>
          <a:prstGeom prst="rect">
            <a:avLst/>
          </a:prstGeom>
          <a:noFill/>
        </p:spPr>
        <p:txBody>
          <a:bodyPr wrap="square" rtlCol="0">
            <a:spAutoFit/>
          </a:bodyPr>
          <a:lstStyle/>
          <a:p>
            <a:pPr algn="ctr"/>
            <a:r>
              <a:rPr lang="fr-FR" sz="1400" dirty="0" err="1"/>
              <a:t>TimeSeriesSplit</a:t>
            </a:r>
            <a:endParaRPr lang="fr-FR" sz="1400" dirty="0"/>
          </a:p>
        </p:txBody>
      </p:sp>
      <p:cxnSp>
        <p:nvCxnSpPr>
          <p:cNvPr id="17" name="Connecteur droit 16">
            <a:extLst>
              <a:ext uri="{FF2B5EF4-FFF2-40B4-BE49-F238E27FC236}">
                <a16:creationId xmlns:a16="http://schemas.microsoft.com/office/drawing/2014/main" id="{07F5F0BF-649B-D581-4BB3-B43902F7059C}"/>
              </a:ext>
            </a:extLst>
          </p:cNvPr>
          <p:cNvCxnSpPr/>
          <p:nvPr/>
        </p:nvCxnSpPr>
        <p:spPr>
          <a:xfrm>
            <a:off x="5331774" y="3498209"/>
            <a:ext cx="62366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33ECEE1C-255F-5D60-76DC-E9D50B70B7C4}"/>
              </a:ext>
            </a:extLst>
          </p:cNvPr>
          <p:cNvCxnSpPr/>
          <p:nvPr/>
        </p:nvCxnSpPr>
        <p:spPr>
          <a:xfrm>
            <a:off x="8308978" y="1058221"/>
            <a:ext cx="0" cy="5173886"/>
          </a:xfrm>
          <a:prstGeom prst="line">
            <a:avLst/>
          </a:prstGeom>
        </p:spPr>
        <p:style>
          <a:lnRef idx="1">
            <a:schemeClr val="accent1"/>
          </a:lnRef>
          <a:fillRef idx="0">
            <a:schemeClr val="accent1"/>
          </a:fillRef>
          <a:effectRef idx="0">
            <a:schemeClr val="accent1"/>
          </a:effectRef>
          <a:fontRef idx="minor">
            <a:schemeClr val="tx1"/>
          </a:fontRef>
        </p:style>
      </p:cxnSp>
      <p:sp>
        <p:nvSpPr>
          <p:cNvPr id="20" name="Interdiction 19">
            <a:extLst>
              <a:ext uri="{FF2B5EF4-FFF2-40B4-BE49-F238E27FC236}">
                <a16:creationId xmlns:a16="http://schemas.microsoft.com/office/drawing/2014/main" id="{02E815BC-197C-D2AF-B16D-5477371D1B95}"/>
              </a:ext>
            </a:extLst>
          </p:cNvPr>
          <p:cNvSpPr/>
          <p:nvPr/>
        </p:nvSpPr>
        <p:spPr>
          <a:xfrm>
            <a:off x="7198284" y="1013278"/>
            <a:ext cx="400015" cy="381697"/>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120627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8061AD-B96C-991C-1466-E514374E2143}"/>
              </a:ext>
            </a:extLst>
          </p:cNvPr>
          <p:cNvSpPr>
            <a:spLocks noGrp="1"/>
          </p:cNvSpPr>
          <p:nvPr>
            <p:ph type="title"/>
          </p:nvPr>
        </p:nvSpPr>
        <p:spPr>
          <a:xfrm>
            <a:off x="643464" y="234892"/>
            <a:ext cx="3517567" cy="1194171"/>
          </a:xfrm>
        </p:spPr>
        <p:txBody>
          <a:bodyPr anchor="b">
            <a:normAutofit/>
          </a:bodyPr>
          <a:lstStyle/>
          <a:p>
            <a:r>
              <a:rPr lang="fr-FR" dirty="0"/>
              <a:t>3. Solutions / Méthodologies</a:t>
            </a:r>
          </a:p>
        </p:txBody>
      </p:sp>
      <p:sp>
        <p:nvSpPr>
          <p:cNvPr id="11" name="Text Placeholder 3">
            <a:extLst>
              <a:ext uri="{FF2B5EF4-FFF2-40B4-BE49-F238E27FC236}">
                <a16:creationId xmlns:a16="http://schemas.microsoft.com/office/drawing/2014/main" id="{081E0F5F-DAE0-C1DC-274B-2D698CE38873}"/>
              </a:ext>
            </a:extLst>
          </p:cNvPr>
          <p:cNvSpPr>
            <a:spLocks noGrp="1"/>
          </p:cNvSpPr>
          <p:nvPr>
            <p:ph type="body" sz="half" idx="2"/>
          </p:nvPr>
        </p:nvSpPr>
        <p:spPr>
          <a:xfrm>
            <a:off x="643465" y="1429064"/>
            <a:ext cx="3517567" cy="4678492"/>
          </a:xfrm>
        </p:spPr>
        <p:txBody>
          <a:bodyPr>
            <a:normAutofit fontScale="92500"/>
          </a:bodyPr>
          <a:lstStyle/>
          <a:p>
            <a:r>
              <a:rPr lang="fr-FR" b="1" dirty="0">
                <a:solidFill>
                  <a:schemeClr val="accent1"/>
                </a:solidFill>
              </a:rPr>
              <a:t>Comment bien choisir sa métrique d’évaluation:</a:t>
            </a:r>
          </a:p>
          <a:p>
            <a:pPr algn="just"/>
            <a:r>
              <a:rPr lang="fr-FR" b="0" i="0" dirty="0">
                <a:solidFill>
                  <a:schemeClr val="bg1"/>
                </a:solidFill>
                <a:effectLst/>
              </a:rPr>
              <a:t>Les métriques d'évaluation sont également très importantes et leur choix doit être réfléchi. Lorsque les données sont déséquilibrées, il est préférable de se concentrer sur des mesures telles que le F1 score et l'AUC PR, plutôt que sur l'</a:t>
            </a:r>
            <a:r>
              <a:rPr lang="fr-FR" b="0" i="0" dirty="0" err="1">
                <a:solidFill>
                  <a:schemeClr val="bg1"/>
                </a:solidFill>
                <a:effectLst/>
              </a:rPr>
              <a:t>accuracy</a:t>
            </a:r>
            <a:r>
              <a:rPr lang="fr-FR" b="0" i="0" dirty="0">
                <a:solidFill>
                  <a:schemeClr val="bg1"/>
                </a:solidFill>
                <a:effectLst/>
              </a:rPr>
              <a:t> qui est une métrique peu fiable dans ce contexte. Il est donc important de bien choisir les métriques d'évaluation pour garantir une évaluation précise et fiable du modèle.</a:t>
            </a:r>
            <a:endParaRPr lang="fr-FR" b="1" dirty="0">
              <a:solidFill>
                <a:schemeClr val="bg1"/>
              </a:solidFill>
            </a:endParaRPr>
          </a:p>
          <a:p>
            <a:endParaRPr lang="fr-FR" b="1" dirty="0">
              <a:solidFill>
                <a:schemeClr val="accent1"/>
              </a:solidFill>
            </a:endParaRPr>
          </a:p>
          <a:p>
            <a:endParaRPr lang="fr-FR" b="1" dirty="0">
              <a:solidFill>
                <a:schemeClr val="accent1"/>
              </a:solidFill>
            </a:endParaRPr>
          </a:p>
          <a:p>
            <a:endParaRPr lang="fr-FR" dirty="0"/>
          </a:p>
          <a:p>
            <a:pPr marL="0" indent="0">
              <a:buNone/>
            </a:pPr>
            <a:endParaRPr lang="fr-FR" dirty="0"/>
          </a:p>
          <a:p>
            <a:endParaRPr lang="en-US" dirty="0"/>
          </a:p>
        </p:txBody>
      </p:sp>
      <p:cxnSp>
        <p:nvCxnSpPr>
          <p:cNvPr id="4" name="Connecteur droit 3">
            <a:extLst>
              <a:ext uri="{FF2B5EF4-FFF2-40B4-BE49-F238E27FC236}">
                <a16:creationId xmlns:a16="http://schemas.microsoft.com/office/drawing/2014/main" id="{EFF94803-F9BF-2DC8-5CDC-CC82AF714F0B}"/>
              </a:ext>
            </a:extLst>
          </p:cNvPr>
          <p:cNvCxnSpPr/>
          <p:nvPr/>
        </p:nvCxnSpPr>
        <p:spPr>
          <a:xfrm>
            <a:off x="5310231" y="2852257"/>
            <a:ext cx="6283354" cy="0"/>
          </a:xfrm>
          <a:prstGeom prst="line">
            <a:avLst/>
          </a:prstGeom>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02B22BAE-86F5-F1A3-CB20-1F8E71FABC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1908" y="3070369"/>
            <a:ext cx="3159972" cy="348090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A53E015-856A-07F5-06A4-CA41C02461C5}"/>
              </a:ext>
            </a:extLst>
          </p:cNvPr>
          <p:cNvSpPr/>
          <p:nvPr/>
        </p:nvSpPr>
        <p:spPr>
          <a:xfrm>
            <a:off x="5083728" y="3330428"/>
            <a:ext cx="3159972" cy="29028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400" b="1" i="0" dirty="0">
                <a:solidFill>
                  <a:srgbClr val="242424"/>
                </a:solidFill>
                <a:effectLst/>
              </a:rPr>
              <a:t>Area Under the Precision-Recall Curve</a:t>
            </a:r>
          </a:p>
          <a:p>
            <a:pPr algn="just"/>
            <a:r>
              <a:rPr lang="fr-FR" sz="1400" b="0" i="0" dirty="0">
                <a:solidFill>
                  <a:srgbClr val="343C3D"/>
                </a:solidFill>
                <a:effectLst/>
              </a:rPr>
              <a:t>permet de mesurer la capacité de votre modèle à identifier correctement tous les exemples positifs sans marquer trop d'exemples négatifs comme positifs par erreur. Ainsi, l'</a:t>
            </a:r>
            <a:r>
              <a:rPr lang="fr-FR" sz="1400" b="0" i="0" dirty="0" err="1">
                <a:solidFill>
                  <a:srgbClr val="343C3D"/>
                </a:solidFill>
                <a:effectLst/>
              </a:rPr>
              <a:t>average</a:t>
            </a:r>
            <a:r>
              <a:rPr lang="fr-FR" sz="1400" b="0" i="0" dirty="0">
                <a:solidFill>
                  <a:srgbClr val="343C3D"/>
                </a:solidFill>
                <a:effectLst/>
              </a:rPr>
              <a:t> </a:t>
            </a:r>
            <a:r>
              <a:rPr lang="fr-FR" sz="1400" b="0" i="0" dirty="0" err="1">
                <a:solidFill>
                  <a:srgbClr val="343C3D"/>
                </a:solidFill>
                <a:effectLst/>
              </a:rPr>
              <a:t>precision</a:t>
            </a:r>
            <a:r>
              <a:rPr lang="fr-FR" sz="1400" b="0" i="0" dirty="0">
                <a:solidFill>
                  <a:srgbClr val="343C3D"/>
                </a:solidFill>
                <a:effectLst/>
              </a:rPr>
              <a:t> est élevé lorsque votre modèle est capable de bien gérer les exemples positifs. L'</a:t>
            </a:r>
            <a:r>
              <a:rPr lang="fr-FR" sz="1400" b="0" i="0" dirty="0" err="1">
                <a:solidFill>
                  <a:srgbClr val="343C3D"/>
                </a:solidFill>
                <a:effectLst/>
              </a:rPr>
              <a:t>average</a:t>
            </a:r>
            <a:r>
              <a:rPr lang="fr-FR" sz="1400" b="0" i="0" dirty="0">
                <a:solidFill>
                  <a:srgbClr val="343C3D"/>
                </a:solidFill>
                <a:effectLst/>
              </a:rPr>
              <a:t> </a:t>
            </a:r>
            <a:r>
              <a:rPr lang="fr-FR" sz="1400" b="0" i="0" dirty="0" err="1">
                <a:solidFill>
                  <a:srgbClr val="343C3D"/>
                </a:solidFill>
                <a:effectLst/>
              </a:rPr>
              <a:t>precision</a:t>
            </a:r>
            <a:r>
              <a:rPr lang="fr-FR" sz="1400" b="0" i="0" dirty="0">
                <a:solidFill>
                  <a:srgbClr val="343C3D"/>
                </a:solidFill>
                <a:effectLst/>
              </a:rPr>
              <a:t> est calculé comme l'aire sous la courbe qui mesure le compromis entre la précision et le rappel à différents seuils de décision.</a:t>
            </a:r>
            <a:endParaRPr lang="fr-FR" sz="1400" dirty="0"/>
          </a:p>
        </p:txBody>
      </p:sp>
      <p:pic>
        <p:nvPicPr>
          <p:cNvPr id="7" name="Image 6">
            <a:extLst>
              <a:ext uri="{FF2B5EF4-FFF2-40B4-BE49-F238E27FC236}">
                <a16:creationId xmlns:a16="http://schemas.microsoft.com/office/drawing/2014/main" id="{1CAB734A-7112-548C-BF62-1232E194589B}"/>
              </a:ext>
            </a:extLst>
          </p:cNvPr>
          <p:cNvPicPr>
            <a:picLocks noChangeAspect="1"/>
          </p:cNvPicPr>
          <p:nvPr/>
        </p:nvPicPr>
        <p:blipFill>
          <a:blip r:embed="rId3"/>
          <a:stretch>
            <a:fillRect/>
          </a:stretch>
        </p:blipFill>
        <p:spPr>
          <a:xfrm>
            <a:off x="5891078" y="202611"/>
            <a:ext cx="5121659" cy="2410561"/>
          </a:xfrm>
          <a:prstGeom prst="rect">
            <a:avLst/>
          </a:prstGeom>
        </p:spPr>
      </p:pic>
    </p:spTree>
    <p:extLst>
      <p:ext uri="{BB962C8B-B14F-4D97-AF65-F5344CB8AC3E}">
        <p14:creationId xmlns:p14="http://schemas.microsoft.com/office/powerpoint/2010/main" val="1163286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8061AD-B96C-991C-1466-E514374E2143}"/>
              </a:ext>
            </a:extLst>
          </p:cNvPr>
          <p:cNvSpPr>
            <a:spLocks noGrp="1"/>
          </p:cNvSpPr>
          <p:nvPr>
            <p:ph type="title"/>
          </p:nvPr>
        </p:nvSpPr>
        <p:spPr>
          <a:xfrm>
            <a:off x="643464" y="234892"/>
            <a:ext cx="3517567" cy="1194171"/>
          </a:xfrm>
        </p:spPr>
        <p:txBody>
          <a:bodyPr anchor="b">
            <a:normAutofit/>
          </a:bodyPr>
          <a:lstStyle/>
          <a:p>
            <a:r>
              <a:rPr lang="fr-FR" dirty="0"/>
              <a:t>3. Solutions / Méthodologies</a:t>
            </a:r>
          </a:p>
        </p:txBody>
      </p:sp>
      <p:sp>
        <p:nvSpPr>
          <p:cNvPr id="11" name="Text Placeholder 3">
            <a:extLst>
              <a:ext uri="{FF2B5EF4-FFF2-40B4-BE49-F238E27FC236}">
                <a16:creationId xmlns:a16="http://schemas.microsoft.com/office/drawing/2014/main" id="{081E0F5F-DAE0-C1DC-274B-2D698CE38873}"/>
              </a:ext>
            </a:extLst>
          </p:cNvPr>
          <p:cNvSpPr>
            <a:spLocks noGrp="1"/>
          </p:cNvSpPr>
          <p:nvPr>
            <p:ph type="body" sz="half" idx="2"/>
          </p:nvPr>
        </p:nvSpPr>
        <p:spPr>
          <a:xfrm>
            <a:off x="643465" y="1429064"/>
            <a:ext cx="3517567" cy="4678492"/>
          </a:xfrm>
        </p:spPr>
        <p:txBody>
          <a:bodyPr>
            <a:normAutofit lnSpcReduction="10000"/>
          </a:bodyPr>
          <a:lstStyle/>
          <a:p>
            <a:r>
              <a:rPr lang="fr-FR" b="1" dirty="0">
                <a:solidFill>
                  <a:schemeClr val="accent1"/>
                </a:solidFill>
              </a:rPr>
              <a:t>Utiliser les paramètres du modèle</a:t>
            </a:r>
          </a:p>
          <a:p>
            <a:pPr algn="just"/>
            <a:r>
              <a:rPr lang="fr-FR" b="0" i="0" dirty="0">
                <a:solidFill>
                  <a:schemeClr val="bg1"/>
                </a:solidFill>
                <a:effectLst/>
              </a:rPr>
              <a:t>Les paramètres de poids de classe sont utilisés pour ajuster l'importance des classes dans un modèle de machine </a:t>
            </a:r>
            <a:r>
              <a:rPr lang="fr-FR" b="0" i="0" dirty="0" err="1">
                <a:solidFill>
                  <a:schemeClr val="bg1"/>
                </a:solidFill>
                <a:effectLst/>
              </a:rPr>
              <a:t>learning</a:t>
            </a:r>
            <a:r>
              <a:rPr lang="fr-FR" b="0" i="0" dirty="0">
                <a:solidFill>
                  <a:schemeClr val="bg1"/>
                </a:solidFill>
                <a:effectLst/>
              </a:rPr>
              <a:t>, notamment lorsque les classes sont déséquilibrées. Ils permettent de donner plus d'importance aux classes minoritaires et d'améliorer les performances du modèle. Les poids de classe peuvent être spécifiés manuellement ou calculés automatiquement en fonction des données.</a:t>
            </a:r>
            <a:endParaRPr lang="fr-FR" b="1" dirty="0">
              <a:solidFill>
                <a:schemeClr val="bg1"/>
              </a:solidFill>
            </a:endParaRPr>
          </a:p>
          <a:p>
            <a:endParaRPr lang="fr-FR" b="1" dirty="0">
              <a:solidFill>
                <a:schemeClr val="accent1"/>
              </a:solidFill>
            </a:endParaRPr>
          </a:p>
          <a:p>
            <a:endParaRPr lang="fr-FR" dirty="0"/>
          </a:p>
          <a:p>
            <a:pPr marL="0" indent="0">
              <a:buNone/>
            </a:pPr>
            <a:endParaRPr lang="fr-FR" dirty="0"/>
          </a:p>
          <a:p>
            <a:endParaRPr lang="en-US" dirty="0"/>
          </a:p>
        </p:txBody>
      </p:sp>
      <p:sp>
        <p:nvSpPr>
          <p:cNvPr id="3" name="Rectangle 2">
            <a:extLst>
              <a:ext uri="{FF2B5EF4-FFF2-40B4-BE49-F238E27FC236}">
                <a16:creationId xmlns:a16="http://schemas.microsoft.com/office/drawing/2014/main" id="{403CD1F4-AD5D-1A04-BF1A-0C956CEFE3AF}"/>
              </a:ext>
            </a:extLst>
          </p:cNvPr>
          <p:cNvSpPr/>
          <p:nvPr/>
        </p:nvSpPr>
        <p:spPr>
          <a:xfrm>
            <a:off x="5496467" y="1235321"/>
            <a:ext cx="5768269" cy="1890777"/>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pic>
        <p:nvPicPr>
          <p:cNvPr id="6" name="Picture 4">
            <a:extLst>
              <a:ext uri="{FF2B5EF4-FFF2-40B4-BE49-F238E27FC236}">
                <a16:creationId xmlns:a16="http://schemas.microsoft.com/office/drawing/2014/main" id="{287D825F-A38B-6D4D-6C62-D0824A79D1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7588" y="1359915"/>
            <a:ext cx="3971925" cy="438150"/>
          </a:xfrm>
          <a:prstGeom prst="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16C04B12-B8DB-C503-753F-C55B503ABED0}"/>
              </a:ext>
            </a:extLst>
          </p:cNvPr>
          <p:cNvSpPr txBox="1"/>
          <p:nvPr/>
        </p:nvSpPr>
        <p:spPr>
          <a:xfrm>
            <a:off x="5597136" y="1798065"/>
            <a:ext cx="5667601" cy="1384995"/>
          </a:xfrm>
          <a:prstGeom prst="rect">
            <a:avLst/>
          </a:prstGeom>
          <a:noFill/>
        </p:spPr>
        <p:txBody>
          <a:bodyPr wrap="square" rtlCol="0">
            <a:spAutoFit/>
          </a:bodyPr>
          <a:lstStyle/>
          <a:p>
            <a:pPr algn="just"/>
            <a:r>
              <a:rPr lang="fr-FR" sz="1400" b="0" i="0" dirty="0">
                <a:solidFill>
                  <a:srgbClr val="343C3D"/>
                </a:solidFill>
                <a:effectLst/>
              </a:rPr>
              <a:t>La fonction de perte log-</a:t>
            </a:r>
            <a:r>
              <a:rPr lang="fr-FR" sz="1400" b="0" i="0" dirty="0" err="1">
                <a:solidFill>
                  <a:srgbClr val="343C3D"/>
                </a:solidFill>
                <a:effectLst/>
              </a:rPr>
              <a:t>loss</a:t>
            </a:r>
            <a:r>
              <a:rPr lang="fr-FR" sz="1400" b="0" i="0" dirty="0">
                <a:solidFill>
                  <a:srgbClr val="343C3D"/>
                </a:solidFill>
                <a:effectLst/>
              </a:rPr>
              <a:t> est utilisée pour mesurer la performance d'un modèle de classification. Elle prend en compte le nombre de valeurs (N), la valeur que l'on souhaite prédire (yi) et la valeur prédite (</a:t>
            </a:r>
            <a:r>
              <a:rPr lang="fr-FR" sz="1400" b="0" i="0" dirty="0" err="1">
                <a:solidFill>
                  <a:srgbClr val="343C3D"/>
                </a:solidFill>
                <a:effectLst/>
              </a:rPr>
              <a:t>yhat</a:t>
            </a:r>
            <a:r>
              <a:rPr lang="fr-FR" sz="1400" b="0" i="0" dirty="0">
                <a:solidFill>
                  <a:srgbClr val="343C3D"/>
                </a:solidFill>
                <a:effectLst/>
              </a:rPr>
              <a:t>). Cette fonction de perte est couramment utilisée dans les problèmes de classifications binaires et estime la probabilité que la classe prédite soit correcte.</a:t>
            </a:r>
            <a:endParaRPr lang="fr-FR" sz="1400" dirty="0"/>
          </a:p>
        </p:txBody>
      </p:sp>
      <p:sp>
        <p:nvSpPr>
          <p:cNvPr id="8" name="Flèche : bas 7">
            <a:extLst>
              <a:ext uri="{FF2B5EF4-FFF2-40B4-BE49-F238E27FC236}">
                <a16:creationId xmlns:a16="http://schemas.microsoft.com/office/drawing/2014/main" id="{3BA00582-0115-8674-B547-A10C7AEC6A08}"/>
              </a:ext>
            </a:extLst>
          </p:cNvPr>
          <p:cNvSpPr/>
          <p:nvPr/>
        </p:nvSpPr>
        <p:spPr>
          <a:xfrm>
            <a:off x="7937688" y="3225037"/>
            <a:ext cx="885825" cy="92760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024A3018-F38E-F275-475B-02140F902D01}"/>
              </a:ext>
            </a:extLst>
          </p:cNvPr>
          <p:cNvSpPr txBox="1"/>
          <p:nvPr/>
        </p:nvSpPr>
        <p:spPr>
          <a:xfrm>
            <a:off x="5496467" y="599398"/>
            <a:ext cx="5409220" cy="369332"/>
          </a:xfrm>
          <a:prstGeom prst="rect">
            <a:avLst/>
          </a:prstGeom>
          <a:noFill/>
        </p:spPr>
        <p:txBody>
          <a:bodyPr wrap="square" rtlCol="0">
            <a:spAutoFit/>
          </a:bodyPr>
          <a:lstStyle/>
          <a:p>
            <a:r>
              <a:rPr lang="fr-FR" dirty="0">
                <a:solidFill>
                  <a:schemeClr val="accent1"/>
                </a:solidFill>
              </a:rPr>
              <a:t>Example : </a:t>
            </a:r>
            <a:r>
              <a:rPr lang="fr-FR" dirty="0" err="1">
                <a:solidFill>
                  <a:schemeClr val="accent1"/>
                </a:solidFill>
              </a:rPr>
              <a:t>class_weights</a:t>
            </a:r>
            <a:r>
              <a:rPr lang="fr-FR" dirty="0">
                <a:solidFill>
                  <a:schemeClr val="accent1"/>
                </a:solidFill>
              </a:rPr>
              <a:t> sur une log </a:t>
            </a:r>
            <a:r>
              <a:rPr lang="fr-FR" dirty="0" err="1">
                <a:solidFill>
                  <a:schemeClr val="accent1"/>
                </a:solidFill>
              </a:rPr>
              <a:t>loss</a:t>
            </a:r>
            <a:endParaRPr lang="fr-FR" dirty="0">
              <a:solidFill>
                <a:schemeClr val="accent1"/>
              </a:solidFill>
            </a:endParaRPr>
          </a:p>
        </p:txBody>
      </p:sp>
      <p:sp>
        <p:nvSpPr>
          <p:cNvPr id="10" name="Rectangle 9">
            <a:extLst>
              <a:ext uri="{FF2B5EF4-FFF2-40B4-BE49-F238E27FC236}">
                <a16:creationId xmlns:a16="http://schemas.microsoft.com/office/drawing/2014/main" id="{4B39F7D2-C4C4-00EA-997C-C91A6734284C}"/>
              </a:ext>
            </a:extLst>
          </p:cNvPr>
          <p:cNvSpPr/>
          <p:nvPr/>
        </p:nvSpPr>
        <p:spPr>
          <a:xfrm>
            <a:off x="5496468" y="4216779"/>
            <a:ext cx="5768268" cy="1890777"/>
          </a:xfrm>
          <a:prstGeom prst="rect">
            <a:avLst/>
          </a:prstGeom>
          <a:solidFill>
            <a:schemeClr val="bg1">
              <a:lumMod val="85000"/>
            </a:schemeClr>
          </a:solidFill>
          <a:ln>
            <a:solidFill>
              <a:schemeClr val="accent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fr-FR"/>
          </a:p>
        </p:txBody>
      </p:sp>
      <p:sp>
        <p:nvSpPr>
          <p:cNvPr id="12" name="ZoneTexte 11">
            <a:extLst>
              <a:ext uri="{FF2B5EF4-FFF2-40B4-BE49-F238E27FC236}">
                <a16:creationId xmlns:a16="http://schemas.microsoft.com/office/drawing/2014/main" id="{55821907-4ACE-DAA3-16B9-D9220235D297}"/>
              </a:ext>
            </a:extLst>
          </p:cNvPr>
          <p:cNvSpPr txBox="1"/>
          <p:nvPr/>
        </p:nvSpPr>
        <p:spPr>
          <a:xfrm>
            <a:off x="5597134" y="4749961"/>
            <a:ext cx="5667601" cy="1384995"/>
          </a:xfrm>
          <a:prstGeom prst="rect">
            <a:avLst/>
          </a:prstGeom>
          <a:noFill/>
        </p:spPr>
        <p:txBody>
          <a:bodyPr wrap="square" rtlCol="0">
            <a:spAutoFit/>
          </a:bodyPr>
          <a:lstStyle/>
          <a:p>
            <a:pPr algn="just"/>
            <a:r>
              <a:rPr lang="fr-FR" sz="1400" b="0" i="0" dirty="0">
                <a:solidFill>
                  <a:srgbClr val="343C3D"/>
                </a:solidFill>
                <a:effectLst/>
              </a:rPr>
              <a:t>En utilisant les paramètres w0 et w1 pour pondérer la </a:t>
            </a:r>
            <a:r>
              <a:rPr lang="fr-FR" sz="1400" b="0" i="0" dirty="0" err="1">
                <a:solidFill>
                  <a:srgbClr val="343C3D"/>
                </a:solidFill>
                <a:effectLst/>
              </a:rPr>
              <a:t>loss</a:t>
            </a:r>
            <a:r>
              <a:rPr lang="fr-FR" sz="1400" b="0" i="0" dirty="0">
                <a:solidFill>
                  <a:srgbClr val="343C3D"/>
                </a:solidFill>
                <a:effectLst/>
              </a:rPr>
              <a:t> en fonction des classes, on peut pénaliser d’avantage une classe particulière afin d'inciter le modèle à y prêter plus d'attention. En effet, une classe plus fortement pénalisée aura un impact plus important sur la </a:t>
            </a:r>
            <a:r>
              <a:rPr lang="fr-FR" sz="1400" b="0" i="0" dirty="0" err="1">
                <a:solidFill>
                  <a:srgbClr val="343C3D"/>
                </a:solidFill>
                <a:effectLst/>
              </a:rPr>
              <a:t>loss</a:t>
            </a:r>
            <a:r>
              <a:rPr lang="fr-FR" sz="1400" b="0" i="0" dirty="0">
                <a:solidFill>
                  <a:srgbClr val="343C3D"/>
                </a:solidFill>
                <a:effectLst/>
              </a:rPr>
              <a:t>, ce qui peut aider le modèle à mieux apprendre les caractéristiques de cette classe et améliorer les performances globales du modèle.</a:t>
            </a:r>
            <a:endParaRPr lang="fr-FR" sz="1400" dirty="0"/>
          </a:p>
        </p:txBody>
      </p:sp>
      <p:pic>
        <p:nvPicPr>
          <p:cNvPr id="4100" name="Picture 4" descr="loloss formula">
            <a:extLst>
              <a:ext uri="{FF2B5EF4-FFF2-40B4-BE49-F238E27FC236}">
                <a16:creationId xmlns:a16="http://schemas.microsoft.com/office/drawing/2014/main" id="{3E02F99C-B2A2-E832-C123-B24FB8175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311811"/>
            <a:ext cx="4686300" cy="438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570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8061AD-B96C-991C-1466-E514374E2143}"/>
              </a:ext>
            </a:extLst>
          </p:cNvPr>
          <p:cNvSpPr>
            <a:spLocks noGrp="1"/>
          </p:cNvSpPr>
          <p:nvPr>
            <p:ph type="title"/>
          </p:nvPr>
        </p:nvSpPr>
        <p:spPr>
          <a:xfrm>
            <a:off x="643464" y="234892"/>
            <a:ext cx="3517567" cy="1194171"/>
          </a:xfrm>
        </p:spPr>
        <p:txBody>
          <a:bodyPr anchor="b">
            <a:normAutofit/>
          </a:bodyPr>
          <a:lstStyle/>
          <a:p>
            <a:r>
              <a:rPr lang="fr-FR" dirty="0"/>
              <a:t>3. Solutions / Méthodologies</a:t>
            </a:r>
          </a:p>
        </p:txBody>
      </p:sp>
      <p:sp>
        <p:nvSpPr>
          <p:cNvPr id="11" name="Text Placeholder 3">
            <a:extLst>
              <a:ext uri="{FF2B5EF4-FFF2-40B4-BE49-F238E27FC236}">
                <a16:creationId xmlns:a16="http://schemas.microsoft.com/office/drawing/2014/main" id="{081E0F5F-DAE0-C1DC-274B-2D698CE38873}"/>
              </a:ext>
            </a:extLst>
          </p:cNvPr>
          <p:cNvSpPr>
            <a:spLocks noGrp="1"/>
          </p:cNvSpPr>
          <p:nvPr>
            <p:ph type="body" sz="half" idx="2"/>
          </p:nvPr>
        </p:nvSpPr>
        <p:spPr>
          <a:xfrm>
            <a:off x="643465" y="1429064"/>
            <a:ext cx="3517567" cy="5072404"/>
          </a:xfrm>
        </p:spPr>
        <p:txBody>
          <a:bodyPr>
            <a:normAutofit fontScale="85000" lnSpcReduction="20000"/>
          </a:bodyPr>
          <a:lstStyle/>
          <a:p>
            <a:r>
              <a:rPr lang="fr-FR" sz="1900" b="1" dirty="0" err="1">
                <a:solidFill>
                  <a:schemeClr val="accent1"/>
                </a:solidFill>
                <a:effectLst/>
              </a:rPr>
              <a:t>Synthetic</a:t>
            </a:r>
            <a:r>
              <a:rPr lang="fr-FR" sz="1900" b="1" dirty="0">
                <a:solidFill>
                  <a:schemeClr val="accent1"/>
                </a:solidFill>
                <a:effectLst/>
              </a:rPr>
              <a:t> </a:t>
            </a:r>
            <a:r>
              <a:rPr lang="fr-FR" sz="1900" b="1" dirty="0" err="1">
                <a:solidFill>
                  <a:schemeClr val="accent1"/>
                </a:solidFill>
                <a:effectLst/>
              </a:rPr>
              <a:t>Minority</a:t>
            </a:r>
            <a:r>
              <a:rPr lang="fr-FR" sz="1900" b="1" dirty="0">
                <a:solidFill>
                  <a:schemeClr val="accent1"/>
                </a:solidFill>
                <a:effectLst/>
              </a:rPr>
              <a:t> </a:t>
            </a:r>
            <a:r>
              <a:rPr lang="fr-FR" sz="1900" b="1" dirty="0" err="1">
                <a:solidFill>
                  <a:schemeClr val="accent1"/>
                </a:solidFill>
                <a:effectLst/>
              </a:rPr>
              <a:t>Oversampling</a:t>
            </a:r>
            <a:r>
              <a:rPr lang="fr-FR" sz="1900" b="1" dirty="0">
                <a:solidFill>
                  <a:schemeClr val="accent1"/>
                </a:solidFill>
                <a:effectLst/>
              </a:rPr>
              <a:t> Technique(SMOTE)</a:t>
            </a:r>
          </a:p>
          <a:p>
            <a:pPr algn="just"/>
            <a:r>
              <a:rPr lang="fr-FR" sz="1500" b="0" i="0" dirty="0">
                <a:solidFill>
                  <a:schemeClr val="bg1"/>
                </a:solidFill>
                <a:effectLst/>
              </a:rPr>
              <a:t>Le Down Sampling/Re-Sampling consiste à réutiliser les données existantes mais une solution pour contrer </a:t>
            </a:r>
            <a:r>
              <a:rPr lang="fr-FR" sz="1500" dirty="0">
                <a:solidFill>
                  <a:schemeClr val="bg1"/>
                </a:solidFill>
              </a:rPr>
              <a:t>les </a:t>
            </a:r>
            <a:r>
              <a:rPr lang="fr-FR" sz="1500" dirty="0" err="1">
                <a:solidFill>
                  <a:schemeClr val="bg1"/>
                </a:solidFill>
              </a:rPr>
              <a:t>dataset</a:t>
            </a:r>
            <a:r>
              <a:rPr lang="fr-FR" sz="1500" dirty="0">
                <a:solidFill>
                  <a:schemeClr val="bg1"/>
                </a:solidFill>
              </a:rPr>
              <a:t> </a:t>
            </a:r>
            <a:r>
              <a:rPr lang="fr-FR" sz="1500" dirty="0" err="1">
                <a:solidFill>
                  <a:schemeClr val="bg1"/>
                </a:solidFill>
              </a:rPr>
              <a:t>imbalanced</a:t>
            </a:r>
            <a:r>
              <a:rPr lang="fr-FR" sz="1500" dirty="0">
                <a:solidFill>
                  <a:schemeClr val="bg1"/>
                </a:solidFill>
              </a:rPr>
              <a:t> est de générer des données. Le but est de rendre la classe minoritaire moins déséquilibrée en termes de fréquence d’apparition.</a:t>
            </a:r>
          </a:p>
          <a:p>
            <a:pPr algn="just"/>
            <a:r>
              <a:rPr lang="fr-FR" sz="1500" b="0" i="0" dirty="0">
                <a:solidFill>
                  <a:schemeClr val="bg1"/>
                </a:solidFill>
                <a:effectLst/>
              </a:rPr>
              <a:t>Pour générer des données supplémentaires en fonction des données existantes, une solution simple consiste à générer des échantillons aléatoires en respectant la distribution des données. Une méthode plus avancée est SMOTE, qui génère intelligemment des données en se basant sur les voisins les plus proches de la classe minoritaire. Il existe également d'autres méthodes plus complexes de génération de données synthétiques, telles que les réseaux de neurones profonds (AE, VAE, GAN, etc.). Cette discipline connaît un grand essor grâce aux récentes avancées, comme </a:t>
            </a:r>
            <a:r>
              <a:rPr lang="fr-FR" sz="1500" b="0" i="0" dirty="0" err="1">
                <a:solidFill>
                  <a:schemeClr val="bg1"/>
                </a:solidFill>
                <a:effectLst/>
              </a:rPr>
              <a:t>GenAI-ChatGPT</a:t>
            </a:r>
            <a:r>
              <a:rPr lang="fr-FR" sz="1500" b="0" i="0" dirty="0">
                <a:solidFill>
                  <a:schemeClr val="bg1"/>
                </a:solidFill>
                <a:effectLst/>
              </a:rPr>
              <a:t>, par exemple.</a:t>
            </a:r>
            <a:endParaRPr lang="fr-FR" sz="1500" dirty="0">
              <a:solidFill>
                <a:schemeClr val="bg1"/>
              </a:solidFill>
            </a:endParaRPr>
          </a:p>
          <a:p>
            <a:endParaRPr lang="en-US" dirty="0"/>
          </a:p>
        </p:txBody>
      </p:sp>
      <p:sp>
        <p:nvSpPr>
          <p:cNvPr id="14" name="ZoneTexte 13">
            <a:extLst>
              <a:ext uri="{FF2B5EF4-FFF2-40B4-BE49-F238E27FC236}">
                <a16:creationId xmlns:a16="http://schemas.microsoft.com/office/drawing/2014/main" id="{BB1AA44D-31B4-4FBF-A0D2-0622462D4323}"/>
              </a:ext>
            </a:extLst>
          </p:cNvPr>
          <p:cNvSpPr txBox="1"/>
          <p:nvPr/>
        </p:nvSpPr>
        <p:spPr>
          <a:xfrm>
            <a:off x="5253606" y="898148"/>
            <a:ext cx="6094602" cy="1107996"/>
          </a:xfrm>
          <a:prstGeom prst="rect">
            <a:avLst/>
          </a:prstGeom>
          <a:solidFill>
            <a:schemeClr val="bg1">
              <a:lumMod val="85000"/>
            </a:schemeClr>
          </a:solidFill>
          <a:ln>
            <a:solidFill>
              <a:schemeClr val="accent2"/>
            </a:solidFill>
          </a:ln>
        </p:spPr>
        <p:txBody>
          <a:bodyPr wrap="square">
            <a:spAutoFit/>
          </a:bodyPr>
          <a:lstStyle/>
          <a:p>
            <a:r>
              <a:rPr lang="fr-FR" sz="1100" b="0" i="0" dirty="0">
                <a:solidFill>
                  <a:srgbClr val="343C3D"/>
                </a:solidFill>
                <a:effectLst/>
              </a:rPr>
              <a:t>SMOTE et ADASYN utilisent tous deux le même algorithme pour générer de nouveaux échantillons. Pour un échantillon xi donné, un nouvel échantillon </a:t>
            </a:r>
            <a:r>
              <a:rPr lang="fr-FR" sz="1100" b="0" i="0" dirty="0" err="1">
                <a:solidFill>
                  <a:srgbClr val="343C3D"/>
                </a:solidFill>
                <a:effectLst/>
              </a:rPr>
              <a:t>xn</a:t>
            </a:r>
            <a:r>
              <a:rPr lang="fr-FR" sz="1100" b="0" i="0" dirty="0">
                <a:solidFill>
                  <a:srgbClr val="343C3D"/>
                </a:solidFill>
                <a:effectLst/>
              </a:rPr>
              <a:t> sera généré en considérant ses k plus proches voisins (correspondant à </a:t>
            </a:r>
            <a:r>
              <a:rPr lang="fr-FR" sz="1100" b="0" i="0" dirty="0" err="1">
                <a:solidFill>
                  <a:srgbClr val="343C3D"/>
                </a:solidFill>
                <a:effectLst/>
              </a:rPr>
              <a:t>k_neighbors</a:t>
            </a:r>
            <a:r>
              <a:rPr lang="fr-FR" sz="1100" b="0" i="0" dirty="0">
                <a:solidFill>
                  <a:srgbClr val="343C3D"/>
                </a:solidFill>
                <a:effectLst/>
              </a:rPr>
              <a:t>). Par exemple, les 3 voisins les plus proches sont inclus dans le cercle bleu illustré dans la figure ci-dessous. Ensuite, l'un de </a:t>
            </a:r>
            <a:r>
              <a:rPr lang="fr-FR" sz="1100" dirty="0">
                <a:solidFill>
                  <a:srgbClr val="343C3D"/>
                </a:solidFill>
              </a:rPr>
              <a:t>c</a:t>
            </a:r>
            <a:r>
              <a:rPr lang="fr-FR" sz="1100" b="0" i="0" dirty="0">
                <a:solidFill>
                  <a:srgbClr val="343C3D"/>
                </a:solidFill>
                <a:effectLst/>
              </a:rPr>
              <a:t>es voisins les plus proches est sélectionné et un nouvel échantillon est généré comme suit:</a:t>
            </a:r>
          </a:p>
          <a:p>
            <a:endParaRPr lang="fr-FR" sz="1100" b="1" dirty="0">
              <a:solidFill>
                <a:schemeClr val="accent1"/>
              </a:solidFill>
            </a:endParaRPr>
          </a:p>
        </p:txBody>
      </p:sp>
      <p:pic>
        <p:nvPicPr>
          <p:cNvPr id="16" name="Image 15">
            <a:extLst>
              <a:ext uri="{FF2B5EF4-FFF2-40B4-BE49-F238E27FC236}">
                <a16:creationId xmlns:a16="http://schemas.microsoft.com/office/drawing/2014/main" id="{708D6655-FE0B-6B77-C09E-6FC2C60206BA}"/>
              </a:ext>
            </a:extLst>
          </p:cNvPr>
          <p:cNvPicPr>
            <a:picLocks noChangeAspect="1"/>
          </p:cNvPicPr>
          <p:nvPr/>
        </p:nvPicPr>
        <p:blipFill>
          <a:blip r:embed="rId2"/>
          <a:stretch>
            <a:fillRect/>
          </a:stretch>
        </p:blipFill>
        <p:spPr>
          <a:xfrm>
            <a:off x="6830648" y="2065065"/>
            <a:ext cx="2400635" cy="523948"/>
          </a:xfrm>
          <a:prstGeom prst="rect">
            <a:avLst/>
          </a:prstGeom>
        </p:spPr>
      </p:pic>
      <p:pic>
        <p:nvPicPr>
          <p:cNvPr id="5122" name="Picture 2">
            <a:extLst>
              <a:ext uri="{FF2B5EF4-FFF2-40B4-BE49-F238E27FC236}">
                <a16:creationId xmlns:a16="http://schemas.microsoft.com/office/drawing/2014/main" id="{0D1A7565-0DB3-1CA4-1C07-691B50B94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5570" y="2990675"/>
            <a:ext cx="3510793" cy="3510793"/>
          </a:xfrm>
          <a:prstGeom prst="rect">
            <a:avLst/>
          </a:prstGeom>
          <a:noFill/>
          <a:extLst>
            <a:ext uri="{909E8E84-426E-40DD-AFC4-6F175D3DCCD1}">
              <a14:hiddenFill xmlns:a14="http://schemas.microsoft.com/office/drawing/2010/main">
                <a:solidFill>
                  <a:srgbClr val="FFFFFF"/>
                </a:solidFill>
              </a14:hiddenFill>
            </a:ext>
          </a:extLst>
        </p:spPr>
      </p:pic>
      <p:sp>
        <p:nvSpPr>
          <p:cNvPr id="18" name="ZoneTexte 17">
            <a:extLst>
              <a:ext uri="{FF2B5EF4-FFF2-40B4-BE49-F238E27FC236}">
                <a16:creationId xmlns:a16="http://schemas.microsoft.com/office/drawing/2014/main" id="{306E2D83-3BFB-5906-BA75-30EC91CCBFC5}"/>
              </a:ext>
            </a:extLst>
          </p:cNvPr>
          <p:cNvSpPr txBox="1"/>
          <p:nvPr/>
        </p:nvSpPr>
        <p:spPr>
          <a:xfrm>
            <a:off x="5253606" y="2593207"/>
            <a:ext cx="6094602" cy="261610"/>
          </a:xfrm>
          <a:prstGeom prst="rect">
            <a:avLst/>
          </a:prstGeom>
          <a:noFill/>
        </p:spPr>
        <p:txBody>
          <a:bodyPr wrap="square">
            <a:spAutoFit/>
          </a:bodyPr>
          <a:lstStyle/>
          <a:p>
            <a:r>
              <a:rPr lang="fr-FR" sz="1100" b="0" i="0" dirty="0">
                <a:solidFill>
                  <a:srgbClr val="222832"/>
                </a:solidFill>
                <a:effectLst/>
                <a:cs typeface="Times New Roman" panose="02020603050405020304" pitchFamily="18" charset="0"/>
              </a:rPr>
              <a:t>Ou le </a:t>
            </a:r>
            <a:r>
              <a:rPr lang="el-GR" sz="1100" b="0" i="0" dirty="0">
                <a:solidFill>
                  <a:srgbClr val="222832"/>
                </a:solidFill>
                <a:effectLst/>
                <a:cs typeface="Times New Roman" panose="02020603050405020304" pitchFamily="18" charset="0"/>
              </a:rPr>
              <a:t>λ</a:t>
            </a:r>
            <a:r>
              <a:rPr lang="en-US" sz="1100" dirty="0">
                <a:solidFill>
                  <a:srgbClr val="222832"/>
                </a:solidFill>
                <a:cs typeface="Times New Roman" panose="02020603050405020304" pitchFamily="18" charset="0"/>
              </a:rPr>
              <a:t> </a:t>
            </a:r>
            <a:r>
              <a:rPr lang="en-US" sz="1100" dirty="0" err="1">
                <a:solidFill>
                  <a:srgbClr val="222832"/>
                </a:solidFill>
                <a:cs typeface="Times New Roman" panose="02020603050405020304" pitchFamily="18" charset="0"/>
              </a:rPr>
              <a:t>est</a:t>
            </a:r>
            <a:r>
              <a:rPr lang="en-US" sz="1100" dirty="0">
                <a:solidFill>
                  <a:srgbClr val="222832"/>
                </a:solidFill>
                <a:cs typeface="Times New Roman" panose="02020603050405020304" pitchFamily="18" charset="0"/>
              </a:rPr>
              <a:t> un chiffre </a:t>
            </a:r>
            <a:r>
              <a:rPr lang="en-US" sz="1100" dirty="0" err="1">
                <a:solidFill>
                  <a:srgbClr val="222832"/>
                </a:solidFill>
                <a:cs typeface="Times New Roman" panose="02020603050405020304" pitchFamily="18" charset="0"/>
              </a:rPr>
              <a:t>aleatoire</a:t>
            </a:r>
            <a:r>
              <a:rPr lang="en-US" sz="1100" dirty="0">
                <a:solidFill>
                  <a:srgbClr val="222832"/>
                </a:solidFill>
                <a:cs typeface="Times New Roman" panose="02020603050405020304" pitchFamily="18" charset="0"/>
              </a:rPr>
              <a:t> entre</a:t>
            </a:r>
            <a:r>
              <a:rPr lang="en-US" sz="1100" b="0" i="0" dirty="0">
                <a:solidFill>
                  <a:srgbClr val="222832"/>
                </a:solidFill>
                <a:effectLst/>
              </a:rPr>
              <a:t> [0,1]. Ce qui se </a:t>
            </a:r>
            <a:r>
              <a:rPr lang="en-US" sz="1100" b="0" i="0" dirty="0" err="1">
                <a:solidFill>
                  <a:srgbClr val="222832"/>
                </a:solidFill>
                <a:effectLst/>
              </a:rPr>
              <a:t>modelise</a:t>
            </a:r>
            <a:r>
              <a:rPr lang="en-US" sz="1100" b="0" i="0" dirty="0">
                <a:solidFill>
                  <a:srgbClr val="222832"/>
                </a:solidFill>
                <a:effectLst/>
              </a:rPr>
              <a:t> </a:t>
            </a:r>
            <a:r>
              <a:rPr lang="en-US" sz="1100" b="0" i="0" dirty="0" err="1">
                <a:solidFill>
                  <a:srgbClr val="222832"/>
                </a:solidFill>
                <a:effectLst/>
              </a:rPr>
              <a:t>comme</a:t>
            </a:r>
            <a:r>
              <a:rPr lang="en-US" sz="1100" b="0" i="0" dirty="0">
                <a:solidFill>
                  <a:srgbClr val="222832"/>
                </a:solidFill>
                <a:effectLst/>
              </a:rPr>
              <a:t> suit:</a:t>
            </a:r>
            <a:endParaRPr lang="fr-FR" sz="1100" dirty="0"/>
          </a:p>
        </p:txBody>
      </p:sp>
    </p:spTree>
    <p:extLst>
      <p:ext uri="{BB962C8B-B14F-4D97-AF65-F5344CB8AC3E}">
        <p14:creationId xmlns:p14="http://schemas.microsoft.com/office/powerpoint/2010/main" val="277664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246A0E-63FA-59E8-CB86-CFD529F87912}"/>
              </a:ext>
            </a:extLst>
          </p:cNvPr>
          <p:cNvSpPr>
            <a:spLocks noGrp="1"/>
          </p:cNvSpPr>
          <p:nvPr>
            <p:ph type="title"/>
          </p:nvPr>
        </p:nvSpPr>
        <p:spPr/>
        <p:txBody>
          <a:bodyPr/>
          <a:lstStyle/>
          <a:p>
            <a:r>
              <a:rPr lang="fr-FR" dirty="0"/>
              <a:t>3. Solutions / Méthodologies</a:t>
            </a:r>
          </a:p>
        </p:txBody>
      </p:sp>
      <p:sp>
        <p:nvSpPr>
          <p:cNvPr id="3" name="Espace réservé du contenu 2">
            <a:extLst>
              <a:ext uri="{FF2B5EF4-FFF2-40B4-BE49-F238E27FC236}">
                <a16:creationId xmlns:a16="http://schemas.microsoft.com/office/drawing/2014/main" id="{EBB78D46-014A-A563-2C26-61CF2FC1F442}"/>
              </a:ext>
            </a:extLst>
          </p:cNvPr>
          <p:cNvSpPr>
            <a:spLocks noGrp="1"/>
          </p:cNvSpPr>
          <p:nvPr>
            <p:ph idx="1"/>
          </p:nvPr>
        </p:nvSpPr>
        <p:spPr>
          <a:xfrm>
            <a:off x="1097279" y="2108201"/>
            <a:ext cx="10058400" cy="4013200"/>
          </a:xfrm>
        </p:spPr>
        <p:txBody>
          <a:bodyPr>
            <a:normAutofit/>
          </a:bodyPr>
          <a:lstStyle/>
          <a:p>
            <a:pPr algn="just"/>
            <a:r>
              <a:rPr lang="fr-FR" b="1" i="0" dirty="0">
                <a:solidFill>
                  <a:schemeClr val="accent1"/>
                </a:solidFill>
                <a:effectLst/>
              </a:rPr>
              <a:t>Autres méthodologies plus complexes mais extrêmement intéressantes:</a:t>
            </a:r>
          </a:p>
          <a:p>
            <a:pPr marL="0" indent="0" algn="just">
              <a:buNone/>
            </a:pPr>
            <a:r>
              <a:rPr lang="fr-FR" b="1" i="0" dirty="0" err="1">
                <a:solidFill>
                  <a:schemeClr val="bg1">
                    <a:lumMod val="50000"/>
                  </a:schemeClr>
                </a:solidFill>
                <a:effectLst/>
              </a:rPr>
              <a:t>Outlier</a:t>
            </a:r>
            <a:r>
              <a:rPr lang="fr-FR" b="1" i="0" dirty="0">
                <a:solidFill>
                  <a:schemeClr val="bg1">
                    <a:lumMod val="50000"/>
                  </a:schemeClr>
                </a:solidFill>
                <a:effectLst/>
              </a:rPr>
              <a:t> </a:t>
            </a:r>
            <a:r>
              <a:rPr lang="fr-FR" b="1" i="0" dirty="0" err="1">
                <a:solidFill>
                  <a:schemeClr val="bg1">
                    <a:lumMod val="50000"/>
                  </a:schemeClr>
                </a:solidFill>
                <a:effectLst/>
              </a:rPr>
              <a:t>detection</a:t>
            </a:r>
            <a:r>
              <a:rPr lang="fr-FR" b="0" i="0" dirty="0">
                <a:solidFill>
                  <a:srgbClr val="343C3D"/>
                </a:solidFill>
                <a:effectLst/>
              </a:rPr>
              <a:t>: est une technique utile pour identifier les anomalies dans les données qui peuvent être indicatives de fraudes, d'erreurs ou d'autres événements inhabituels. Dans une certaine mesure on peut considérer que la partie </a:t>
            </a:r>
            <a:r>
              <a:rPr lang="fr-FR" b="0" i="0" dirty="0" err="1">
                <a:solidFill>
                  <a:srgbClr val="343C3D"/>
                </a:solidFill>
                <a:effectLst/>
              </a:rPr>
              <a:t>imbalance</a:t>
            </a:r>
            <a:r>
              <a:rPr lang="fr-FR" b="0" i="0" dirty="0">
                <a:solidFill>
                  <a:srgbClr val="343C3D"/>
                </a:solidFill>
                <a:effectLst/>
              </a:rPr>
              <a:t> est une anomalie et donc chercher plutôt à « détecter » les erreurs.</a:t>
            </a:r>
          </a:p>
          <a:p>
            <a:pPr marL="0" indent="0" algn="just">
              <a:buNone/>
            </a:pPr>
            <a:r>
              <a:rPr lang="fr-FR" b="1" dirty="0" err="1">
                <a:solidFill>
                  <a:schemeClr val="bg1">
                    <a:lumMod val="50000"/>
                  </a:schemeClr>
                </a:solidFill>
              </a:rPr>
              <a:t>B</a:t>
            </a:r>
            <a:r>
              <a:rPr lang="fr-FR" b="1" i="0" dirty="0" err="1">
                <a:solidFill>
                  <a:schemeClr val="bg1">
                    <a:lumMod val="50000"/>
                  </a:schemeClr>
                </a:solidFill>
                <a:effectLst/>
              </a:rPr>
              <a:t>alanced</a:t>
            </a:r>
            <a:r>
              <a:rPr lang="fr-FR" b="1" i="0" dirty="0">
                <a:solidFill>
                  <a:schemeClr val="bg1">
                    <a:lumMod val="50000"/>
                  </a:schemeClr>
                </a:solidFill>
                <a:effectLst/>
              </a:rPr>
              <a:t> bagging classifier</a:t>
            </a:r>
            <a:r>
              <a:rPr lang="fr-FR" b="0" i="0" dirty="0">
                <a:solidFill>
                  <a:srgbClr val="343C3D"/>
                </a:solidFill>
                <a:effectLst/>
              </a:rPr>
              <a:t>: est une technique qui peut être utilisée pour améliorer la performance des modèles d'apprentissage automatique en créant des sous-ensembles équilibrés des données et en entraînant plusieurs classificateurs sur chaque sous-ensemble. Cela peut aider à réduire l'impact des ensembles de données déséquilibrés et à améliorer la précision du modèle.</a:t>
            </a:r>
          </a:p>
          <a:p>
            <a:pPr marL="0" indent="0" algn="just">
              <a:buNone/>
            </a:pPr>
            <a:endParaRPr lang="fr-FR" dirty="0"/>
          </a:p>
        </p:txBody>
      </p:sp>
    </p:spTree>
    <p:extLst>
      <p:ext uri="{BB962C8B-B14F-4D97-AF65-F5344CB8AC3E}">
        <p14:creationId xmlns:p14="http://schemas.microsoft.com/office/powerpoint/2010/main" val="712979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081E0F5F-DAE0-C1DC-274B-2D698CE38873}"/>
              </a:ext>
            </a:extLst>
          </p:cNvPr>
          <p:cNvSpPr>
            <a:spLocks noGrp="1"/>
          </p:cNvSpPr>
          <p:nvPr>
            <p:ph type="body" sz="half" idx="2"/>
          </p:nvPr>
        </p:nvSpPr>
        <p:spPr>
          <a:xfrm>
            <a:off x="350378" y="1396913"/>
            <a:ext cx="4025069" cy="5245202"/>
          </a:xfrm>
        </p:spPr>
        <p:txBody>
          <a:bodyPr>
            <a:noAutofit/>
          </a:bodyPr>
          <a:lstStyle/>
          <a:p>
            <a:pPr algn="just"/>
            <a:r>
              <a:rPr lang="fr-FR" sz="1600" b="1" dirty="0">
                <a:solidFill>
                  <a:schemeClr val="accent1"/>
                </a:solidFill>
              </a:rPr>
              <a:t>Non-</a:t>
            </a:r>
            <a:r>
              <a:rPr lang="fr-FR" sz="1600" b="1" dirty="0" err="1">
                <a:solidFill>
                  <a:schemeClr val="accent1"/>
                </a:solidFill>
              </a:rPr>
              <a:t>uniform</a:t>
            </a:r>
            <a:r>
              <a:rPr lang="fr-FR" sz="1600" b="1" dirty="0">
                <a:solidFill>
                  <a:schemeClr val="accent1"/>
                </a:solidFill>
              </a:rPr>
              <a:t> </a:t>
            </a:r>
            <a:r>
              <a:rPr lang="fr-FR" sz="1600" b="1" dirty="0" err="1">
                <a:solidFill>
                  <a:schemeClr val="accent1"/>
                </a:solidFill>
              </a:rPr>
              <a:t>Negative</a:t>
            </a:r>
            <a:r>
              <a:rPr lang="fr-FR" sz="1600" b="1" dirty="0">
                <a:solidFill>
                  <a:schemeClr val="accent1"/>
                </a:solidFill>
              </a:rPr>
              <a:t> Sampling (NUNS) </a:t>
            </a:r>
          </a:p>
          <a:p>
            <a:pPr algn="just"/>
            <a:r>
              <a:rPr lang="fr-FR" sz="1200" b="1" i="0" dirty="0">
                <a:solidFill>
                  <a:schemeClr val="bg1"/>
                </a:solidFill>
                <a:effectLst/>
              </a:rPr>
              <a:t>Étape 1 : Modèle Pilote</a:t>
            </a:r>
            <a:r>
              <a:rPr lang="fr-FR" sz="1200" b="0" i="0" dirty="0">
                <a:solidFill>
                  <a:schemeClr val="bg1"/>
                </a:solidFill>
                <a:effectLst/>
              </a:rPr>
              <a:t> Entraînez un modèle préliminaire sur un sous-ensemble équilibré de votre </a:t>
            </a:r>
            <a:r>
              <a:rPr lang="fr-FR" sz="1200" b="0" i="0" dirty="0" err="1">
                <a:solidFill>
                  <a:schemeClr val="bg1"/>
                </a:solidFill>
                <a:effectLst/>
              </a:rPr>
              <a:t>dataset</a:t>
            </a:r>
            <a:r>
              <a:rPr lang="fr-FR" sz="1200" b="0" i="0" dirty="0">
                <a:solidFill>
                  <a:schemeClr val="bg1"/>
                </a:solidFill>
                <a:effectLst/>
              </a:rPr>
              <a:t>. Cela implique de sous-échantillonner la classe majoritaire et de sur-échantillonner la classe minoritaire afin de créer un </a:t>
            </a:r>
            <a:r>
              <a:rPr lang="fr-FR" sz="1200" b="0" i="0" dirty="0" err="1">
                <a:solidFill>
                  <a:schemeClr val="bg1"/>
                </a:solidFill>
                <a:effectLst/>
              </a:rPr>
              <a:t>dataset</a:t>
            </a:r>
            <a:r>
              <a:rPr lang="fr-FR" sz="1200" b="0" i="0" dirty="0">
                <a:solidFill>
                  <a:schemeClr val="bg1"/>
                </a:solidFill>
                <a:effectLst/>
              </a:rPr>
              <a:t> équilibré.</a:t>
            </a:r>
          </a:p>
          <a:p>
            <a:pPr algn="just"/>
            <a:r>
              <a:rPr lang="fr-FR" sz="1200" b="1" i="0" dirty="0">
                <a:solidFill>
                  <a:schemeClr val="bg1"/>
                </a:solidFill>
                <a:effectLst/>
              </a:rPr>
              <a:t>Étape 2 : </a:t>
            </a:r>
            <a:r>
              <a:rPr lang="fr-FR" sz="1200" b="1" i="0" dirty="0" err="1">
                <a:solidFill>
                  <a:schemeClr val="bg1"/>
                </a:solidFill>
                <a:effectLst/>
              </a:rPr>
              <a:t>Scoring</a:t>
            </a:r>
            <a:r>
              <a:rPr lang="fr-FR" sz="1200" b="1" i="0" dirty="0">
                <a:solidFill>
                  <a:schemeClr val="bg1"/>
                </a:solidFill>
                <a:effectLst/>
              </a:rPr>
              <a:t> des Échantillons</a:t>
            </a:r>
            <a:r>
              <a:rPr lang="fr-FR" sz="1200" b="0" i="0" dirty="0">
                <a:solidFill>
                  <a:schemeClr val="bg1"/>
                </a:solidFill>
                <a:effectLst/>
              </a:rPr>
              <a:t> Utilisez ce modèle pilote pour attribuer des scores aux échantillons de la classe majoritaire en fonction de leur probabilité d'appartenir à la classe minoritaire. Cela permet d'identifier les échantillons majoritaires les plus informatifs.</a:t>
            </a:r>
          </a:p>
          <a:p>
            <a:pPr algn="just"/>
            <a:r>
              <a:rPr lang="fr-FR" sz="1200" b="1" i="0" dirty="0">
                <a:solidFill>
                  <a:schemeClr val="bg1"/>
                </a:solidFill>
                <a:effectLst/>
              </a:rPr>
              <a:t>Étape 3 : Échantillonnage Proportionnel</a:t>
            </a:r>
            <a:r>
              <a:rPr lang="fr-FR" sz="1200" b="0" i="0" dirty="0">
                <a:solidFill>
                  <a:schemeClr val="bg1"/>
                </a:solidFill>
                <a:effectLst/>
              </a:rPr>
              <a:t> Sélectionnez les échantillons de la classe majoritaire de manière proportionnelle à leurs scores. Les échantillons avec des scores plus élevés (plus proches de la classe minoritaire) ont plus de chances d'être inclus dans le </a:t>
            </a:r>
            <a:r>
              <a:rPr lang="fr-FR" sz="1200" b="0" i="0" dirty="0" err="1">
                <a:solidFill>
                  <a:schemeClr val="bg1"/>
                </a:solidFill>
                <a:effectLst/>
              </a:rPr>
              <a:t>dataset</a:t>
            </a:r>
            <a:r>
              <a:rPr lang="fr-FR" sz="1200" b="0" i="0" dirty="0">
                <a:solidFill>
                  <a:schemeClr val="bg1"/>
                </a:solidFill>
                <a:effectLst/>
              </a:rPr>
              <a:t> d'entraînement.</a:t>
            </a:r>
          </a:p>
          <a:p>
            <a:pPr algn="just"/>
            <a:r>
              <a:rPr lang="fr-FR" sz="1200" b="1" i="0" dirty="0">
                <a:solidFill>
                  <a:schemeClr val="bg1"/>
                </a:solidFill>
                <a:effectLst/>
              </a:rPr>
              <a:t>Étape 4 : Correction de la Fonction de Vraisemblance</a:t>
            </a:r>
            <a:r>
              <a:rPr lang="fr-FR" sz="1200" b="0" i="0" dirty="0">
                <a:solidFill>
                  <a:schemeClr val="bg1"/>
                </a:solidFill>
                <a:effectLst/>
              </a:rPr>
              <a:t> Après avoir créé votre nouveau </a:t>
            </a:r>
            <a:r>
              <a:rPr lang="fr-FR" sz="1200" b="0" i="0" dirty="0" err="1">
                <a:solidFill>
                  <a:schemeClr val="bg1"/>
                </a:solidFill>
                <a:effectLst/>
              </a:rPr>
              <a:t>dataset</a:t>
            </a:r>
            <a:r>
              <a:rPr lang="fr-FR" sz="1200" b="0" i="0" dirty="0">
                <a:solidFill>
                  <a:schemeClr val="bg1"/>
                </a:solidFill>
                <a:effectLst/>
              </a:rPr>
              <a:t> échantillonné, entraînez votre modèle final. Il faut corriger la fonction de </a:t>
            </a:r>
            <a:r>
              <a:rPr lang="fr-FR" sz="1200" b="0" i="0" dirty="0" err="1">
                <a:solidFill>
                  <a:schemeClr val="bg1"/>
                </a:solidFill>
                <a:effectLst/>
              </a:rPr>
              <a:t>loss</a:t>
            </a:r>
            <a:r>
              <a:rPr lang="fr-FR" sz="1200" b="0" i="0" dirty="0">
                <a:solidFill>
                  <a:schemeClr val="bg1"/>
                </a:solidFill>
                <a:effectLst/>
              </a:rPr>
              <a:t> pour tenir compte des probabilités d'échantillonnage afin d'obtenir des estimations non biaisées.</a:t>
            </a:r>
          </a:p>
        </p:txBody>
      </p:sp>
      <p:pic>
        <p:nvPicPr>
          <p:cNvPr id="2050" name="Picture 2" descr="Aperçu de l’image">
            <a:extLst>
              <a:ext uri="{FF2B5EF4-FFF2-40B4-BE49-F238E27FC236}">
                <a16:creationId xmlns:a16="http://schemas.microsoft.com/office/drawing/2014/main" id="{8DB6357A-49A7-1372-BD33-5171CC8963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329" y="183734"/>
            <a:ext cx="5207449" cy="6490531"/>
          </a:xfrm>
          <a:prstGeom prst="rect">
            <a:avLst/>
          </a:prstGeom>
          <a:noFill/>
          <a:extLst>
            <a:ext uri="{909E8E84-426E-40DD-AFC4-6F175D3DCCD1}">
              <a14:hiddenFill xmlns:a14="http://schemas.microsoft.com/office/drawing/2010/main">
                <a:solidFill>
                  <a:srgbClr val="FFFFFF"/>
                </a:solidFill>
              </a14:hiddenFill>
            </a:ext>
          </a:extLst>
        </p:spPr>
      </p:pic>
      <p:sp>
        <p:nvSpPr>
          <p:cNvPr id="7" name="Titre 1">
            <a:extLst>
              <a:ext uri="{FF2B5EF4-FFF2-40B4-BE49-F238E27FC236}">
                <a16:creationId xmlns:a16="http://schemas.microsoft.com/office/drawing/2014/main" id="{DC392568-2FA9-32D6-91EC-637A86E8EDE0}"/>
              </a:ext>
            </a:extLst>
          </p:cNvPr>
          <p:cNvSpPr txBox="1">
            <a:spLocks/>
          </p:cNvSpPr>
          <p:nvPr/>
        </p:nvSpPr>
        <p:spPr>
          <a:xfrm>
            <a:off x="643464" y="234892"/>
            <a:ext cx="3517567" cy="119417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fr-FR"/>
              <a:t>3. Solutions / Méthodologies</a:t>
            </a:r>
            <a:endParaRPr lang="fr-FR" dirty="0"/>
          </a:p>
        </p:txBody>
      </p:sp>
    </p:spTree>
    <p:extLst>
      <p:ext uri="{BB962C8B-B14F-4D97-AF65-F5344CB8AC3E}">
        <p14:creationId xmlns:p14="http://schemas.microsoft.com/office/powerpoint/2010/main" val="76386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3">
            <a:extLst>
              <a:ext uri="{FF2B5EF4-FFF2-40B4-BE49-F238E27FC236}">
                <a16:creationId xmlns:a16="http://schemas.microsoft.com/office/drawing/2014/main" id="{081E0F5F-DAE0-C1DC-274B-2D698CE38873}"/>
              </a:ext>
            </a:extLst>
          </p:cNvPr>
          <p:cNvSpPr>
            <a:spLocks noGrp="1"/>
          </p:cNvSpPr>
          <p:nvPr>
            <p:ph type="body" sz="half" idx="2"/>
          </p:nvPr>
        </p:nvSpPr>
        <p:spPr>
          <a:xfrm>
            <a:off x="350378" y="1396913"/>
            <a:ext cx="4025069" cy="5245202"/>
          </a:xfrm>
        </p:spPr>
        <p:txBody>
          <a:bodyPr>
            <a:noAutofit/>
          </a:bodyPr>
          <a:lstStyle/>
          <a:p>
            <a:pPr algn="just"/>
            <a:r>
              <a:rPr lang="fr-FR" sz="1600" b="1" dirty="0" err="1">
                <a:solidFill>
                  <a:schemeClr val="accent1"/>
                </a:solidFill>
              </a:rPr>
              <a:t>Variational</a:t>
            </a:r>
            <a:r>
              <a:rPr lang="fr-FR" sz="1600" b="1" dirty="0">
                <a:solidFill>
                  <a:schemeClr val="accent1"/>
                </a:solidFill>
              </a:rPr>
              <a:t> Auto-Encoder</a:t>
            </a:r>
          </a:p>
          <a:p>
            <a:pPr algn="l"/>
            <a:r>
              <a:rPr lang="fr-FR" sz="1100" b="1" i="0" dirty="0">
                <a:solidFill>
                  <a:schemeClr val="bg1"/>
                </a:solidFill>
                <a:effectLst/>
              </a:rPr>
              <a:t>Étape 1 : Construction du Modèle</a:t>
            </a:r>
            <a:r>
              <a:rPr lang="fr-FR" sz="1100" b="0" i="0" dirty="0">
                <a:solidFill>
                  <a:schemeClr val="bg1"/>
                </a:solidFill>
                <a:effectLst/>
              </a:rPr>
              <a:t> Définissez l'architecture du VAE, qui comprend un encodeur, un décodeur et une couche latente. L'encodeur mappe les données d'entrée à une distribution latente, tandis que le décodeur reconstruit les données à partir de cette distribution.</a:t>
            </a:r>
          </a:p>
          <a:p>
            <a:pPr algn="l"/>
            <a:r>
              <a:rPr lang="fr-FR" sz="1100" b="1" i="0" dirty="0">
                <a:solidFill>
                  <a:schemeClr val="bg1"/>
                </a:solidFill>
                <a:effectLst/>
              </a:rPr>
              <a:t>Étape 2 : Entraînement avec de</a:t>
            </a:r>
            <a:r>
              <a:rPr lang="fr-FR" sz="1100" b="0" i="0" dirty="0">
                <a:solidFill>
                  <a:schemeClr val="bg1"/>
                </a:solidFill>
                <a:effectLst/>
              </a:rPr>
              <a:t> </a:t>
            </a:r>
            <a:r>
              <a:rPr lang="fr-FR" sz="1100" b="1" i="0" dirty="0" err="1">
                <a:solidFill>
                  <a:schemeClr val="bg1"/>
                </a:solidFill>
                <a:effectLst/>
              </a:rPr>
              <a:t>Kullback-Leibler</a:t>
            </a:r>
            <a:r>
              <a:rPr lang="fr-FR" sz="1100" b="1" i="0" dirty="0">
                <a:solidFill>
                  <a:schemeClr val="bg1"/>
                </a:solidFill>
                <a:effectLst/>
              </a:rPr>
              <a:t> (KL) Évidente</a:t>
            </a:r>
            <a:r>
              <a:rPr lang="fr-FR" sz="1100" b="0" i="0" dirty="0">
                <a:solidFill>
                  <a:schemeClr val="bg1"/>
                </a:solidFill>
                <a:effectLst/>
              </a:rPr>
              <a:t> Entraînez le modèle en minimisant la fonction de perte, qui est la somme de la divergence de </a:t>
            </a:r>
            <a:r>
              <a:rPr lang="fr-FR" sz="1100" b="0" i="0" dirty="0" err="1">
                <a:solidFill>
                  <a:schemeClr val="bg1"/>
                </a:solidFill>
                <a:effectLst/>
              </a:rPr>
              <a:t>Kullback-Leibler</a:t>
            </a:r>
            <a:r>
              <a:rPr lang="fr-FR" sz="1100" b="0" i="0" dirty="0">
                <a:solidFill>
                  <a:schemeClr val="bg1"/>
                </a:solidFill>
                <a:effectLst/>
              </a:rPr>
              <a:t> (KL) entre la distribution latente et une distribution normale standard, et de la perte de reconstruction entre les données d'entrée et les données reconstruites.</a:t>
            </a:r>
          </a:p>
          <a:p>
            <a:pPr algn="l"/>
            <a:r>
              <a:rPr lang="fr-FR" sz="1100" b="1" i="0" dirty="0">
                <a:solidFill>
                  <a:schemeClr val="bg1"/>
                </a:solidFill>
                <a:effectLst/>
              </a:rPr>
              <a:t>Étape 3 : Échantillonnage de la Distribution Latente</a:t>
            </a:r>
            <a:r>
              <a:rPr lang="fr-FR" sz="1100" b="0" i="0" dirty="0">
                <a:solidFill>
                  <a:schemeClr val="bg1"/>
                </a:solidFill>
                <a:effectLst/>
              </a:rPr>
              <a:t> Pendant l'entraînement, échantillonnez la distribution latente en utilisant la technique de </a:t>
            </a:r>
            <a:r>
              <a:rPr lang="fr-FR" sz="1100" b="0" i="0" dirty="0" err="1">
                <a:solidFill>
                  <a:schemeClr val="bg1"/>
                </a:solidFill>
                <a:effectLst/>
              </a:rPr>
              <a:t>reparamétrisation</a:t>
            </a:r>
            <a:r>
              <a:rPr lang="fr-FR" sz="1100" b="0" i="0" dirty="0">
                <a:solidFill>
                  <a:schemeClr val="bg1"/>
                </a:solidFill>
                <a:effectLst/>
              </a:rPr>
              <a:t> pour permettre la rétropropagation. Cela implique de générer des échantillons à partir de la distribution latente en ajoutant une variable aléatoire gaussienne.</a:t>
            </a:r>
          </a:p>
          <a:p>
            <a:pPr algn="l"/>
            <a:r>
              <a:rPr lang="fr-FR" sz="1100" b="1" i="0" dirty="0">
                <a:solidFill>
                  <a:schemeClr val="bg1"/>
                </a:solidFill>
                <a:effectLst/>
              </a:rPr>
              <a:t>Étape 4 : Génération de Nouvelles Données</a:t>
            </a:r>
            <a:r>
              <a:rPr lang="fr-FR" sz="1100" b="0" i="0" dirty="0">
                <a:solidFill>
                  <a:schemeClr val="bg1"/>
                </a:solidFill>
                <a:effectLst/>
              </a:rPr>
              <a:t> Après l'entraînement, utilisez le décodeur pour générer de nouvelles données en échantillonnant des points de la distribution latente. Cela permet de créer des exemples synthétiques qui suivent la même distribution que les données d'origine.</a:t>
            </a:r>
          </a:p>
          <a:p>
            <a:pPr algn="just"/>
            <a:endParaRPr lang="fr-FR" sz="1200" b="1" dirty="0">
              <a:solidFill>
                <a:schemeClr val="bg1"/>
              </a:solidFill>
            </a:endParaRPr>
          </a:p>
        </p:txBody>
      </p:sp>
      <p:sp>
        <p:nvSpPr>
          <p:cNvPr id="7" name="Titre 1">
            <a:extLst>
              <a:ext uri="{FF2B5EF4-FFF2-40B4-BE49-F238E27FC236}">
                <a16:creationId xmlns:a16="http://schemas.microsoft.com/office/drawing/2014/main" id="{DC392568-2FA9-32D6-91EC-637A86E8EDE0}"/>
              </a:ext>
            </a:extLst>
          </p:cNvPr>
          <p:cNvSpPr txBox="1">
            <a:spLocks/>
          </p:cNvSpPr>
          <p:nvPr/>
        </p:nvSpPr>
        <p:spPr>
          <a:xfrm>
            <a:off x="643464" y="234892"/>
            <a:ext cx="3517567" cy="119417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i="0" kern="1200" spc="-50" baseline="0">
                <a:solidFill>
                  <a:srgbClr val="FFFFFF"/>
                </a:solidFill>
                <a:latin typeface="+mj-lt"/>
                <a:ea typeface="+mj-ea"/>
                <a:cs typeface="+mj-cs"/>
              </a:defRPr>
            </a:lvl1pPr>
          </a:lstStyle>
          <a:p>
            <a:r>
              <a:rPr lang="fr-FR"/>
              <a:t>3. Solutions / Méthodologies</a:t>
            </a:r>
            <a:endParaRPr lang="fr-FR" dirty="0"/>
          </a:p>
        </p:txBody>
      </p:sp>
      <p:pic>
        <p:nvPicPr>
          <p:cNvPr id="3074" name="Picture 2">
            <a:extLst>
              <a:ext uri="{FF2B5EF4-FFF2-40B4-BE49-F238E27FC236}">
                <a16:creationId xmlns:a16="http://schemas.microsoft.com/office/drawing/2014/main" id="{93FE6D67-2FFB-021E-1203-AC7B4A76B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420" y="1589810"/>
            <a:ext cx="6603998" cy="3678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290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5E77508B-1A63-575A-BCC2-11B9F397D71C}"/>
              </a:ext>
            </a:extLst>
          </p:cNvPr>
          <p:cNvSpPr>
            <a:spLocks noGrp="1"/>
          </p:cNvSpPr>
          <p:nvPr>
            <p:ph type="pic" idx="1"/>
          </p:nvPr>
        </p:nvSpPr>
        <p:spPr/>
        <p:txBody>
          <a:bodyPr/>
          <a:lstStyle/>
          <a:p>
            <a:endParaRPr lang="fr-FR"/>
          </a:p>
        </p:txBody>
      </p:sp>
      <p:sp>
        <p:nvSpPr>
          <p:cNvPr id="3" name="Titre 2">
            <a:extLst>
              <a:ext uri="{FF2B5EF4-FFF2-40B4-BE49-F238E27FC236}">
                <a16:creationId xmlns:a16="http://schemas.microsoft.com/office/drawing/2014/main" id="{404F4F07-645D-58A2-C8ED-EA6844630A1E}"/>
              </a:ext>
            </a:extLst>
          </p:cNvPr>
          <p:cNvSpPr>
            <a:spLocks noGrp="1"/>
          </p:cNvSpPr>
          <p:nvPr>
            <p:ph type="title"/>
          </p:nvPr>
        </p:nvSpPr>
        <p:spPr/>
        <p:txBody>
          <a:bodyPr/>
          <a:lstStyle/>
          <a:p>
            <a:r>
              <a:rPr lang="fr-FR" sz="36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Comment choisir la bonne méthode ?</a:t>
            </a:r>
            <a:endParaRPr lang="fr-FR" dirty="0">
              <a:solidFill>
                <a:schemeClr val="accent1"/>
              </a:solidFill>
            </a:endParaRPr>
          </a:p>
        </p:txBody>
      </p:sp>
      <p:sp>
        <p:nvSpPr>
          <p:cNvPr id="4" name="Espace réservé du texte 3">
            <a:extLst>
              <a:ext uri="{FF2B5EF4-FFF2-40B4-BE49-F238E27FC236}">
                <a16:creationId xmlns:a16="http://schemas.microsoft.com/office/drawing/2014/main" id="{C4886AE3-26D2-4635-498B-FF4090309B3C}"/>
              </a:ext>
            </a:extLst>
          </p:cNvPr>
          <p:cNvSpPr>
            <a:spLocks noGrp="1"/>
          </p:cNvSpPr>
          <p:nvPr>
            <p:ph type="body" sz="half" idx="2"/>
          </p:nvPr>
        </p:nvSpPr>
        <p:spPr/>
        <p:txBody>
          <a:bodyPr/>
          <a:lstStyle/>
          <a:p>
            <a:endParaRPr lang="fr-FR"/>
          </a:p>
        </p:txBody>
      </p:sp>
    </p:spTree>
    <p:extLst>
      <p:ext uri="{BB962C8B-B14F-4D97-AF65-F5344CB8AC3E}">
        <p14:creationId xmlns:p14="http://schemas.microsoft.com/office/powerpoint/2010/main" val="425252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7BC5F-D842-25F5-051E-022A17009526}"/>
              </a:ext>
            </a:extLst>
          </p:cNvPr>
          <p:cNvSpPr>
            <a:spLocks noGrp="1"/>
          </p:cNvSpPr>
          <p:nvPr>
            <p:ph type="title"/>
          </p:nvPr>
        </p:nvSpPr>
        <p:spPr/>
        <p:txBody>
          <a:bodyPr/>
          <a:lstStyle/>
          <a:p>
            <a:r>
              <a:rPr lang="fr-FR" dirty="0"/>
              <a:t>4. </a:t>
            </a:r>
            <a:r>
              <a:rPr lang="fr-FR" sz="4800" dirty="0">
                <a:effectLst/>
                <a:latin typeface="Calibri" panose="020F0502020204030204" pitchFamily="34" charset="0"/>
                <a:ea typeface="Calibri" panose="020F0502020204030204" pitchFamily="34" charset="0"/>
                <a:cs typeface="Times New Roman" panose="02020603050405020304" pitchFamily="18" charset="0"/>
              </a:rPr>
              <a:t>Comment choisir la bonne méthode</a:t>
            </a:r>
            <a:endParaRPr lang="fr-FR" dirty="0"/>
          </a:p>
        </p:txBody>
      </p:sp>
      <p:sp>
        <p:nvSpPr>
          <p:cNvPr id="3" name="Espace réservé du contenu 2">
            <a:extLst>
              <a:ext uri="{FF2B5EF4-FFF2-40B4-BE49-F238E27FC236}">
                <a16:creationId xmlns:a16="http://schemas.microsoft.com/office/drawing/2014/main" id="{3032AADD-B2B3-513B-D00C-2717940C6DB5}"/>
              </a:ext>
            </a:extLst>
          </p:cNvPr>
          <p:cNvSpPr>
            <a:spLocks noGrp="1"/>
          </p:cNvSpPr>
          <p:nvPr>
            <p:ph idx="1"/>
          </p:nvPr>
        </p:nvSpPr>
        <p:spPr/>
        <p:txBody>
          <a:bodyPr/>
          <a:lstStyle/>
          <a:p>
            <a:pPr>
              <a:buFont typeface="Wingdings" panose="05000000000000000000" pitchFamily="2" charset="2"/>
              <a:buChar char="ü"/>
            </a:pPr>
            <a:endParaRPr lang="fr-FR" dirty="0"/>
          </a:p>
          <a:p>
            <a:pPr>
              <a:buFont typeface="Wingdings" panose="05000000000000000000" pitchFamily="2" charset="2"/>
              <a:buChar char="ü"/>
            </a:pPr>
            <a:r>
              <a:rPr lang="fr-FR" dirty="0"/>
              <a:t> Il n’y a pas de solution miracle, il faut souvent tester pour voir ce qui marche le mieux</a:t>
            </a:r>
          </a:p>
          <a:p>
            <a:pPr>
              <a:buFont typeface="Wingdings" panose="05000000000000000000" pitchFamily="2" charset="2"/>
              <a:buChar char="ü"/>
            </a:pPr>
            <a:r>
              <a:rPr lang="fr-FR" dirty="0"/>
              <a:t> Néanmoins le degré d’</a:t>
            </a:r>
            <a:r>
              <a:rPr lang="fr-FR" dirty="0" err="1"/>
              <a:t>imbalanced</a:t>
            </a:r>
            <a:r>
              <a:rPr lang="fr-FR" dirty="0"/>
              <a:t> peut orienter votre recherche: </a:t>
            </a:r>
          </a:p>
          <a:p>
            <a:pPr lvl="2">
              <a:buFont typeface="Wingdings" panose="05000000000000000000" pitchFamily="2" charset="2"/>
              <a:buChar char="ü"/>
            </a:pPr>
            <a:r>
              <a:rPr lang="fr-FR" dirty="0"/>
              <a:t>Modéré: </a:t>
            </a:r>
            <a:r>
              <a:rPr lang="fr-FR" dirty="0" err="1"/>
              <a:t>resampling</a:t>
            </a:r>
            <a:r>
              <a:rPr lang="fr-FR" dirty="0"/>
              <a:t> ou </a:t>
            </a:r>
            <a:r>
              <a:rPr lang="fr-FR" dirty="0" err="1"/>
              <a:t>under</a:t>
            </a:r>
            <a:r>
              <a:rPr lang="fr-FR" dirty="0"/>
              <a:t> sampling sera sans doute le plus efficace</a:t>
            </a:r>
          </a:p>
          <a:p>
            <a:pPr lvl="2">
              <a:buFont typeface="Wingdings" panose="05000000000000000000" pitchFamily="2" charset="2"/>
              <a:buChar char="ü"/>
            </a:pPr>
            <a:r>
              <a:rPr lang="fr-FR" dirty="0"/>
              <a:t>Elevé: générer des données et modifier les paramètres de votre modèle</a:t>
            </a:r>
          </a:p>
          <a:p>
            <a:pPr lvl="2">
              <a:buFont typeface="Wingdings" panose="05000000000000000000" pitchFamily="2" charset="2"/>
              <a:buChar char="ü"/>
            </a:pPr>
            <a:r>
              <a:rPr lang="fr-FR" dirty="0"/>
              <a:t>Très élevé: considérer l’utilisation de méthode de détection d’anomalie</a:t>
            </a:r>
          </a:p>
          <a:p>
            <a:pPr lvl="2">
              <a:buFont typeface="Wingdings" panose="05000000000000000000" pitchFamily="2" charset="2"/>
              <a:buChar char="ü"/>
            </a:pPr>
            <a:endParaRPr lang="fr-FR" dirty="0"/>
          </a:p>
          <a:p>
            <a:pPr>
              <a:buFont typeface="Wingdings" panose="05000000000000000000" pitchFamily="2" charset="2"/>
              <a:buChar char="ü"/>
            </a:pPr>
            <a:r>
              <a:rPr lang="fr-FR" dirty="0"/>
              <a:t> Parfois, il n’y a pas de bonne solution, envisager d’aller chercher plus de données…</a:t>
            </a:r>
          </a:p>
          <a:p>
            <a:pPr>
              <a:buFont typeface="Wingdings" panose="05000000000000000000" pitchFamily="2" charset="2"/>
              <a:buChar char="ü"/>
            </a:pPr>
            <a:endParaRPr lang="fr-FR" dirty="0"/>
          </a:p>
          <a:p>
            <a:pPr>
              <a:buFont typeface="Wingdings" panose="05000000000000000000" pitchFamily="2" charset="2"/>
              <a:buChar char="ü"/>
            </a:pPr>
            <a:endParaRPr lang="fr-FR" dirty="0"/>
          </a:p>
        </p:txBody>
      </p:sp>
    </p:spTree>
    <p:extLst>
      <p:ext uri="{BB962C8B-B14F-4D97-AF65-F5344CB8AC3E}">
        <p14:creationId xmlns:p14="http://schemas.microsoft.com/office/powerpoint/2010/main" val="2461350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5E77508B-1A63-575A-BCC2-11B9F397D71C}"/>
              </a:ext>
            </a:extLst>
          </p:cNvPr>
          <p:cNvSpPr>
            <a:spLocks noGrp="1"/>
          </p:cNvSpPr>
          <p:nvPr>
            <p:ph type="pic" idx="1"/>
          </p:nvPr>
        </p:nvSpPr>
        <p:spPr/>
        <p:txBody>
          <a:bodyPr/>
          <a:lstStyle/>
          <a:p>
            <a:endParaRPr lang="fr-FR"/>
          </a:p>
        </p:txBody>
      </p:sp>
      <p:sp>
        <p:nvSpPr>
          <p:cNvPr id="3" name="Titre 2">
            <a:extLst>
              <a:ext uri="{FF2B5EF4-FFF2-40B4-BE49-F238E27FC236}">
                <a16:creationId xmlns:a16="http://schemas.microsoft.com/office/drawing/2014/main" id="{404F4F07-645D-58A2-C8ED-EA6844630A1E}"/>
              </a:ext>
            </a:extLst>
          </p:cNvPr>
          <p:cNvSpPr>
            <a:spLocks noGrp="1"/>
          </p:cNvSpPr>
          <p:nvPr>
            <p:ph type="title"/>
          </p:nvPr>
        </p:nvSpPr>
        <p:spPr/>
        <p:txBody>
          <a:bodyPr/>
          <a:lstStyle/>
          <a:p>
            <a:r>
              <a:rPr lang="fr-FR" dirty="0" err="1">
                <a:solidFill>
                  <a:schemeClr val="accent1"/>
                </a:solidFill>
                <a:latin typeface="Calibri" panose="020F0502020204030204" pitchFamily="34" charset="0"/>
                <a:ea typeface="Calibri" panose="020F0502020204030204" pitchFamily="34" charset="0"/>
                <a:cs typeface="Times New Roman" panose="02020603050405020304" pitchFamily="18" charset="0"/>
              </a:rPr>
              <a:t>R</a:t>
            </a:r>
            <a:r>
              <a:rPr lang="fr-FR" sz="3600" dirty="0" err="1">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eferences</a:t>
            </a:r>
            <a:endParaRPr lang="fr-FR" dirty="0">
              <a:solidFill>
                <a:schemeClr val="accent1"/>
              </a:solidFill>
            </a:endParaRPr>
          </a:p>
        </p:txBody>
      </p:sp>
      <p:sp>
        <p:nvSpPr>
          <p:cNvPr id="4" name="Espace réservé du texte 3">
            <a:extLst>
              <a:ext uri="{FF2B5EF4-FFF2-40B4-BE49-F238E27FC236}">
                <a16:creationId xmlns:a16="http://schemas.microsoft.com/office/drawing/2014/main" id="{C4886AE3-26D2-4635-498B-FF4090309B3C}"/>
              </a:ext>
            </a:extLst>
          </p:cNvPr>
          <p:cNvSpPr>
            <a:spLocks noGrp="1"/>
          </p:cNvSpPr>
          <p:nvPr>
            <p:ph type="body" sz="half" idx="2"/>
          </p:nvPr>
        </p:nvSpPr>
        <p:spPr/>
        <p:txBody>
          <a:bodyPr/>
          <a:lstStyle/>
          <a:p>
            <a:endParaRPr lang="fr-FR"/>
          </a:p>
        </p:txBody>
      </p:sp>
    </p:spTree>
    <p:extLst>
      <p:ext uri="{BB962C8B-B14F-4D97-AF65-F5344CB8AC3E}">
        <p14:creationId xmlns:p14="http://schemas.microsoft.com/office/powerpoint/2010/main" val="922569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2">
            <a:extLst>
              <a:ext uri="{FF2B5EF4-FFF2-40B4-BE49-F238E27FC236}">
                <a16:creationId xmlns:a16="http://schemas.microsoft.com/office/drawing/2014/main" id="{2BB646DC-AD77-887C-69C3-BB68553EE400}"/>
              </a:ext>
            </a:extLst>
          </p:cNvPr>
          <p:cNvSpPr txBox="1">
            <a:spLocks/>
          </p:cNvSpPr>
          <p:nvPr/>
        </p:nvSpPr>
        <p:spPr>
          <a:xfrm>
            <a:off x="1097280" y="219075"/>
            <a:ext cx="10058400" cy="5650017"/>
          </a:xfrm>
          <a:prstGeom prst="rect">
            <a:avLst/>
          </a:prstGeom>
        </p:spPr>
        <p:txBody>
          <a:bodyPr>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8600" indent="-228600">
              <a:lnSpc>
                <a:spcPct val="100000"/>
              </a:lnSpc>
              <a:buFont typeface="+mj-lt"/>
              <a:buAutoNum type="arabicPeriod"/>
            </a:pPr>
            <a:r>
              <a:rPr lang="fr-FR" sz="2000" b="1" dirty="0">
                <a:ea typeface="Calibri" panose="020F0502020204030204" pitchFamily="34" charset="0"/>
                <a:cs typeface="Times New Roman" panose="02020603050405020304" pitchFamily="18" charset="0"/>
              </a:rPr>
              <a:t>Introduction</a:t>
            </a:r>
            <a:endParaRPr lang="fr-FR" sz="2000" b="1" dirty="0"/>
          </a:p>
          <a:p>
            <a:pPr marL="228600" indent="-228600">
              <a:lnSpc>
                <a:spcPct val="100000"/>
              </a:lnSpc>
              <a:buFont typeface="+mj-lt"/>
              <a:buAutoNum type="arabicPeriod"/>
            </a:pPr>
            <a:r>
              <a:rPr lang="fr-FR" sz="2000" b="1" dirty="0" err="1">
                <a:ea typeface="Calibri" panose="020F0502020204030204" pitchFamily="34" charset="0"/>
                <a:cs typeface="Times New Roman" panose="02020603050405020304" pitchFamily="18" charset="0"/>
              </a:rPr>
              <a:t>Imbalanced</a:t>
            </a:r>
            <a:r>
              <a:rPr lang="fr-FR" sz="2000" b="1" dirty="0">
                <a:ea typeface="Calibri" panose="020F0502020204030204" pitchFamily="34" charset="0"/>
                <a:cs typeface="Times New Roman" panose="02020603050405020304" pitchFamily="18" charset="0"/>
              </a:rPr>
              <a:t> Data</a:t>
            </a:r>
          </a:p>
          <a:p>
            <a:pPr marL="749808" lvl="1" indent="-457200">
              <a:buFont typeface="+mj-lt"/>
              <a:buAutoNum type="alphaLcPeriod"/>
            </a:pPr>
            <a:r>
              <a:rPr lang="fr-FR" sz="2000" dirty="0">
                <a:ea typeface="Calibri" panose="020F0502020204030204" pitchFamily="34" charset="0"/>
                <a:cs typeface="Times New Roman" panose="02020603050405020304" pitchFamily="18" charset="0"/>
              </a:rPr>
              <a:t>Définition</a:t>
            </a:r>
          </a:p>
          <a:p>
            <a:pPr marL="749808" lvl="1" indent="-457200">
              <a:buFont typeface="+mj-lt"/>
              <a:buAutoNum type="alphaLcPeriod"/>
            </a:pPr>
            <a:r>
              <a:rPr lang="fr-FR" sz="2000" dirty="0">
                <a:ea typeface="Calibri" panose="020F0502020204030204" pitchFamily="34" charset="0"/>
                <a:cs typeface="Times New Roman" panose="02020603050405020304" pitchFamily="18" charset="0"/>
              </a:rPr>
              <a:t>Exemples</a:t>
            </a:r>
            <a:endParaRPr lang="fr-FR" sz="2000" dirty="0"/>
          </a:p>
          <a:p>
            <a:pPr marL="228600" indent="-228600">
              <a:lnSpc>
                <a:spcPct val="100000"/>
              </a:lnSpc>
              <a:buFont typeface="+mj-lt"/>
              <a:buAutoNum type="arabicPeriod"/>
            </a:pPr>
            <a:r>
              <a:rPr lang="fr-FR" sz="2000" b="1" dirty="0">
                <a:ea typeface="Calibri" panose="020F0502020204030204" pitchFamily="34" charset="0"/>
                <a:cs typeface="Times New Roman" panose="02020603050405020304" pitchFamily="18" charset="0"/>
              </a:rPr>
              <a:t>Solutions</a:t>
            </a:r>
          </a:p>
          <a:p>
            <a:pPr marL="749808" lvl="1" indent="-457200">
              <a:buFont typeface="+mj-lt"/>
              <a:buAutoNum type="alphaLcPeriod"/>
            </a:pPr>
            <a:r>
              <a:rPr lang="fr-FR" sz="2000" dirty="0">
                <a:ea typeface="Calibri" panose="020F0502020204030204" pitchFamily="34" charset="0"/>
                <a:cs typeface="Times New Roman" panose="02020603050405020304" pitchFamily="18" charset="0"/>
              </a:rPr>
              <a:t>Down Sampling / Re-Sampling</a:t>
            </a:r>
          </a:p>
          <a:p>
            <a:pPr marL="749808" lvl="1" indent="-457200">
              <a:buFont typeface="+mj-lt"/>
              <a:buAutoNum type="alphaLcPeriod"/>
            </a:pPr>
            <a:r>
              <a:rPr lang="fr-FR" sz="2000" dirty="0">
                <a:ea typeface="Calibri" panose="020F0502020204030204" pitchFamily="34" charset="0"/>
                <a:cs typeface="Times New Roman" panose="02020603050405020304" pitchFamily="18" charset="0"/>
              </a:rPr>
              <a:t>Evaluer correctement son modèle</a:t>
            </a:r>
          </a:p>
          <a:p>
            <a:pPr marL="749808" lvl="1" indent="-457200">
              <a:buFont typeface="+mj-lt"/>
              <a:buAutoNum type="alphaLcPeriod"/>
            </a:pPr>
            <a:r>
              <a:rPr lang="fr-FR" sz="2000" dirty="0">
                <a:ea typeface="Calibri" panose="020F0502020204030204" pitchFamily="34" charset="0"/>
                <a:cs typeface="Times New Roman" panose="02020603050405020304" pitchFamily="18" charset="0"/>
              </a:rPr>
              <a:t>Utiliser les métriques adaptées</a:t>
            </a:r>
          </a:p>
          <a:p>
            <a:pPr marL="749808" lvl="1" indent="-457200">
              <a:buFont typeface="+mj-lt"/>
              <a:buAutoNum type="alphaLcPeriod"/>
            </a:pPr>
            <a:r>
              <a:rPr lang="fr-FR" sz="2000" dirty="0">
                <a:ea typeface="Calibri" panose="020F0502020204030204" pitchFamily="34" charset="0"/>
                <a:cs typeface="Times New Roman" panose="02020603050405020304" pitchFamily="18" charset="0"/>
              </a:rPr>
              <a:t>Ajuster les paramètres du modèle</a:t>
            </a:r>
          </a:p>
          <a:p>
            <a:pPr marL="749808" lvl="1" indent="-457200">
              <a:buFont typeface="+mj-lt"/>
              <a:buAutoNum type="alphaLcPeriod"/>
            </a:pPr>
            <a:r>
              <a:rPr lang="fr-FR" sz="2000" dirty="0">
                <a:ea typeface="Calibri" panose="020F0502020204030204" pitchFamily="34" charset="0"/>
                <a:cs typeface="Times New Roman" panose="02020603050405020304" pitchFamily="18" charset="0"/>
              </a:rPr>
              <a:t>Up-sampling / SMOTE</a:t>
            </a:r>
          </a:p>
          <a:p>
            <a:pPr marL="749808" lvl="1" indent="-457200">
              <a:buFont typeface="+mj-lt"/>
              <a:buAutoNum type="alphaLcPeriod"/>
            </a:pPr>
            <a:r>
              <a:rPr lang="fr-FR" sz="2000" dirty="0" err="1">
                <a:ea typeface="Calibri" panose="020F0502020204030204" pitchFamily="34" charset="0"/>
                <a:cs typeface="Times New Roman" panose="02020603050405020304" pitchFamily="18" charset="0"/>
              </a:rPr>
              <a:t>Others</a:t>
            </a:r>
            <a:endParaRPr lang="fr-FR" sz="2000" dirty="0">
              <a:ea typeface="Calibri" panose="020F0502020204030204" pitchFamily="34" charset="0"/>
              <a:cs typeface="Times New Roman" panose="02020603050405020304" pitchFamily="18" charset="0"/>
            </a:endParaRPr>
          </a:p>
          <a:p>
            <a:pPr marL="228600" indent="-228600">
              <a:lnSpc>
                <a:spcPct val="100000"/>
              </a:lnSpc>
              <a:buFont typeface="+mj-lt"/>
              <a:buAutoNum type="arabicPeriod"/>
            </a:pPr>
            <a:r>
              <a:rPr lang="fr-FR" sz="2000" b="1" dirty="0">
                <a:ea typeface="Calibri" panose="020F0502020204030204" pitchFamily="34" charset="0"/>
                <a:cs typeface="Times New Roman" panose="02020603050405020304" pitchFamily="18" charset="0"/>
              </a:rPr>
              <a:t>Comment choisir la bonne méthode</a:t>
            </a:r>
          </a:p>
        </p:txBody>
      </p:sp>
    </p:spTree>
    <p:extLst>
      <p:ext uri="{BB962C8B-B14F-4D97-AF65-F5344CB8AC3E}">
        <p14:creationId xmlns:p14="http://schemas.microsoft.com/office/powerpoint/2010/main" val="14404713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6D7BC5F-D842-25F5-051E-022A17009526}"/>
              </a:ext>
            </a:extLst>
          </p:cNvPr>
          <p:cNvSpPr>
            <a:spLocks noGrp="1"/>
          </p:cNvSpPr>
          <p:nvPr>
            <p:ph type="title"/>
          </p:nvPr>
        </p:nvSpPr>
        <p:spPr/>
        <p:txBody>
          <a:bodyPr/>
          <a:lstStyle/>
          <a:p>
            <a:r>
              <a:rPr lang="fr-FR" dirty="0" err="1"/>
              <a:t>References</a:t>
            </a:r>
            <a:endParaRPr lang="fr-FR" dirty="0"/>
          </a:p>
        </p:txBody>
      </p:sp>
      <p:sp>
        <p:nvSpPr>
          <p:cNvPr id="3" name="Espace réservé du contenu 2">
            <a:extLst>
              <a:ext uri="{FF2B5EF4-FFF2-40B4-BE49-F238E27FC236}">
                <a16:creationId xmlns:a16="http://schemas.microsoft.com/office/drawing/2014/main" id="{3032AADD-B2B3-513B-D00C-2717940C6DB5}"/>
              </a:ext>
            </a:extLst>
          </p:cNvPr>
          <p:cNvSpPr>
            <a:spLocks noGrp="1"/>
          </p:cNvSpPr>
          <p:nvPr>
            <p:ph idx="1"/>
          </p:nvPr>
        </p:nvSpPr>
        <p:spPr>
          <a:xfrm>
            <a:off x="1097280" y="2108201"/>
            <a:ext cx="4884070" cy="3760891"/>
          </a:xfrm>
        </p:spPr>
        <p:txBody>
          <a:bodyPr>
            <a:normAutofit lnSpcReduction="10000"/>
          </a:bodyPr>
          <a:lstStyle/>
          <a:p>
            <a:pPr marL="0" indent="0">
              <a:lnSpc>
                <a:spcPct val="100000"/>
              </a:lnSpc>
              <a:buNone/>
            </a:pPr>
            <a:r>
              <a:rPr lang="fr-FR" sz="1000" dirty="0">
                <a:solidFill>
                  <a:schemeClr val="accent1"/>
                </a:solidFill>
                <a:latin typeface="Abadi" panose="020B0604020202020204" pitchFamily="34" charset="0"/>
              </a:rPr>
              <a:t>listes des docs:</a:t>
            </a:r>
          </a:p>
          <a:p>
            <a:pPr marL="0" indent="0">
              <a:lnSpc>
                <a:spcPct val="100000"/>
              </a:lnSpc>
              <a:buNone/>
            </a:pPr>
            <a:r>
              <a:rPr lang="en-US" sz="1000" dirty="0">
                <a:latin typeface="Abadi" panose="020B0604020202020204" pitchFamily="34" charset="0"/>
                <a:hlinkClick r:id="rId2"/>
              </a:rPr>
              <a:t>How to Handle Imbalanced Classes in Machine Learning (elitedatascience.com)</a:t>
            </a:r>
            <a:endParaRPr lang="en-US" sz="1000" dirty="0">
              <a:latin typeface="Abadi" panose="020B0604020202020204" pitchFamily="34" charset="0"/>
            </a:endParaRPr>
          </a:p>
          <a:p>
            <a:pPr marL="0" indent="0">
              <a:lnSpc>
                <a:spcPct val="100000"/>
              </a:lnSpc>
              <a:buNone/>
            </a:pPr>
            <a:r>
              <a:rPr lang="fr-FR" sz="1000" dirty="0">
                <a:latin typeface="Abadi" panose="020B0604020202020204" pitchFamily="34" charset="0"/>
                <a:hlinkClick r:id="rId3"/>
              </a:rPr>
              <a:t>Données déséquilibrées  |  Machine Learning  |  Google for </a:t>
            </a:r>
            <a:r>
              <a:rPr lang="fr-FR" sz="1000" dirty="0" err="1">
                <a:latin typeface="Abadi" panose="020B0604020202020204" pitchFamily="34" charset="0"/>
                <a:hlinkClick r:id="rId3"/>
              </a:rPr>
              <a:t>Developers</a:t>
            </a:r>
            <a:endParaRPr lang="fr-FR" sz="1000" dirty="0">
              <a:latin typeface="Abadi" panose="020B0604020202020204" pitchFamily="34" charset="0"/>
            </a:endParaRPr>
          </a:p>
          <a:p>
            <a:pPr marL="0" indent="0">
              <a:lnSpc>
                <a:spcPct val="100000"/>
              </a:lnSpc>
              <a:buNone/>
            </a:pPr>
            <a:r>
              <a:rPr lang="en-US" sz="1000" dirty="0" err="1">
                <a:latin typeface="Abadi" panose="020B0604020202020204" pitchFamily="34" charset="0"/>
                <a:hlinkClick r:id="rId4"/>
              </a:rPr>
              <a:t>sklearn.utils.resample</a:t>
            </a:r>
            <a:r>
              <a:rPr lang="en-US" sz="1000" dirty="0">
                <a:latin typeface="Abadi" panose="020B0604020202020204" pitchFamily="34" charset="0"/>
                <a:hlinkClick r:id="rId4"/>
              </a:rPr>
              <a:t> — scikit-learn 1.4.0 documentation</a:t>
            </a:r>
            <a:endParaRPr lang="en-US" sz="1000" dirty="0">
              <a:latin typeface="Abadi" panose="020B0604020202020204" pitchFamily="34" charset="0"/>
            </a:endParaRPr>
          </a:p>
          <a:p>
            <a:pPr marL="0" indent="0">
              <a:lnSpc>
                <a:spcPct val="100000"/>
              </a:lnSpc>
              <a:buNone/>
            </a:pPr>
            <a:r>
              <a:rPr lang="en-US" sz="1000" dirty="0">
                <a:latin typeface="Abadi" panose="020B0604020202020204" pitchFamily="34" charset="0"/>
                <a:hlinkClick r:id="rId5"/>
              </a:rPr>
              <a:t>Understanding 8 types of Cross-Validation | by Satyam Kumar | Towards Data Science</a:t>
            </a:r>
            <a:endParaRPr lang="en-US" sz="1000" dirty="0">
              <a:latin typeface="Abadi" panose="020B0604020202020204" pitchFamily="34" charset="0"/>
            </a:endParaRPr>
          </a:p>
          <a:p>
            <a:pPr marL="0" indent="0">
              <a:lnSpc>
                <a:spcPct val="100000"/>
              </a:lnSpc>
              <a:buNone/>
            </a:pPr>
            <a:r>
              <a:rPr lang="en-US" sz="1000" dirty="0">
                <a:latin typeface="Abadi" panose="020B0604020202020204" pitchFamily="34" charset="0"/>
                <a:hlinkClick r:id="rId6"/>
              </a:rPr>
              <a:t>3.1. Cross-validation: evaluating estimator performance — scikit-learn 1.4.0 documentation</a:t>
            </a:r>
            <a:endParaRPr lang="en-US" sz="1000" dirty="0">
              <a:latin typeface="Abadi" panose="020B0604020202020204" pitchFamily="34" charset="0"/>
            </a:endParaRPr>
          </a:p>
          <a:p>
            <a:pPr marL="0" indent="0">
              <a:lnSpc>
                <a:spcPct val="100000"/>
              </a:lnSpc>
              <a:buNone/>
            </a:pPr>
            <a:r>
              <a:rPr lang="en-US" sz="1000" dirty="0">
                <a:latin typeface="Abadi" panose="020B0604020202020204" pitchFamily="34" charset="0"/>
                <a:hlinkClick r:id="rId7"/>
              </a:rPr>
              <a:t>How to Improve Class Imbalance using Class Weights in ML? (analyticsvidhya.com)</a:t>
            </a:r>
            <a:endParaRPr lang="en-US" sz="1000" dirty="0">
              <a:latin typeface="Abadi" panose="020B0604020202020204" pitchFamily="34" charset="0"/>
            </a:endParaRPr>
          </a:p>
          <a:p>
            <a:pPr marL="0" indent="0">
              <a:lnSpc>
                <a:spcPct val="100000"/>
              </a:lnSpc>
              <a:buNone/>
            </a:pPr>
            <a:r>
              <a:rPr lang="en-US" sz="1000" dirty="0">
                <a:latin typeface="Abadi" panose="020B0604020202020204" pitchFamily="34" charset="0"/>
                <a:hlinkClick r:id="rId8"/>
              </a:rPr>
              <a:t>ROC Curves and Precision-Recall Curves for Imbalanced Classification - MachineLearningMastery.com</a:t>
            </a:r>
            <a:endParaRPr lang="en-US" sz="1000" dirty="0">
              <a:latin typeface="Abadi" panose="020B0604020202020204" pitchFamily="34" charset="0"/>
            </a:endParaRPr>
          </a:p>
          <a:p>
            <a:pPr marL="0" indent="0">
              <a:lnSpc>
                <a:spcPct val="100000"/>
              </a:lnSpc>
              <a:buNone/>
            </a:pPr>
            <a:r>
              <a:rPr lang="fr-FR" sz="1000" dirty="0">
                <a:latin typeface="Abadi" panose="020B0604020202020204" pitchFamily="34" charset="0"/>
                <a:hlinkClick r:id="rId9"/>
              </a:rPr>
              <a:t>SMOTE | </a:t>
            </a:r>
            <a:r>
              <a:rPr lang="fr-FR" sz="1000" dirty="0" err="1">
                <a:latin typeface="Abadi" panose="020B0604020202020204" pitchFamily="34" charset="0"/>
                <a:hlinkClick r:id="rId9"/>
              </a:rPr>
              <a:t>Towards</a:t>
            </a:r>
            <a:r>
              <a:rPr lang="fr-FR" sz="1000" dirty="0">
                <a:latin typeface="Abadi" panose="020B0604020202020204" pitchFamily="34" charset="0"/>
                <a:hlinkClick r:id="rId9"/>
              </a:rPr>
              <a:t> Data Science</a:t>
            </a:r>
            <a:endParaRPr lang="fr-FR" sz="1000" dirty="0">
              <a:latin typeface="Abadi" panose="020B0604020202020204" pitchFamily="34" charset="0"/>
            </a:endParaRPr>
          </a:p>
          <a:p>
            <a:pPr marL="0" indent="0">
              <a:lnSpc>
                <a:spcPct val="100000"/>
              </a:lnSpc>
              <a:buNone/>
            </a:pPr>
            <a:r>
              <a:rPr lang="fr-FR" sz="1000" dirty="0" err="1">
                <a:latin typeface="Abadi" panose="020B0604020202020204" pitchFamily="34" charset="0"/>
                <a:hlinkClick r:id="rId10"/>
              </a:rPr>
              <a:t>Synthetic</a:t>
            </a:r>
            <a:r>
              <a:rPr lang="fr-FR" sz="1000" dirty="0">
                <a:latin typeface="Abadi" panose="020B0604020202020204" pitchFamily="34" charset="0"/>
                <a:hlinkClick r:id="rId10"/>
              </a:rPr>
              <a:t> </a:t>
            </a:r>
            <a:r>
              <a:rPr lang="fr-FR" sz="1000" dirty="0" err="1">
                <a:latin typeface="Abadi" panose="020B0604020202020204" pitchFamily="34" charset="0"/>
                <a:hlinkClick r:id="rId10"/>
              </a:rPr>
              <a:t>Minority</a:t>
            </a:r>
            <a:r>
              <a:rPr lang="fr-FR" sz="1000" dirty="0">
                <a:latin typeface="Abadi" panose="020B0604020202020204" pitchFamily="34" charset="0"/>
                <a:hlinkClick r:id="rId10"/>
              </a:rPr>
              <a:t> Over-sampling </a:t>
            </a:r>
            <a:r>
              <a:rPr lang="fr-FR" sz="1000" dirty="0" err="1">
                <a:latin typeface="Abadi" panose="020B0604020202020204" pitchFamily="34" charset="0"/>
                <a:hlinkClick r:id="rId10"/>
              </a:rPr>
              <a:t>TEchnique</a:t>
            </a:r>
            <a:r>
              <a:rPr lang="fr-FR" sz="1000" dirty="0">
                <a:latin typeface="Abadi" panose="020B0604020202020204" pitchFamily="34" charset="0"/>
                <a:hlinkClick r:id="rId10"/>
              </a:rPr>
              <a:t> (SMOTE) | by Cory </a:t>
            </a:r>
            <a:r>
              <a:rPr lang="fr-FR" sz="1000" dirty="0" err="1">
                <a:latin typeface="Abadi" panose="020B0604020202020204" pitchFamily="34" charset="0"/>
                <a:hlinkClick r:id="rId10"/>
              </a:rPr>
              <a:t>Maklin</a:t>
            </a:r>
            <a:r>
              <a:rPr lang="fr-FR" sz="1000" dirty="0">
                <a:latin typeface="Abadi" panose="020B0604020202020204" pitchFamily="34" charset="0"/>
                <a:hlinkClick r:id="rId10"/>
              </a:rPr>
              <a:t> | Medium</a:t>
            </a:r>
            <a:endParaRPr lang="fr-FR" sz="1000" dirty="0">
              <a:latin typeface="Abadi" panose="020B0604020202020204" pitchFamily="34" charset="0"/>
            </a:endParaRPr>
          </a:p>
          <a:p>
            <a:pPr marL="0" indent="0">
              <a:lnSpc>
                <a:spcPct val="100000"/>
              </a:lnSpc>
              <a:buNone/>
            </a:pPr>
            <a:r>
              <a:rPr lang="fr-FR" sz="1000" dirty="0" err="1">
                <a:latin typeface="Abadi" panose="020B0604020202020204" pitchFamily="34" charset="0"/>
                <a:hlinkClick r:id="rId11"/>
              </a:rPr>
              <a:t>imbalanced-learn</a:t>
            </a:r>
            <a:r>
              <a:rPr lang="fr-FR" sz="1000" dirty="0">
                <a:latin typeface="Abadi" panose="020B0604020202020204" pitchFamily="34" charset="0"/>
                <a:hlinkClick r:id="rId11"/>
              </a:rPr>
              <a:t> documentation — Version 0.12.0</a:t>
            </a:r>
            <a:endParaRPr lang="en-US" sz="1000" dirty="0">
              <a:latin typeface="Abadi" panose="020B0604020202020204" pitchFamily="34" charset="0"/>
            </a:endParaRPr>
          </a:p>
          <a:p>
            <a:pPr marL="0" indent="0">
              <a:lnSpc>
                <a:spcPct val="100000"/>
              </a:lnSpc>
              <a:buNone/>
            </a:pPr>
            <a:endParaRPr lang="en-US" sz="1000" dirty="0">
              <a:latin typeface="Abadi" panose="020B0604020202020204" pitchFamily="34" charset="0"/>
            </a:endParaRPr>
          </a:p>
          <a:p>
            <a:pPr marL="0" indent="0">
              <a:lnSpc>
                <a:spcPct val="100000"/>
              </a:lnSpc>
              <a:buNone/>
            </a:pPr>
            <a:endParaRPr lang="fr-FR" sz="1000" dirty="0">
              <a:latin typeface="Abadi" panose="020B0604020202020204" pitchFamily="34" charset="0"/>
            </a:endParaRPr>
          </a:p>
          <a:p>
            <a:pPr marL="0" indent="0">
              <a:buNone/>
            </a:pPr>
            <a:endParaRPr lang="fr-FR" sz="1000" dirty="0">
              <a:latin typeface="Abadi" panose="020B0604020202020204" pitchFamily="34" charset="0"/>
            </a:endParaRPr>
          </a:p>
        </p:txBody>
      </p:sp>
      <p:cxnSp>
        <p:nvCxnSpPr>
          <p:cNvPr id="5" name="Connecteur droit 4">
            <a:extLst>
              <a:ext uri="{FF2B5EF4-FFF2-40B4-BE49-F238E27FC236}">
                <a16:creationId xmlns:a16="http://schemas.microsoft.com/office/drawing/2014/main" id="{D6AAF280-526C-63EE-2407-22E0A98EDF96}"/>
              </a:ext>
            </a:extLst>
          </p:cNvPr>
          <p:cNvCxnSpPr/>
          <p:nvPr/>
        </p:nvCxnSpPr>
        <p:spPr>
          <a:xfrm>
            <a:off x="5981350" y="2315361"/>
            <a:ext cx="0" cy="3414320"/>
          </a:xfrm>
          <a:prstGeom prst="line">
            <a:avLst/>
          </a:prstGeom>
        </p:spPr>
        <p:style>
          <a:lnRef idx="1">
            <a:schemeClr val="accent1"/>
          </a:lnRef>
          <a:fillRef idx="0">
            <a:schemeClr val="accent1"/>
          </a:fillRef>
          <a:effectRef idx="0">
            <a:schemeClr val="accent1"/>
          </a:effectRef>
          <a:fontRef idx="minor">
            <a:schemeClr val="tx1"/>
          </a:fontRef>
        </p:style>
      </p:cxnSp>
      <p:sp>
        <p:nvSpPr>
          <p:cNvPr id="6" name="Espace réservé du contenu 2">
            <a:extLst>
              <a:ext uri="{FF2B5EF4-FFF2-40B4-BE49-F238E27FC236}">
                <a16:creationId xmlns:a16="http://schemas.microsoft.com/office/drawing/2014/main" id="{D87D0CCC-4367-6F22-9C5C-8B1031FA87BF}"/>
              </a:ext>
            </a:extLst>
          </p:cNvPr>
          <p:cNvSpPr txBox="1">
            <a:spLocks/>
          </p:cNvSpPr>
          <p:nvPr/>
        </p:nvSpPr>
        <p:spPr>
          <a:xfrm>
            <a:off x="6271610" y="2142075"/>
            <a:ext cx="488407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Font typeface="Calibri" panose="020F0502020204030204" pitchFamily="34" charset="0"/>
              <a:buNone/>
            </a:pPr>
            <a:endParaRPr lang="en-US" sz="1000" dirty="0">
              <a:latin typeface="Abadi" panose="020B0604020202020204" pitchFamily="34" charset="0"/>
            </a:endParaRPr>
          </a:p>
          <a:p>
            <a:pPr marL="0" indent="0">
              <a:lnSpc>
                <a:spcPct val="100000"/>
              </a:lnSpc>
              <a:buFont typeface="Calibri" panose="020F0502020204030204" pitchFamily="34" charset="0"/>
              <a:buNone/>
            </a:pPr>
            <a:endParaRPr lang="fr-FR" sz="1000" dirty="0">
              <a:latin typeface="Abadi" panose="020B0604020202020204" pitchFamily="34" charset="0"/>
            </a:endParaRPr>
          </a:p>
          <a:p>
            <a:pPr marL="0" indent="0">
              <a:buFont typeface="Calibri" panose="020F0502020204030204" pitchFamily="34" charset="0"/>
              <a:buNone/>
            </a:pPr>
            <a:endParaRPr lang="fr-FR" sz="1000" dirty="0">
              <a:latin typeface="Abadi" panose="020B0604020202020204" pitchFamily="34" charset="0"/>
            </a:endParaRPr>
          </a:p>
        </p:txBody>
      </p:sp>
      <p:sp>
        <p:nvSpPr>
          <p:cNvPr id="7" name="Espace réservé du contenu 2">
            <a:extLst>
              <a:ext uri="{FF2B5EF4-FFF2-40B4-BE49-F238E27FC236}">
                <a16:creationId xmlns:a16="http://schemas.microsoft.com/office/drawing/2014/main" id="{02B43C76-394F-7E77-B970-FCCDAEE5C13C}"/>
              </a:ext>
            </a:extLst>
          </p:cNvPr>
          <p:cNvSpPr txBox="1">
            <a:spLocks/>
          </p:cNvSpPr>
          <p:nvPr/>
        </p:nvSpPr>
        <p:spPr>
          <a:xfrm>
            <a:off x="6204779" y="2108200"/>
            <a:ext cx="4884070" cy="3760891"/>
          </a:xfrm>
          <a:prstGeom prst="rect">
            <a:avLst/>
          </a:prstGeom>
        </p:spPr>
        <p:txBody>
          <a:bodyPr vert="horz" lIns="0" tIns="45720" rIns="0" bIns="45720" rtlCol="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Font typeface="Calibri" panose="020F0502020204030204" pitchFamily="34" charset="0"/>
              <a:buNone/>
            </a:pPr>
            <a:r>
              <a:rPr lang="fr-FR" sz="1000" dirty="0">
                <a:solidFill>
                  <a:schemeClr val="accent1"/>
                </a:solidFill>
                <a:latin typeface="Abadi" panose="020B0604020202020204" pitchFamily="34" charset="0"/>
              </a:rPr>
              <a:t>Suite</a:t>
            </a:r>
          </a:p>
          <a:p>
            <a:pPr marL="0" indent="0">
              <a:lnSpc>
                <a:spcPct val="100000"/>
              </a:lnSpc>
              <a:buFont typeface="Calibri" panose="020F0502020204030204" pitchFamily="34" charset="0"/>
              <a:buNone/>
            </a:pPr>
            <a:r>
              <a:rPr lang="fr-FR" sz="900" dirty="0">
                <a:hlinkClick r:id="rId12"/>
              </a:rPr>
              <a:t>2110.13048.pdf (arxiv.org)</a:t>
            </a:r>
            <a:endParaRPr lang="fr-FR" sz="900" dirty="0"/>
          </a:p>
          <a:p>
            <a:pPr marL="0" indent="0">
              <a:lnSpc>
                <a:spcPct val="100000"/>
              </a:lnSpc>
              <a:buFont typeface="Calibri" panose="020F0502020204030204" pitchFamily="34" charset="0"/>
              <a:buNone/>
            </a:pPr>
            <a:r>
              <a:rPr lang="en-US" sz="900" dirty="0">
                <a:hlinkClick r:id="rId13"/>
              </a:rPr>
              <a:t>Handling imbalanced data: 7 innovative techniques for successful analysis | Data Science Dojo</a:t>
            </a:r>
            <a:endParaRPr lang="fr-FR" sz="900" dirty="0"/>
          </a:p>
          <a:p>
            <a:pPr marL="0" indent="0">
              <a:lnSpc>
                <a:spcPct val="100000"/>
              </a:lnSpc>
              <a:buFont typeface="Calibri" panose="020F0502020204030204" pitchFamily="34" charset="0"/>
              <a:buNone/>
            </a:pPr>
            <a:r>
              <a:rPr lang="en-US" sz="900" dirty="0">
                <a:hlinkClick r:id="rId14"/>
              </a:rPr>
              <a:t>The 5 Most Useful Techniques to Handle Imbalanced Datasets - </a:t>
            </a:r>
            <a:r>
              <a:rPr lang="en-US" sz="900" dirty="0" err="1">
                <a:hlinkClick r:id="rId14"/>
              </a:rPr>
              <a:t>KDnuggets</a:t>
            </a:r>
            <a:endParaRPr lang="fr-FR" sz="1000" dirty="0">
              <a:solidFill>
                <a:schemeClr val="accent1"/>
              </a:solidFill>
              <a:latin typeface="Abadi" panose="020B0604020202020204" pitchFamily="34" charset="0"/>
            </a:endParaRPr>
          </a:p>
          <a:p>
            <a:pPr marL="0" indent="0">
              <a:lnSpc>
                <a:spcPct val="100000"/>
              </a:lnSpc>
              <a:buFont typeface="Calibri" panose="020F0502020204030204" pitchFamily="34" charset="0"/>
              <a:buNone/>
            </a:pPr>
            <a:endParaRPr lang="fr-FR" sz="1000" dirty="0">
              <a:solidFill>
                <a:schemeClr val="accent1"/>
              </a:solidFill>
              <a:latin typeface="Abadi" panose="020B0604020202020204" pitchFamily="34" charset="0"/>
            </a:endParaRPr>
          </a:p>
          <a:p>
            <a:pPr marL="0" indent="0">
              <a:lnSpc>
                <a:spcPct val="100000"/>
              </a:lnSpc>
              <a:buFont typeface="Calibri" panose="020F0502020204030204" pitchFamily="34" charset="0"/>
              <a:buNone/>
            </a:pPr>
            <a:endParaRPr lang="en-US" sz="1000" dirty="0">
              <a:latin typeface="Abadi" panose="020B0604020202020204" pitchFamily="34" charset="0"/>
            </a:endParaRPr>
          </a:p>
          <a:p>
            <a:pPr marL="0" indent="0">
              <a:lnSpc>
                <a:spcPct val="100000"/>
              </a:lnSpc>
              <a:buFont typeface="Calibri" panose="020F0502020204030204" pitchFamily="34" charset="0"/>
              <a:buNone/>
            </a:pPr>
            <a:endParaRPr lang="fr-FR" sz="1000" dirty="0">
              <a:latin typeface="Abadi" panose="020B0604020202020204" pitchFamily="34" charset="0"/>
            </a:endParaRPr>
          </a:p>
          <a:p>
            <a:pPr marL="0" indent="0">
              <a:buFont typeface="Calibri" panose="020F0502020204030204" pitchFamily="34" charset="0"/>
              <a:buNone/>
            </a:pPr>
            <a:endParaRPr lang="fr-FR" sz="1000" dirty="0">
              <a:latin typeface="Abadi" panose="020B0604020202020204" pitchFamily="34" charset="0"/>
            </a:endParaRPr>
          </a:p>
        </p:txBody>
      </p:sp>
    </p:spTree>
    <p:extLst>
      <p:ext uri="{BB962C8B-B14F-4D97-AF65-F5344CB8AC3E}">
        <p14:creationId xmlns:p14="http://schemas.microsoft.com/office/powerpoint/2010/main" val="386663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5E77508B-1A63-575A-BCC2-11B9F397D71C}"/>
              </a:ext>
            </a:extLst>
          </p:cNvPr>
          <p:cNvSpPr>
            <a:spLocks noGrp="1"/>
          </p:cNvSpPr>
          <p:nvPr>
            <p:ph type="pic" idx="1"/>
          </p:nvPr>
        </p:nvSpPr>
        <p:spPr/>
        <p:txBody>
          <a:bodyPr/>
          <a:lstStyle/>
          <a:p>
            <a:endParaRPr lang="fr-FR"/>
          </a:p>
        </p:txBody>
      </p:sp>
      <p:sp>
        <p:nvSpPr>
          <p:cNvPr id="3" name="Titre 2">
            <a:extLst>
              <a:ext uri="{FF2B5EF4-FFF2-40B4-BE49-F238E27FC236}">
                <a16:creationId xmlns:a16="http://schemas.microsoft.com/office/drawing/2014/main" id="{404F4F07-645D-58A2-C8ED-EA6844630A1E}"/>
              </a:ext>
            </a:extLst>
          </p:cNvPr>
          <p:cNvSpPr>
            <a:spLocks noGrp="1"/>
          </p:cNvSpPr>
          <p:nvPr>
            <p:ph type="title"/>
          </p:nvPr>
        </p:nvSpPr>
        <p:spPr/>
        <p:txBody>
          <a:bodyPr/>
          <a:lstStyle/>
          <a:p>
            <a:r>
              <a:rPr lang="fr-FR" dirty="0">
                <a:solidFill>
                  <a:schemeClr val="accent1"/>
                </a:solidFill>
              </a:rPr>
              <a:t>Introduction</a:t>
            </a:r>
          </a:p>
        </p:txBody>
      </p:sp>
    </p:spTree>
    <p:extLst>
      <p:ext uri="{BB962C8B-B14F-4D97-AF65-F5344CB8AC3E}">
        <p14:creationId xmlns:p14="http://schemas.microsoft.com/office/powerpoint/2010/main" val="62061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9F2339-35F7-1B95-A279-3594951194BD}"/>
              </a:ext>
            </a:extLst>
          </p:cNvPr>
          <p:cNvSpPr>
            <a:spLocks noGrp="1"/>
          </p:cNvSpPr>
          <p:nvPr>
            <p:ph type="title"/>
          </p:nvPr>
        </p:nvSpPr>
        <p:spPr>
          <a:xfrm>
            <a:off x="643466" y="786384"/>
            <a:ext cx="3517567" cy="606988"/>
          </a:xfrm>
        </p:spPr>
        <p:txBody>
          <a:bodyPr/>
          <a:lstStyle/>
          <a:p>
            <a:r>
              <a:rPr lang="fr-FR" dirty="0"/>
              <a:t>1. Introduction</a:t>
            </a:r>
          </a:p>
        </p:txBody>
      </p:sp>
      <p:sp>
        <p:nvSpPr>
          <p:cNvPr id="4" name="Espace réservé du texte 3">
            <a:extLst>
              <a:ext uri="{FF2B5EF4-FFF2-40B4-BE49-F238E27FC236}">
                <a16:creationId xmlns:a16="http://schemas.microsoft.com/office/drawing/2014/main" id="{0F793E47-4E65-67CA-7A04-246D53AADDE7}"/>
              </a:ext>
            </a:extLst>
          </p:cNvPr>
          <p:cNvSpPr>
            <a:spLocks noGrp="1"/>
          </p:cNvSpPr>
          <p:nvPr>
            <p:ph type="body" sz="half" idx="2"/>
          </p:nvPr>
        </p:nvSpPr>
        <p:spPr>
          <a:xfrm>
            <a:off x="485065" y="1541417"/>
            <a:ext cx="3675968" cy="4746171"/>
          </a:xfrm>
        </p:spPr>
        <p:txBody>
          <a:bodyPr>
            <a:normAutofit lnSpcReduction="10000"/>
          </a:bodyPr>
          <a:lstStyle/>
          <a:p>
            <a:pPr marL="285750" indent="-285750" algn="just">
              <a:buFont typeface="Arial" panose="020B0604020202020204" pitchFamily="34" charset="0"/>
              <a:buChar char="•"/>
            </a:pPr>
            <a:r>
              <a:rPr lang="fr-FR" dirty="0"/>
              <a:t>IA est un sujet nouveau et par conséquent il existe beaucoup de champs de recherche et d’utilisations à </a:t>
            </a:r>
            <a:r>
              <a:rPr lang="fr-FR" dirty="0">
                <a:latin typeface="+mj-lt"/>
              </a:rPr>
              <a:t>trouver</a:t>
            </a:r>
            <a:r>
              <a:rPr lang="fr-FR" dirty="0"/>
              <a:t>.</a:t>
            </a:r>
          </a:p>
          <a:p>
            <a:pPr marL="285750" indent="-285750" algn="just">
              <a:buFont typeface="Arial" panose="020B0604020202020204" pitchFamily="34" charset="0"/>
              <a:buChar char="•"/>
            </a:pPr>
            <a:r>
              <a:rPr lang="fr-FR" dirty="0"/>
              <a:t>Il est important de différencier les 3 types d’apprentissage d’un modèle: </a:t>
            </a:r>
          </a:p>
          <a:p>
            <a:pPr marL="742950" lvl="1" indent="-285750" algn="just">
              <a:buFont typeface="Arial" panose="020B0604020202020204" pitchFamily="34" charset="0"/>
              <a:buChar char="•"/>
            </a:pPr>
            <a:r>
              <a:rPr lang="fr-FR" dirty="0" err="1">
                <a:solidFill>
                  <a:schemeClr val="bg1"/>
                </a:solidFill>
              </a:rPr>
              <a:t>Supervised</a:t>
            </a:r>
            <a:endParaRPr lang="fr-FR" dirty="0">
              <a:solidFill>
                <a:schemeClr val="bg1"/>
              </a:solidFill>
            </a:endParaRPr>
          </a:p>
          <a:p>
            <a:pPr marL="742950" lvl="1" indent="-285750" algn="just">
              <a:buFont typeface="Arial" panose="020B0604020202020204" pitchFamily="34" charset="0"/>
              <a:buChar char="•"/>
            </a:pPr>
            <a:r>
              <a:rPr lang="fr-FR" dirty="0" err="1">
                <a:solidFill>
                  <a:schemeClr val="bg1"/>
                </a:solidFill>
              </a:rPr>
              <a:t>Unsupervised</a:t>
            </a:r>
            <a:endParaRPr lang="fr-FR" dirty="0">
              <a:solidFill>
                <a:schemeClr val="bg1"/>
              </a:solidFill>
            </a:endParaRPr>
          </a:p>
          <a:p>
            <a:pPr marL="742950" lvl="1" indent="-285750" algn="just">
              <a:buFont typeface="Arial" panose="020B0604020202020204" pitchFamily="34" charset="0"/>
              <a:buChar char="•"/>
            </a:pPr>
            <a:r>
              <a:rPr lang="fr-FR" dirty="0" err="1">
                <a:solidFill>
                  <a:schemeClr val="bg1"/>
                </a:solidFill>
              </a:rPr>
              <a:t>Reinforcement</a:t>
            </a:r>
            <a:endParaRPr lang="fr-FR" dirty="0">
              <a:solidFill>
                <a:schemeClr val="bg1"/>
              </a:solidFill>
            </a:endParaRPr>
          </a:p>
          <a:p>
            <a:pPr marL="285750" indent="-285750" algn="just">
              <a:buFont typeface="Arial" panose="020B0604020202020204" pitchFamily="34" charset="0"/>
              <a:buChar char="•"/>
            </a:pPr>
            <a:r>
              <a:rPr lang="fr-FR" dirty="0" err="1">
                <a:solidFill>
                  <a:schemeClr val="bg1"/>
                </a:solidFill>
              </a:rPr>
              <a:t>Supervised</a:t>
            </a:r>
            <a:r>
              <a:rPr lang="fr-FR" dirty="0">
                <a:solidFill>
                  <a:schemeClr val="bg1"/>
                </a:solidFill>
              </a:rPr>
              <a:t> Learning sera notre sujet principal. Plus spécifiquement sur la distribution des données nécessaires à son entrainement.</a:t>
            </a:r>
          </a:p>
        </p:txBody>
      </p:sp>
      <p:pic>
        <p:nvPicPr>
          <p:cNvPr id="5" name="Picture 2" descr="Generative AI">
            <a:extLst>
              <a:ext uri="{FF2B5EF4-FFF2-40B4-BE49-F238E27FC236}">
                <a16:creationId xmlns:a16="http://schemas.microsoft.com/office/drawing/2014/main" id="{F65A5D7C-2009-6162-DD87-DF875824D0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56114" y="821007"/>
            <a:ext cx="2514903" cy="2569917"/>
          </a:xfrm>
          <a:prstGeom prst="rect">
            <a:avLst/>
          </a:prstGeom>
          <a:noFill/>
          <a:extLst>
            <a:ext uri="{909E8E84-426E-40DD-AFC4-6F175D3DCCD1}">
              <a14:hiddenFill xmlns:a14="http://schemas.microsoft.com/office/drawing/2010/main">
                <a:solidFill>
                  <a:srgbClr val="FFFFFF"/>
                </a:solidFill>
              </a14:hiddenFill>
            </a:ext>
          </a:extLst>
        </p:spPr>
      </p:pic>
      <p:pic>
        <p:nvPicPr>
          <p:cNvPr id="6" name="Espace réservé du contenu 7">
            <a:extLst>
              <a:ext uri="{FF2B5EF4-FFF2-40B4-BE49-F238E27FC236}">
                <a16:creationId xmlns:a16="http://schemas.microsoft.com/office/drawing/2014/main" id="{B0CB08B9-DE98-9E1F-12AB-0E0F501B735F}"/>
              </a:ext>
            </a:extLst>
          </p:cNvPr>
          <p:cNvPicPr>
            <a:picLocks noChangeAspect="1"/>
          </p:cNvPicPr>
          <p:nvPr/>
        </p:nvPicPr>
        <p:blipFill>
          <a:blip r:embed="rId3"/>
          <a:stretch>
            <a:fillRect/>
          </a:stretch>
        </p:blipFill>
        <p:spPr>
          <a:xfrm>
            <a:off x="5348579" y="3966106"/>
            <a:ext cx="2888865" cy="2321288"/>
          </a:xfrm>
          <a:prstGeom prst="rect">
            <a:avLst/>
          </a:prstGeom>
        </p:spPr>
      </p:pic>
      <p:sp>
        <p:nvSpPr>
          <p:cNvPr id="7" name="ZoneTexte 6">
            <a:extLst>
              <a:ext uri="{FF2B5EF4-FFF2-40B4-BE49-F238E27FC236}">
                <a16:creationId xmlns:a16="http://schemas.microsoft.com/office/drawing/2014/main" id="{9933A228-9463-43BA-DDD6-8DF4F30F2131}"/>
              </a:ext>
            </a:extLst>
          </p:cNvPr>
          <p:cNvSpPr txBox="1"/>
          <p:nvPr/>
        </p:nvSpPr>
        <p:spPr>
          <a:xfrm>
            <a:off x="5796491" y="300756"/>
            <a:ext cx="5434148" cy="369332"/>
          </a:xfrm>
          <a:prstGeom prst="rect">
            <a:avLst/>
          </a:prstGeom>
          <a:noFill/>
        </p:spPr>
        <p:txBody>
          <a:bodyPr wrap="square" rtlCol="0">
            <a:spAutoFit/>
          </a:bodyPr>
          <a:lstStyle/>
          <a:p>
            <a:pPr algn="ctr"/>
            <a:r>
              <a:rPr lang="fr-FR" dirty="0"/>
              <a:t>Comment sont structurés les domaines en IA  </a:t>
            </a:r>
          </a:p>
        </p:txBody>
      </p:sp>
      <p:sp>
        <p:nvSpPr>
          <p:cNvPr id="8" name="ZoneTexte 7">
            <a:extLst>
              <a:ext uri="{FF2B5EF4-FFF2-40B4-BE49-F238E27FC236}">
                <a16:creationId xmlns:a16="http://schemas.microsoft.com/office/drawing/2014/main" id="{1B3BC54A-B15A-587B-7CB3-3BF21F240A54}"/>
              </a:ext>
            </a:extLst>
          </p:cNvPr>
          <p:cNvSpPr txBox="1"/>
          <p:nvPr/>
        </p:nvSpPr>
        <p:spPr>
          <a:xfrm>
            <a:off x="5796491" y="3429000"/>
            <a:ext cx="5434148" cy="369332"/>
          </a:xfrm>
          <a:prstGeom prst="rect">
            <a:avLst/>
          </a:prstGeom>
          <a:noFill/>
        </p:spPr>
        <p:txBody>
          <a:bodyPr wrap="square" rtlCol="0">
            <a:spAutoFit/>
          </a:bodyPr>
          <a:lstStyle/>
          <a:p>
            <a:pPr algn="ctr"/>
            <a:r>
              <a:rPr lang="fr-FR" dirty="0" err="1"/>
              <a:t>Supervised</a:t>
            </a:r>
            <a:r>
              <a:rPr lang="fr-FR" dirty="0"/>
              <a:t> vs. </a:t>
            </a:r>
            <a:r>
              <a:rPr lang="fr-FR" dirty="0" err="1"/>
              <a:t>Unsupervised</a:t>
            </a:r>
            <a:r>
              <a:rPr lang="fr-FR" dirty="0"/>
              <a:t> vs </a:t>
            </a:r>
            <a:r>
              <a:rPr lang="fr-FR" dirty="0" err="1"/>
              <a:t>Reinforcement</a:t>
            </a:r>
            <a:endParaRPr lang="fr-FR" dirty="0"/>
          </a:p>
        </p:txBody>
      </p:sp>
      <p:pic>
        <p:nvPicPr>
          <p:cNvPr id="2050" name="Picture 2" descr="An Introduction to Machine Learning and its types | Bharathi kannan">
            <a:extLst>
              <a:ext uri="{FF2B5EF4-FFF2-40B4-BE49-F238E27FC236}">
                <a16:creationId xmlns:a16="http://schemas.microsoft.com/office/drawing/2014/main" id="{C0ABE317-A9FB-1B47-DAFD-B1653E4902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23753" y="4219662"/>
            <a:ext cx="3675968" cy="2067732"/>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CABA138A-882E-948A-F64B-24150384F0FA}"/>
              </a:ext>
            </a:extLst>
          </p:cNvPr>
          <p:cNvSpPr txBox="1"/>
          <p:nvPr/>
        </p:nvSpPr>
        <p:spPr>
          <a:xfrm>
            <a:off x="8800051" y="3966106"/>
            <a:ext cx="2155971" cy="200055"/>
          </a:xfrm>
          <a:prstGeom prst="rect">
            <a:avLst/>
          </a:prstGeom>
          <a:noFill/>
        </p:spPr>
        <p:txBody>
          <a:bodyPr wrap="square" rtlCol="0">
            <a:spAutoFit/>
          </a:bodyPr>
          <a:lstStyle/>
          <a:p>
            <a:pPr algn="ctr"/>
            <a:r>
              <a:rPr lang="fr-FR" sz="700" dirty="0" err="1">
                <a:latin typeface="Arial" panose="020B0604020202020204" pitchFamily="34" charset="0"/>
                <a:cs typeface="Arial" panose="020B0604020202020204" pitchFamily="34" charset="0"/>
              </a:rPr>
              <a:t>reinforcement</a:t>
            </a:r>
            <a:r>
              <a:rPr lang="fr-FR" sz="700" dirty="0">
                <a:latin typeface="Arial" panose="020B0604020202020204" pitchFamily="34" charset="0"/>
                <a:cs typeface="Arial" panose="020B0604020202020204" pitchFamily="34" charset="0"/>
              </a:rPr>
              <a:t> </a:t>
            </a:r>
            <a:r>
              <a:rPr lang="fr-FR" sz="700" dirty="0" err="1">
                <a:latin typeface="Arial" panose="020B0604020202020204" pitchFamily="34" charset="0"/>
                <a:cs typeface="Arial" panose="020B0604020202020204" pitchFamily="34" charset="0"/>
              </a:rPr>
              <a:t>learning</a:t>
            </a:r>
            <a:endParaRPr lang="fr-FR" sz="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659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5E77508B-1A63-575A-BCC2-11B9F397D71C}"/>
              </a:ext>
            </a:extLst>
          </p:cNvPr>
          <p:cNvSpPr>
            <a:spLocks noGrp="1"/>
          </p:cNvSpPr>
          <p:nvPr>
            <p:ph type="pic" idx="1"/>
          </p:nvPr>
        </p:nvSpPr>
        <p:spPr/>
        <p:txBody>
          <a:bodyPr/>
          <a:lstStyle/>
          <a:p>
            <a:endParaRPr lang="fr-FR"/>
          </a:p>
        </p:txBody>
      </p:sp>
      <p:sp>
        <p:nvSpPr>
          <p:cNvPr id="3" name="Titre 2">
            <a:extLst>
              <a:ext uri="{FF2B5EF4-FFF2-40B4-BE49-F238E27FC236}">
                <a16:creationId xmlns:a16="http://schemas.microsoft.com/office/drawing/2014/main" id="{404F4F07-645D-58A2-C8ED-EA6844630A1E}"/>
              </a:ext>
            </a:extLst>
          </p:cNvPr>
          <p:cNvSpPr>
            <a:spLocks noGrp="1"/>
          </p:cNvSpPr>
          <p:nvPr>
            <p:ph type="title"/>
          </p:nvPr>
        </p:nvSpPr>
        <p:spPr/>
        <p:txBody>
          <a:bodyPr/>
          <a:lstStyle/>
          <a:p>
            <a:r>
              <a:rPr lang="fr-FR" dirty="0" err="1">
                <a:solidFill>
                  <a:schemeClr val="accent1"/>
                </a:solidFill>
              </a:rPr>
              <a:t>Imbalanced</a:t>
            </a:r>
            <a:r>
              <a:rPr lang="fr-FR" dirty="0">
                <a:solidFill>
                  <a:schemeClr val="accent1"/>
                </a:solidFill>
              </a:rPr>
              <a:t> Data</a:t>
            </a:r>
          </a:p>
        </p:txBody>
      </p:sp>
    </p:spTree>
    <p:extLst>
      <p:ext uri="{BB962C8B-B14F-4D97-AF65-F5344CB8AC3E}">
        <p14:creationId xmlns:p14="http://schemas.microsoft.com/office/powerpoint/2010/main" val="494383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coins arrondis 7">
            <a:extLst>
              <a:ext uri="{FF2B5EF4-FFF2-40B4-BE49-F238E27FC236}">
                <a16:creationId xmlns:a16="http://schemas.microsoft.com/office/drawing/2014/main" id="{3057411E-3F80-B0CD-02FA-8B81D1BC79EE}"/>
              </a:ext>
            </a:extLst>
          </p:cNvPr>
          <p:cNvSpPr/>
          <p:nvPr/>
        </p:nvSpPr>
        <p:spPr>
          <a:xfrm>
            <a:off x="1097280" y="2085975"/>
            <a:ext cx="10058400" cy="1017952"/>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endParaRPr lang="fr-FR" sz="1400" b="1" u="sng" dirty="0">
              <a:solidFill>
                <a:schemeClr val="accent1"/>
              </a:solidFill>
              <a:ea typeface="Batang" panose="020B0503020000020004" pitchFamily="18" charset="-127"/>
            </a:endParaRPr>
          </a:p>
          <a:p>
            <a:pPr marL="0" indent="0">
              <a:buNone/>
            </a:pPr>
            <a:endParaRPr lang="fr-FR" sz="1400" b="1" u="sng" dirty="0">
              <a:solidFill>
                <a:schemeClr val="accent1"/>
              </a:solidFill>
              <a:ea typeface="Batang" panose="020B0503020000020004" pitchFamily="18" charset="-127"/>
            </a:endParaRPr>
          </a:p>
          <a:p>
            <a:pPr marL="0" indent="0">
              <a:buNone/>
            </a:pPr>
            <a:r>
              <a:rPr lang="fr-FR" dirty="0">
                <a:solidFill>
                  <a:schemeClr val="accent1"/>
                </a:solidFill>
              </a:rPr>
              <a:t>Définition</a:t>
            </a:r>
            <a:r>
              <a:rPr lang="fr-FR" sz="1400" dirty="0">
                <a:solidFill>
                  <a:schemeClr val="accent1"/>
                </a:solidFill>
                <a:ea typeface="Batang" panose="020B0503020000020004" pitchFamily="18" charset="-127"/>
              </a:rPr>
              <a:t> :</a:t>
            </a:r>
            <a:r>
              <a:rPr lang="fr-FR" sz="1400" dirty="0">
                <a:ea typeface="Batang" panose="020B0503020000020004" pitchFamily="18" charset="-127"/>
              </a:rPr>
              <a:t> </a:t>
            </a:r>
            <a:r>
              <a:rPr lang="fr-FR" dirty="0">
                <a:ea typeface="Batang" panose="020B0503020000020004" pitchFamily="18" charset="-127"/>
                <a:cs typeface="Arabic Typesetting" panose="020B0604020202020204" pitchFamily="66" charset="-78"/>
              </a:rPr>
              <a:t>« </a:t>
            </a:r>
            <a:r>
              <a:rPr lang="en-US" b="0" i="1" dirty="0">
                <a:solidFill>
                  <a:srgbClr val="202124"/>
                </a:solidFill>
                <a:effectLst/>
                <a:ea typeface="Batang" panose="020B0503020000020004" pitchFamily="18" charset="-127"/>
                <a:cs typeface="Arabic Typesetting" panose="020B0604020202020204" pitchFamily="66" charset="-78"/>
              </a:rPr>
              <a:t>A classification data set with skewed class proportions is called </a:t>
            </a:r>
            <a:r>
              <a:rPr lang="en-US" b="1" i="1" dirty="0">
                <a:effectLst/>
                <a:ea typeface="Batang" panose="020B0503020000020004" pitchFamily="18" charset="-127"/>
                <a:cs typeface="Arabic Typesetting" panose="020B0604020202020204" pitchFamily="66" charset="-78"/>
              </a:rPr>
              <a:t>imbalanced</a:t>
            </a:r>
            <a:r>
              <a:rPr lang="en-US" b="0" i="1" dirty="0">
                <a:solidFill>
                  <a:srgbClr val="202124"/>
                </a:solidFill>
                <a:effectLst/>
                <a:ea typeface="Batang" panose="020B0503020000020004" pitchFamily="18" charset="-127"/>
                <a:cs typeface="Arabic Typesetting" panose="020B0604020202020204" pitchFamily="66" charset="-78"/>
              </a:rPr>
              <a:t>. Classes that make up a large proportion of the data set are called </a:t>
            </a:r>
            <a:r>
              <a:rPr lang="en-US" b="1" i="1" dirty="0">
                <a:effectLst/>
                <a:ea typeface="Batang" panose="020B0503020000020004" pitchFamily="18" charset="-127"/>
                <a:cs typeface="Arabic Typesetting" panose="020B0604020202020204" pitchFamily="66" charset="-78"/>
              </a:rPr>
              <a:t>majority classes</a:t>
            </a:r>
            <a:r>
              <a:rPr lang="en-US" b="0" i="1" dirty="0">
                <a:solidFill>
                  <a:srgbClr val="202124"/>
                </a:solidFill>
                <a:effectLst/>
                <a:ea typeface="Batang" panose="020B0503020000020004" pitchFamily="18" charset="-127"/>
                <a:cs typeface="Arabic Typesetting" panose="020B0604020202020204" pitchFamily="66" charset="-78"/>
              </a:rPr>
              <a:t>. Those that make up a smaller proportion are </a:t>
            </a:r>
            <a:r>
              <a:rPr lang="en-US" b="1" i="1" dirty="0">
                <a:effectLst/>
                <a:ea typeface="Batang" panose="020B0503020000020004" pitchFamily="18" charset="-127"/>
                <a:cs typeface="Arabic Typesetting" panose="020B0604020202020204" pitchFamily="66" charset="-78"/>
              </a:rPr>
              <a:t>minority classes </a:t>
            </a:r>
            <a:r>
              <a:rPr lang="fr-FR" dirty="0">
                <a:ea typeface="Batang" panose="020B0503020000020004" pitchFamily="18" charset="-127"/>
                <a:cs typeface="Arabic Typesetting" panose="020B0604020202020204" pitchFamily="66" charset="-78"/>
              </a:rPr>
              <a:t>»</a:t>
            </a:r>
          </a:p>
          <a:p>
            <a:endParaRPr lang="fr-FR" sz="1400" dirty="0">
              <a:ea typeface="Batang" panose="020B0503020000020004" pitchFamily="18" charset="-127"/>
            </a:endParaRPr>
          </a:p>
          <a:p>
            <a:pPr>
              <a:buFont typeface="Courier New" panose="02070309020205020404" pitchFamily="49" charset="0"/>
              <a:buChar char="o"/>
            </a:pPr>
            <a:endParaRPr lang="fr-FR" sz="1400" dirty="0">
              <a:ea typeface="Batang" panose="020B0503020000020004" pitchFamily="18" charset="-127"/>
            </a:endParaRPr>
          </a:p>
        </p:txBody>
      </p:sp>
      <p:sp>
        <p:nvSpPr>
          <p:cNvPr id="2" name="Titre 1">
            <a:extLst>
              <a:ext uri="{FF2B5EF4-FFF2-40B4-BE49-F238E27FC236}">
                <a16:creationId xmlns:a16="http://schemas.microsoft.com/office/drawing/2014/main" id="{2B1223BA-6570-BADB-0E5F-2256D0B9146D}"/>
              </a:ext>
            </a:extLst>
          </p:cNvPr>
          <p:cNvSpPr>
            <a:spLocks noGrp="1"/>
          </p:cNvSpPr>
          <p:nvPr>
            <p:ph type="title"/>
          </p:nvPr>
        </p:nvSpPr>
        <p:spPr/>
        <p:txBody>
          <a:bodyPr/>
          <a:lstStyle/>
          <a:p>
            <a:r>
              <a:rPr lang="fr-FR" dirty="0"/>
              <a:t>2.Imbalanced Data</a:t>
            </a:r>
          </a:p>
        </p:txBody>
      </p:sp>
      <p:sp>
        <p:nvSpPr>
          <p:cNvPr id="6" name="ZoneTexte 5">
            <a:extLst>
              <a:ext uri="{FF2B5EF4-FFF2-40B4-BE49-F238E27FC236}">
                <a16:creationId xmlns:a16="http://schemas.microsoft.com/office/drawing/2014/main" id="{6E7B020B-23B6-8993-8851-92AE7E32CFB5}"/>
              </a:ext>
            </a:extLst>
          </p:cNvPr>
          <p:cNvSpPr txBox="1"/>
          <p:nvPr/>
        </p:nvSpPr>
        <p:spPr>
          <a:xfrm>
            <a:off x="9559954" y="3103927"/>
            <a:ext cx="2632046" cy="276999"/>
          </a:xfrm>
          <a:prstGeom prst="rect">
            <a:avLst/>
          </a:prstGeom>
          <a:noFill/>
        </p:spPr>
        <p:txBody>
          <a:bodyPr wrap="square">
            <a:spAutoFit/>
          </a:bodyPr>
          <a:lstStyle/>
          <a:p>
            <a:r>
              <a:rPr lang="fr-FR" sz="1200" i="1" dirty="0"/>
              <a:t>définition de Google</a:t>
            </a:r>
          </a:p>
        </p:txBody>
      </p:sp>
      <p:sp>
        <p:nvSpPr>
          <p:cNvPr id="7" name="Rectangle 6">
            <a:extLst>
              <a:ext uri="{FF2B5EF4-FFF2-40B4-BE49-F238E27FC236}">
                <a16:creationId xmlns:a16="http://schemas.microsoft.com/office/drawing/2014/main" id="{C9C39E55-743A-67A1-1806-88E64FF52D07}"/>
              </a:ext>
            </a:extLst>
          </p:cNvPr>
          <p:cNvSpPr/>
          <p:nvPr/>
        </p:nvSpPr>
        <p:spPr>
          <a:xfrm>
            <a:off x="1097280" y="3571875"/>
            <a:ext cx="10058400" cy="22479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fr-FR" b="0" i="0" dirty="0">
                <a:solidFill>
                  <a:srgbClr val="343C3D"/>
                </a:solidFill>
                <a:effectLst/>
              </a:rPr>
              <a:t>En </a:t>
            </a:r>
            <a:r>
              <a:rPr lang="fr-FR" b="0" i="0" dirty="0" err="1">
                <a:solidFill>
                  <a:srgbClr val="343C3D"/>
                </a:solidFill>
                <a:effectLst/>
              </a:rPr>
              <a:t>supervised</a:t>
            </a:r>
            <a:r>
              <a:rPr lang="fr-FR" b="0" i="0" dirty="0">
                <a:solidFill>
                  <a:srgbClr val="343C3D"/>
                </a:solidFill>
                <a:effectLst/>
              </a:rPr>
              <a:t> </a:t>
            </a:r>
            <a:r>
              <a:rPr lang="fr-FR" b="0" i="0" dirty="0" err="1">
                <a:solidFill>
                  <a:srgbClr val="343C3D"/>
                </a:solidFill>
                <a:effectLst/>
              </a:rPr>
              <a:t>learning</a:t>
            </a:r>
            <a:r>
              <a:rPr lang="fr-FR" b="0" i="0" dirty="0">
                <a:solidFill>
                  <a:srgbClr val="343C3D"/>
                </a:solidFill>
                <a:effectLst/>
              </a:rPr>
              <a:t>, l'utilisation des données est incontournable. </a:t>
            </a:r>
          </a:p>
          <a:p>
            <a:pPr marL="285750" indent="-285750">
              <a:buFont typeface="Arial" panose="020B0604020202020204" pitchFamily="34" charset="0"/>
              <a:buChar char="•"/>
            </a:pPr>
            <a:endParaRPr lang="fr-FR" b="0" i="0" dirty="0">
              <a:solidFill>
                <a:srgbClr val="343C3D"/>
              </a:solidFill>
              <a:effectLst/>
            </a:endParaRPr>
          </a:p>
          <a:p>
            <a:pPr marL="285750" indent="-285750">
              <a:buFont typeface="Arial" panose="020B0604020202020204" pitchFamily="34" charset="0"/>
              <a:buChar char="•"/>
            </a:pPr>
            <a:r>
              <a:rPr lang="fr-FR" dirty="0">
                <a:solidFill>
                  <a:srgbClr val="343C3D"/>
                </a:solidFill>
              </a:rPr>
              <a:t>L</a:t>
            </a:r>
            <a:r>
              <a:rPr lang="fr-FR" b="0" i="0" dirty="0">
                <a:solidFill>
                  <a:srgbClr val="343C3D"/>
                </a:solidFill>
                <a:effectLst/>
              </a:rPr>
              <a:t>eur qualité est primordiale pour obtenir des résultats fiables. </a:t>
            </a:r>
          </a:p>
          <a:p>
            <a:pPr marL="285750" indent="-285750">
              <a:buFont typeface="Arial" panose="020B0604020202020204" pitchFamily="34" charset="0"/>
              <a:buChar char="•"/>
            </a:pPr>
            <a:endParaRPr lang="fr-FR" b="0" i="0" dirty="0">
              <a:solidFill>
                <a:srgbClr val="343C3D"/>
              </a:solidFill>
              <a:effectLst/>
            </a:endParaRPr>
          </a:p>
          <a:p>
            <a:pPr marL="285750" indent="-285750">
              <a:buFont typeface="Arial" panose="020B0604020202020204" pitchFamily="34" charset="0"/>
              <a:buChar char="•"/>
            </a:pPr>
            <a:r>
              <a:rPr lang="fr-FR" b="0" i="0" dirty="0">
                <a:solidFill>
                  <a:srgbClr val="343C3D"/>
                </a:solidFill>
                <a:effectLst/>
              </a:rPr>
              <a:t>Il est donc important d'étudier les données avec attention, en scrutant leurs spécificités et en mettant en lumière les éventuelles difficultés. </a:t>
            </a:r>
          </a:p>
          <a:p>
            <a:pPr marL="285750" indent="-285750">
              <a:buFont typeface="Arial" panose="020B0604020202020204" pitchFamily="34" charset="0"/>
              <a:buChar char="•"/>
            </a:pPr>
            <a:endParaRPr lang="fr-FR" b="0" i="0" dirty="0">
              <a:solidFill>
                <a:srgbClr val="343C3D"/>
              </a:solidFill>
              <a:effectLst/>
            </a:endParaRPr>
          </a:p>
          <a:p>
            <a:pPr marL="285750" indent="-285750">
              <a:buFont typeface="Arial" panose="020B0604020202020204" pitchFamily="34" charset="0"/>
              <a:buChar char="•"/>
            </a:pPr>
            <a:r>
              <a:rPr lang="fr-FR" b="0" i="0" dirty="0">
                <a:solidFill>
                  <a:srgbClr val="343C3D"/>
                </a:solidFill>
                <a:effectLst/>
              </a:rPr>
              <a:t>Parmi les problèmes fréquents, on peut </a:t>
            </a:r>
            <a:r>
              <a:rPr lang="fr-FR" i="0" dirty="0">
                <a:solidFill>
                  <a:srgbClr val="343C3D"/>
                </a:solidFill>
                <a:effectLst/>
              </a:rPr>
              <a:t>citer </a:t>
            </a:r>
            <a:r>
              <a:rPr lang="fr-FR" b="1" i="0" dirty="0">
                <a:solidFill>
                  <a:srgbClr val="343C3D"/>
                </a:solidFill>
                <a:effectLst/>
              </a:rPr>
              <a:t>le déséquilibre des labels de prédiction</a:t>
            </a:r>
            <a:r>
              <a:rPr lang="fr-FR" b="0" i="0" dirty="0">
                <a:solidFill>
                  <a:srgbClr val="343C3D"/>
                </a:solidFill>
                <a:effectLst/>
              </a:rPr>
              <a:t>, qui peut fortement impacter les modèles de prédiction et mener à des erreurs significatives. </a:t>
            </a:r>
          </a:p>
        </p:txBody>
      </p:sp>
    </p:spTree>
    <p:extLst>
      <p:ext uri="{BB962C8B-B14F-4D97-AF65-F5344CB8AC3E}">
        <p14:creationId xmlns:p14="http://schemas.microsoft.com/office/powerpoint/2010/main" val="20055386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8061AD-B96C-991C-1466-E514374E2143}"/>
              </a:ext>
            </a:extLst>
          </p:cNvPr>
          <p:cNvSpPr>
            <a:spLocks noGrp="1"/>
          </p:cNvSpPr>
          <p:nvPr>
            <p:ph type="title"/>
          </p:nvPr>
        </p:nvSpPr>
        <p:spPr>
          <a:xfrm>
            <a:off x="643466" y="786383"/>
            <a:ext cx="3517567" cy="2093975"/>
          </a:xfrm>
        </p:spPr>
        <p:txBody>
          <a:bodyPr anchor="b">
            <a:normAutofit/>
          </a:bodyPr>
          <a:lstStyle/>
          <a:p>
            <a:r>
              <a:rPr lang="fr-FR" dirty="0"/>
              <a:t>2.Imbalanced Data</a:t>
            </a:r>
          </a:p>
        </p:txBody>
      </p:sp>
      <p:sp>
        <p:nvSpPr>
          <p:cNvPr id="11" name="Text Placeholder 3">
            <a:extLst>
              <a:ext uri="{FF2B5EF4-FFF2-40B4-BE49-F238E27FC236}">
                <a16:creationId xmlns:a16="http://schemas.microsoft.com/office/drawing/2014/main" id="{081E0F5F-DAE0-C1DC-274B-2D698CE38873}"/>
              </a:ext>
            </a:extLst>
          </p:cNvPr>
          <p:cNvSpPr>
            <a:spLocks noGrp="1"/>
          </p:cNvSpPr>
          <p:nvPr>
            <p:ph type="body" sz="half" idx="2"/>
          </p:nvPr>
        </p:nvSpPr>
        <p:spPr>
          <a:xfrm>
            <a:off x="643465" y="3043050"/>
            <a:ext cx="3517567" cy="3064505"/>
          </a:xfrm>
        </p:spPr>
        <p:txBody>
          <a:bodyPr/>
          <a:lstStyle/>
          <a:p>
            <a:pPr marL="0" indent="0">
              <a:buNone/>
            </a:pPr>
            <a:r>
              <a:rPr lang="fr-FR" b="1" dirty="0">
                <a:solidFill>
                  <a:schemeClr val="accent1"/>
                </a:solidFill>
              </a:rPr>
              <a:t>Exemple</a:t>
            </a:r>
            <a:r>
              <a:rPr lang="fr-FR" dirty="0"/>
              <a:t> : Cf. Notebook</a:t>
            </a:r>
          </a:p>
          <a:p>
            <a:pPr>
              <a:buFont typeface="Courier New" panose="02070309020205020404" pitchFamily="49" charset="0"/>
              <a:buChar char="o"/>
            </a:pPr>
            <a:r>
              <a:rPr lang="fr-FR" dirty="0"/>
              <a:t> Essayons de prédire une hausse de 5% sur le S&amp;P500 à 10 jours. </a:t>
            </a:r>
          </a:p>
          <a:p>
            <a:pPr>
              <a:buFont typeface="Courier New" panose="02070309020205020404" pitchFamily="49" charset="0"/>
              <a:buChar char="o"/>
            </a:pPr>
            <a:r>
              <a:rPr lang="fr-FR" dirty="0"/>
              <a:t> Voici une distribution de la cible, c’est à dire que cet évènement arrive environ 3% du temps</a:t>
            </a:r>
          </a:p>
          <a:p>
            <a:endParaRPr lang="en-US" dirty="0"/>
          </a:p>
        </p:txBody>
      </p:sp>
      <p:pic>
        <p:nvPicPr>
          <p:cNvPr id="5" name="Image 4">
            <a:extLst>
              <a:ext uri="{FF2B5EF4-FFF2-40B4-BE49-F238E27FC236}">
                <a16:creationId xmlns:a16="http://schemas.microsoft.com/office/drawing/2014/main" id="{BCA4FCF8-8274-1D74-CAFC-2FBE4933EE53}"/>
              </a:ext>
            </a:extLst>
          </p:cNvPr>
          <p:cNvPicPr>
            <a:picLocks noChangeAspect="1"/>
          </p:cNvPicPr>
          <p:nvPr/>
        </p:nvPicPr>
        <p:blipFill>
          <a:blip r:embed="rId2"/>
          <a:stretch>
            <a:fillRect/>
          </a:stretch>
        </p:blipFill>
        <p:spPr>
          <a:xfrm>
            <a:off x="5069425" y="4710365"/>
            <a:ext cx="6479105" cy="1753246"/>
          </a:xfrm>
          <a:prstGeom prst="rect">
            <a:avLst/>
          </a:prstGeom>
        </p:spPr>
      </p:pic>
      <p:sp>
        <p:nvSpPr>
          <p:cNvPr id="8" name="ZoneTexte 7">
            <a:extLst>
              <a:ext uri="{FF2B5EF4-FFF2-40B4-BE49-F238E27FC236}">
                <a16:creationId xmlns:a16="http://schemas.microsoft.com/office/drawing/2014/main" id="{C6C0BAA8-6F2A-0F44-7290-52698C2774C5}"/>
              </a:ext>
            </a:extLst>
          </p:cNvPr>
          <p:cNvSpPr txBox="1"/>
          <p:nvPr/>
        </p:nvSpPr>
        <p:spPr>
          <a:xfrm>
            <a:off x="5069426" y="4000199"/>
            <a:ext cx="6479105" cy="369332"/>
          </a:xfrm>
          <a:prstGeom prst="rect">
            <a:avLst/>
          </a:prstGeom>
          <a:noFill/>
        </p:spPr>
        <p:txBody>
          <a:bodyPr wrap="square" rtlCol="0">
            <a:spAutoFit/>
          </a:bodyPr>
          <a:lstStyle/>
          <a:p>
            <a:endParaRPr lang="fr-FR" dirty="0"/>
          </a:p>
        </p:txBody>
      </p:sp>
      <p:sp>
        <p:nvSpPr>
          <p:cNvPr id="9" name="ZoneTexte 8">
            <a:extLst>
              <a:ext uri="{FF2B5EF4-FFF2-40B4-BE49-F238E27FC236}">
                <a16:creationId xmlns:a16="http://schemas.microsoft.com/office/drawing/2014/main" id="{59E8B241-7256-2E62-7772-309A1C6527E5}"/>
              </a:ext>
            </a:extLst>
          </p:cNvPr>
          <p:cNvSpPr txBox="1"/>
          <p:nvPr/>
        </p:nvSpPr>
        <p:spPr>
          <a:xfrm>
            <a:off x="5069425" y="308371"/>
            <a:ext cx="6479105" cy="307777"/>
          </a:xfrm>
          <a:prstGeom prst="rect">
            <a:avLst/>
          </a:prstGeom>
          <a:noFill/>
        </p:spPr>
        <p:txBody>
          <a:bodyPr wrap="square" rtlCol="0">
            <a:spAutoFit/>
          </a:bodyPr>
          <a:lstStyle/>
          <a:p>
            <a:pPr algn="ctr"/>
            <a:r>
              <a:rPr lang="fr-FR" sz="1400" dirty="0"/>
              <a:t>Exemple de répartition d’un </a:t>
            </a:r>
            <a:r>
              <a:rPr lang="fr-FR" sz="1400" dirty="0" err="1"/>
              <a:t>dataset</a:t>
            </a:r>
            <a:r>
              <a:rPr lang="fr-FR" sz="1400" dirty="0"/>
              <a:t> « </a:t>
            </a:r>
            <a:r>
              <a:rPr lang="fr-FR" sz="1400" dirty="0" err="1"/>
              <a:t>unbalanced</a:t>
            </a:r>
            <a:r>
              <a:rPr lang="fr-FR" sz="1400" dirty="0"/>
              <a:t> »</a:t>
            </a:r>
          </a:p>
        </p:txBody>
      </p:sp>
      <p:sp>
        <p:nvSpPr>
          <p:cNvPr id="10" name="ZoneTexte 9">
            <a:extLst>
              <a:ext uri="{FF2B5EF4-FFF2-40B4-BE49-F238E27FC236}">
                <a16:creationId xmlns:a16="http://schemas.microsoft.com/office/drawing/2014/main" id="{DA14EF7B-FABB-89FC-20AF-FBE0C8BD6B01}"/>
              </a:ext>
            </a:extLst>
          </p:cNvPr>
          <p:cNvSpPr txBox="1"/>
          <p:nvPr/>
        </p:nvSpPr>
        <p:spPr>
          <a:xfrm>
            <a:off x="4791415" y="4059572"/>
            <a:ext cx="6479105" cy="307777"/>
          </a:xfrm>
          <a:prstGeom prst="rect">
            <a:avLst/>
          </a:prstGeom>
          <a:noFill/>
        </p:spPr>
        <p:txBody>
          <a:bodyPr wrap="square" rtlCol="0">
            <a:spAutoFit/>
          </a:bodyPr>
          <a:lstStyle/>
          <a:p>
            <a:pPr algn="ctr"/>
            <a:r>
              <a:rPr lang="fr-FR" sz="1400" dirty="0"/>
              <a:t>Dans quelle proportion mon </a:t>
            </a:r>
            <a:r>
              <a:rPr lang="fr-FR" sz="1400" dirty="0" err="1"/>
              <a:t>dataset</a:t>
            </a:r>
            <a:r>
              <a:rPr lang="fr-FR" sz="1400" dirty="0"/>
              <a:t> se situe-t-il ? </a:t>
            </a:r>
          </a:p>
        </p:txBody>
      </p:sp>
      <p:pic>
        <p:nvPicPr>
          <p:cNvPr id="15" name="Image 14">
            <a:extLst>
              <a:ext uri="{FF2B5EF4-FFF2-40B4-BE49-F238E27FC236}">
                <a16:creationId xmlns:a16="http://schemas.microsoft.com/office/drawing/2014/main" id="{C9DBA209-E765-E408-2E41-609CC8A7F73E}"/>
              </a:ext>
            </a:extLst>
          </p:cNvPr>
          <p:cNvPicPr>
            <a:picLocks noChangeAspect="1"/>
          </p:cNvPicPr>
          <p:nvPr/>
        </p:nvPicPr>
        <p:blipFill>
          <a:blip r:embed="rId3"/>
          <a:stretch>
            <a:fillRect/>
          </a:stretch>
        </p:blipFill>
        <p:spPr>
          <a:xfrm>
            <a:off x="5880634" y="653171"/>
            <a:ext cx="4856684" cy="3463501"/>
          </a:xfrm>
          <a:prstGeom prst="rect">
            <a:avLst/>
          </a:prstGeom>
        </p:spPr>
      </p:pic>
    </p:spTree>
    <p:extLst>
      <p:ext uri="{BB962C8B-B14F-4D97-AF65-F5344CB8AC3E}">
        <p14:creationId xmlns:p14="http://schemas.microsoft.com/office/powerpoint/2010/main" val="2791898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pour une image  1">
            <a:extLst>
              <a:ext uri="{FF2B5EF4-FFF2-40B4-BE49-F238E27FC236}">
                <a16:creationId xmlns:a16="http://schemas.microsoft.com/office/drawing/2014/main" id="{5E77508B-1A63-575A-BCC2-11B9F397D71C}"/>
              </a:ext>
            </a:extLst>
          </p:cNvPr>
          <p:cNvSpPr>
            <a:spLocks noGrp="1"/>
          </p:cNvSpPr>
          <p:nvPr>
            <p:ph type="pic" idx="1"/>
          </p:nvPr>
        </p:nvSpPr>
        <p:spPr/>
        <p:txBody>
          <a:bodyPr/>
          <a:lstStyle/>
          <a:p>
            <a:endParaRPr lang="fr-FR"/>
          </a:p>
        </p:txBody>
      </p:sp>
      <p:sp>
        <p:nvSpPr>
          <p:cNvPr id="3" name="Titre 2">
            <a:extLst>
              <a:ext uri="{FF2B5EF4-FFF2-40B4-BE49-F238E27FC236}">
                <a16:creationId xmlns:a16="http://schemas.microsoft.com/office/drawing/2014/main" id="{404F4F07-645D-58A2-C8ED-EA6844630A1E}"/>
              </a:ext>
            </a:extLst>
          </p:cNvPr>
          <p:cNvSpPr>
            <a:spLocks noGrp="1"/>
          </p:cNvSpPr>
          <p:nvPr>
            <p:ph type="title"/>
          </p:nvPr>
        </p:nvSpPr>
        <p:spPr/>
        <p:txBody>
          <a:bodyPr/>
          <a:lstStyle/>
          <a:p>
            <a:r>
              <a:rPr lang="fr-FR" dirty="0">
                <a:solidFill>
                  <a:schemeClr val="accent1"/>
                </a:solidFill>
              </a:rPr>
              <a:t>Solutions / </a:t>
            </a:r>
            <a:r>
              <a:rPr lang="fr-FR" dirty="0" err="1">
                <a:solidFill>
                  <a:schemeClr val="accent1"/>
                </a:solidFill>
              </a:rPr>
              <a:t>Methologies</a:t>
            </a:r>
            <a:endParaRPr lang="fr-FR" dirty="0">
              <a:solidFill>
                <a:schemeClr val="accent1"/>
              </a:solidFill>
            </a:endParaRPr>
          </a:p>
        </p:txBody>
      </p:sp>
      <p:sp>
        <p:nvSpPr>
          <p:cNvPr id="4" name="Espace réservé du texte 3">
            <a:extLst>
              <a:ext uri="{FF2B5EF4-FFF2-40B4-BE49-F238E27FC236}">
                <a16:creationId xmlns:a16="http://schemas.microsoft.com/office/drawing/2014/main" id="{C4886AE3-26D2-4635-498B-FF4090309B3C}"/>
              </a:ext>
            </a:extLst>
          </p:cNvPr>
          <p:cNvSpPr>
            <a:spLocks noGrp="1"/>
          </p:cNvSpPr>
          <p:nvPr>
            <p:ph type="body" sz="half" idx="2"/>
          </p:nvPr>
        </p:nvSpPr>
        <p:spPr/>
        <p:txBody>
          <a:bodyPr/>
          <a:lstStyle/>
          <a:p>
            <a:endParaRPr lang="fr-FR"/>
          </a:p>
        </p:txBody>
      </p:sp>
    </p:spTree>
    <p:extLst>
      <p:ext uri="{BB962C8B-B14F-4D97-AF65-F5344CB8AC3E}">
        <p14:creationId xmlns:p14="http://schemas.microsoft.com/office/powerpoint/2010/main" val="92798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9F027C-8D04-DCCE-03D6-463EC5B23027}"/>
              </a:ext>
            </a:extLst>
          </p:cNvPr>
          <p:cNvSpPr>
            <a:spLocks noGrp="1"/>
          </p:cNvSpPr>
          <p:nvPr>
            <p:ph type="title"/>
          </p:nvPr>
        </p:nvSpPr>
        <p:spPr/>
        <p:txBody>
          <a:bodyPr/>
          <a:lstStyle/>
          <a:p>
            <a:pPr algn="just"/>
            <a:r>
              <a:rPr lang="fr-FR" dirty="0"/>
              <a:t>3. Solutions/ Méthodologies</a:t>
            </a:r>
          </a:p>
        </p:txBody>
      </p:sp>
      <p:sp>
        <p:nvSpPr>
          <p:cNvPr id="3" name="Espace réservé du contenu 2">
            <a:extLst>
              <a:ext uri="{FF2B5EF4-FFF2-40B4-BE49-F238E27FC236}">
                <a16:creationId xmlns:a16="http://schemas.microsoft.com/office/drawing/2014/main" id="{34DAA343-418D-E6C3-8AEB-9D6B4EC5C3FA}"/>
              </a:ext>
            </a:extLst>
          </p:cNvPr>
          <p:cNvSpPr>
            <a:spLocks noGrp="1"/>
          </p:cNvSpPr>
          <p:nvPr>
            <p:ph idx="1"/>
          </p:nvPr>
        </p:nvSpPr>
        <p:spPr>
          <a:xfrm>
            <a:off x="1097280" y="2025075"/>
            <a:ext cx="4615623" cy="1280188"/>
          </a:xfrm>
          <a:solidFill>
            <a:schemeClr val="bg1">
              <a:lumMod val="85000"/>
            </a:schemeClr>
          </a:solidFill>
        </p:spPr>
        <p:txBody>
          <a:bodyPr>
            <a:normAutofit/>
          </a:bodyPr>
          <a:lstStyle/>
          <a:p>
            <a:pPr algn="just"/>
            <a:r>
              <a:rPr lang="fr-FR" sz="1600" b="1" dirty="0">
                <a:solidFill>
                  <a:schemeClr val="accent1"/>
                </a:solidFill>
              </a:rPr>
              <a:t>Down Sampling : </a:t>
            </a:r>
            <a:r>
              <a:rPr lang="fr-FR" sz="1600" b="0" i="0" dirty="0">
                <a:solidFill>
                  <a:srgbClr val="202124"/>
                </a:solidFill>
                <a:effectLst/>
              </a:rPr>
              <a:t>La méthode de down sampling consiste à effectuer un entraînement sur un sous-ensemble plus faible des exemples de classes majoritaires.</a:t>
            </a:r>
            <a:endParaRPr lang="fr-FR" sz="1600" b="1" dirty="0">
              <a:solidFill>
                <a:schemeClr val="accent1"/>
              </a:solidFill>
            </a:endParaRPr>
          </a:p>
          <a:p>
            <a:pPr algn="just"/>
            <a:endParaRPr lang="fr-FR" sz="1600" dirty="0"/>
          </a:p>
          <a:p>
            <a:pPr algn="just"/>
            <a:endParaRPr lang="fr-FR" sz="1600" dirty="0"/>
          </a:p>
        </p:txBody>
      </p:sp>
      <p:pic>
        <p:nvPicPr>
          <p:cNvPr id="4" name="Image 3">
            <a:extLst>
              <a:ext uri="{FF2B5EF4-FFF2-40B4-BE49-F238E27FC236}">
                <a16:creationId xmlns:a16="http://schemas.microsoft.com/office/drawing/2014/main" id="{2E173E0C-1CCA-FA3B-AFEB-C30CC712852A}"/>
              </a:ext>
            </a:extLst>
          </p:cNvPr>
          <p:cNvPicPr>
            <a:picLocks noChangeAspect="1"/>
          </p:cNvPicPr>
          <p:nvPr/>
        </p:nvPicPr>
        <p:blipFill>
          <a:blip r:embed="rId2"/>
          <a:stretch>
            <a:fillRect/>
          </a:stretch>
        </p:blipFill>
        <p:spPr>
          <a:xfrm>
            <a:off x="1097280" y="3798436"/>
            <a:ext cx="1976260" cy="1409352"/>
          </a:xfrm>
          <a:prstGeom prst="rect">
            <a:avLst/>
          </a:prstGeom>
        </p:spPr>
      </p:pic>
      <p:pic>
        <p:nvPicPr>
          <p:cNvPr id="6" name="Image 5">
            <a:extLst>
              <a:ext uri="{FF2B5EF4-FFF2-40B4-BE49-F238E27FC236}">
                <a16:creationId xmlns:a16="http://schemas.microsoft.com/office/drawing/2014/main" id="{C313F9A4-1E06-8FCA-FBDE-9DA2F2BBED5D}"/>
              </a:ext>
            </a:extLst>
          </p:cNvPr>
          <p:cNvPicPr>
            <a:picLocks noChangeAspect="1"/>
          </p:cNvPicPr>
          <p:nvPr/>
        </p:nvPicPr>
        <p:blipFill>
          <a:blip r:embed="rId3"/>
          <a:stretch>
            <a:fillRect/>
          </a:stretch>
        </p:blipFill>
        <p:spPr>
          <a:xfrm>
            <a:off x="3624286" y="3798436"/>
            <a:ext cx="1920967" cy="1409352"/>
          </a:xfrm>
          <a:prstGeom prst="rect">
            <a:avLst/>
          </a:prstGeom>
        </p:spPr>
      </p:pic>
      <p:sp>
        <p:nvSpPr>
          <p:cNvPr id="7" name="Flèche : droite 6">
            <a:extLst>
              <a:ext uri="{FF2B5EF4-FFF2-40B4-BE49-F238E27FC236}">
                <a16:creationId xmlns:a16="http://schemas.microsoft.com/office/drawing/2014/main" id="{DE4A0837-323F-46A7-94A5-0C73D0436A70}"/>
              </a:ext>
            </a:extLst>
          </p:cNvPr>
          <p:cNvSpPr/>
          <p:nvPr/>
        </p:nvSpPr>
        <p:spPr>
          <a:xfrm>
            <a:off x="3139188" y="4171993"/>
            <a:ext cx="419449" cy="505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contenu 2">
            <a:extLst>
              <a:ext uri="{FF2B5EF4-FFF2-40B4-BE49-F238E27FC236}">
                <a16:creationId xmlns:a16="http://schemas.microsoft.com/office/drawing/2014/main" id="{1DF08E2A-7316-7E19-53E0-05AB7F956D58}"/>
              </a:ext>
            </a:extLst>
          </p:cNvPr>
          <p:cNvSpPr txBox="1">
            <a:spLocks/>
          </p:cNvSpPr>
          <p:nvPr/>
        </p:nvSpPr>
        <p:spPr>
          <a:xfrm>
            <a:off x="6479096" y="2025075"/>
            <a:ext cx="4615624" cy="1280188"/>
          </a:xfrm>
          <a:prstGeom prst="rect">
            <a:avLst/>
          </a:prstGeom>
          <a:solidFill>
            <a:schemeClr val="bg1">
              <a:lumMod val="85000"/>
            </a:schemeClr>
          </a:solidFill>
        </p:spPr>
        <p:txBody>
          <a:bodyPr vert="horz" lIns="0" tIns="45720" rIns="0" bIns="45720" rtlCol="0">
            <a:normAutofit fontScale="850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fr-FR" b="1" dirty="0">
                <a:solidFill>
                  <a:schemeClr val="accent1"/>
                </a:solidFill>
              </a:rPr>
              <a:t>Re-Sampling : </a:t>
            </a:r>
            <a:r>
              <a:rPr lang="fr-FR" b="0" i="0" dirty="0">
                <a:solidFill>
                  <a:srgbClr val="343C3D"/>
                </a:solidFill>
                <a:effectLst/>
              </a:rPr>
              <a:t>La méthode de rééchantillonnage consiste à créer de nouveaux ensembles de données en sélectionnant au hasard des points de données existants.</a:t>
            </a:r>
            <a:endParaRPr lang="fr-FR" dirty="0"/>
          </a:p>
        </p:txBody>
      </p:sp>
      <p:pic>
        <p:nvPicPr>
          <p:cNvPr id="11" name="Image 10">
            <a:extLst>
              <a:ext uri="{FF2B5EF4-FFF2-40B4-BE49-F238E27FC236}">
                <a16:creationId xmlns:a16="http://schemas.microsoft.com/office/drawing/2014/main" id="{6FD81C6F-7475-0B93-C0E7-48A0ADE50794}"/>
              </a:ext>
            </a:extLst>
          </p:cNvPr>
          <p:cNvPicPr>
            <a:picLocks noChangeAspect="1"/>
          </p:cNvPicPr>
          <p:nvPr/>
        </p:nvPicPr>
        <p:blipFill>
          <a:blip r:embed="rId2"/>
          <a:stretch>
            <a:fillRect/>
          </a:stretch>
        </p:blipFill>
        <p:spPr>
          <a:xfrm>
            <a:off x="6479096" y="3798436"/>
            <a:ext cx="1976260" cy="1409352"/>
          </a:xfrm>
          <a:prstGeom prst="rect">
            <a:avLst/>
          </a:prstGeom>
        </p:spPr>
      </p:pic>
      <p:sp>
        <p:nvSpPr>
          <p:cNvPr id="12" name="Flèche : droite 11">
            <a:extLst>
              <a:ext uri="{FF2B5EF4-FFF2-40B4-BE49-F238E27FC236}">
                <a16:creationId xmlns:a16="http://schemas.microsoft.com/office/drawing/2014/main" id="{098CB0C1-45F5-6F54-3D98-8B2AC4D1AE66}"/>
              </a:ext>
            </a:extLst>
          </p:cNvPr>
          <p:cNvSpPr/>
          <p:nvPr/>
        </p:nvSpPr>
        <p:spPr>
          <a:xfrm>
            <a:off x="8640025" y="4171993"/>
            <a:ext cx="419449" cy="505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4" name="Connecteur droit 13">
            <a:extLst>
              <a:ext uri="{FF2B5EF4-FFF2-40B4-BE49-F238E27FC236}">
                <a16:creationId xmlns:a16="http://schemas.microsoft.com/office/drawing/2014/main" id="{B515BF80-A1CD-7C9B-34B7-18B0799377BC}"/>
              </a:ext>
            </a:extLst>
          </p:cNvPr>
          <p:cNvCxnSpPr>
            <a:cxnSpLocks/>
          </p:cNvCxnSpPr>
          <p:nvPr/>
        </p:nvCxnSpPr>
        <p:spPr>
          <a:xfrm flipH="1">
            <a:off x="6126480" y="2768367"/>
            <a:ext cx="9572" cy="31336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7" name="Image 16">
            <a:extLst>
              <a:ext uri="{FF2B5EF4-FFF2-40B4-BE49-F238E27FC236}">
                <a16:creationId xmlns:a16="http://schemas.microsoft.com/office/drawing/2014/main" id="{9F2C947E-C8BC-8CB6-EB0C-3513FA34E276}"/>
              </a:ext>
            </a:extLst>
          </p:cNvPr>
          <p:cNvPicPr>
            <a:picLocks noChangeAspect="1"/>
          </p:cNvPicPr>
          <p:nvPr/>
        </p:nvPicPr>
        <p:blipFill>
          <a:blip r:embed="rId4"/>
          <a:stretch>
            <a:fillRect/>
          </a:stretch>
        </p:blipFill>
        <p:spPr>
          <a:xfrm>
            <a:off x="9253715" y="3729010"/>
            <a:ext cx="2109851" cy="1520184"/>
          </a:xfrm>
          <a:prstGeom prst="rect">
            <a:avLst/>
          </a:prstGeom>
        </p:spPr>
      </p:pic>
    </p:spTree>
    <p:extLst>
      <p:ext uri="{BB962C8B-B14F-4D97-AF65-F5344CB8AC3E}">
        <p14:creationId xmlns:p14="http://schemas.microsoft.com/office/powerpoint/2010/main" val="310435191"/>
      </p:ext>
    </p:extLst>
  </p:cSld>
  <p:clrMapOvr>
    <a:masterClrMapping/>
  </p:clrMapOvr>
</p:sld>
</file>

<file path=ppt/theme/theme1.xml><?xml version="1.0" encoding="utf-8"?>
<a:theme xmlns:a="http://schemas.openxmlformats.org/drawingml/2006/main" name="Personnalisé">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28_TF22712842.potx" id="{F5B7AB07-F859-4656-A1C1-DAFCFA0ACA4B}" vid="{A6E2497D-935A-4CFD-B9FD-6DCB15FA68B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{97F4FB11-8753-4D54-A7ED-A43F85BD12A7}tf22712842_win32</Template>
  <TotalTime>15913</TotalTime>
  <Words>1812</Words>
  <Application>Microsoft Office PowerPoint</Application>
  <PresentationFormat>Grand écran</PresentationFormat>
  <Paragraphs>130</Paragraphs>
  <Slides>20</Slides>
  <Notes>1</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20</vt:i4>
      </vt:variant>
    </vt:vector>
  </HeadingPairs>
  <TitlesOfParts>
    <vt:vector size="30" baseType="lpstr">
      <vt:lpstr>Batang</vt:lpstr>
      <vt:lpstr>Abadi</vt:lpstr>
      <vt:lpstr>Arial</vt:lpstr>
      <vt:lpstr>Bookman Old Style</vt:lpstr>
      <vt:lpstr>Calibri</vt:lpstr>
      <vt:lpstr>Courier New</vt:lpstr>
      <vt:lpstr>Franklin Gothic Book</vt:lpstr>
      <vt:lpstr>Times New Roman</vt:lpstr>
      <vt:lpstr>Wingdings</vt:lpstr>
      <vt:lpstr>Personnalisé</vt:lpstr>
      <vt:lpstr>Imbalanced  Data</vt:lpstr>
      <vt:lpstr>Présentation PowerPoint</vt:lpstr>
      <vt:lpstr>Introduction</vt:lpstr>
      <vt:lpstr>1. Introduction</vt:lpstr>
      <vt:lpstr>Imbalanced Data</vt:lpstr>
      <vt:lpstr>2.Imbalanced Data</vt:lpstr>
      <vt:lpstr>2.Imbalanced Data</vt:lpstr>
      <vt:lpstr>Solutions / Methologies</vt:lpstr>
      <vt:lpstr>3. Solutions/ Méthodologies</vt:lpstr>
      <vt:lpstr>3. Solutions / Méthodologies</vt:lpstr>
      <vt:lpstr>3. Solutions / Méthodologies</vt:lpstr>
      <vt:lpstr>3. Solutions / Méthodologies</vt:lpstr>
      <vt:lpstr>3. Solutions / Méthodologies</vt:lpstr>
      <vt:lpstr>3. Solutions / Méthodologies</vt:lpstr>
      <vt:lpstr>Présentation PowerPoint</vt:lpstr>
      <vt:lpstr>Présentation PowerPoint</vt:lpstr>
      <vt:lpstr>Comment choisir la bonne méthode ?</vt:lpstr>
      <vt:lpstr>4. Comment choisir la bonne méthode</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Imbalanced  Data</dc:title>
  <dc:creator>PHILIPPE Ludovic</dc:creator>
  <cp:lastModifiedBy>PHILIPPE Ludovic</cp:lastModifiedBy>
  <cp:revision>110</cp:revision>
  <dcterms:created xsi:type="dcterms:W3CDTF">2024-01-31T13:58:53Z</dcterms:created>
  <dcterms:modified xsi:type="dcterms:W3CDTF">2025-02-26T11:45:37Z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3b89073-f537-4fe2-a4ef-71907f8c184f_Enabled">
    <vt:lpwstr>true</vt:lpwstr>
  </property>
  <property fmtid="{D5CDD505-2E9C-101B-9397-08002B2CF9AE}" pid="4" name="MSIP_Label_f3b89073-f537-4fe2-a4ef-71907f8c184f_SetDate">
    <vt:lpwstr>2024-01-31T14:07:32Z</vt:lpwstr>
  </property>
  <property fmtid="{D5CDD505-2E9C-101B-9397-08002B2CF9AE}" pid="5" name="MSIP_Label_f3b89073-f537-4fe2-a4ef-71907f8c184f_Method">
    <vt:lpwstr>Standard</vt:lpwstr>
  </property>
  <property fmtid="{D5CDD505-2E9C-101B-9397-08002B2CF9AE}" pid="6" name="MSIP_Label_f3b89073-f537-4fe2-a4ef-71907f8c184f_Name">
    <vt:lpwstr>INTERNAL</vt:lpwstr>
  </property>
  <property fmtid="{D5CDD505-2E9C-101B-9397-08002B2CF9AE}" pid="7" name="MSIP_Label_f3b89073-f537-4fe2-a4ef-71907f8c184f_SiteId">
    <vt:lpwstr>85f3dce2-9de5-43ba-8d73-76ef63954d34</vt:lpwstr>
  </property>
  <property fmtid="{D5CDD505-2E9C-101B-9397-08002B2CF9AE}" pid="8" name="MSIP_Label_f3b89073-f537-4fe2-a4ef-71907f8c184f_ActionId">
    <vt:lpwstr>a180c252-ed95-434b-aa5a-40512401412e</vt:lpwstr>
  </property>
  <property fmtid="{D5CDD505-2E9C-101B-9397-08002B2CF9AE}" pid="9" name="MSIP_Label_f3b89073-f537-4fe2-a4ef-71907f8c184f_ContentBits">
    <vt:lpwstr>2</vt:lpwstr>
  </property>
  <property fmtid="{D5CDD505-2E9C-101B-9397-08002B2CF9AE}" pid="10" name="ClassificationContentMarkingFooterLocations">
    <vt:lpwstr>Personnalisé:9</vt:lpwstr>
  </property>
  <property fmtid="{D5CDD505-2E9C-101B-9397-08002B2CF9AE}" pid="11" name="ClassificationContentMarkingFooterText">
    <vt:lpwstr>AXA IM - RESTRICTED</vt:lpwstr>
  </property>
</Properties>
</file>