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11D1-CAAB-44E1-9B36-7496155D0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EEB0D-9664-4BEF-BFD5-F4501ABA9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1B63-699C-4FB2-BCCA-E39805E7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4874-E946-4D07-A1AD-3D4F65401286}" type="datetimeFigureOut">
              <a:rPr lang="en-BE" smtClean="0"/>
              <a:t>18/10/2021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1A6D-7D75-4335-B9DE-800CB3FF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81782-98F4-40FC-A5DD-C3CAA7EF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964A-EB32-4608-B57E-86C6291A04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7705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9485-18F9-48A7-A8E0-02C5D10B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74458-A0EB-451E-8E1E-F67171E19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E0F9F-938C-4C0F-9661-676F4130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4874-E946-4D07-A1AD-3D4F65401286}" type="datetimeFigureOut">
              <a:rPr lang="en-BE" smtClean="0"/>
              <a:t>18/10/2021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8D448-090F-49CA-92D2-B8ACBA95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D9BE-36D3-41CD-B752-3C13CEC4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964A-EB32-4608-B57E-86C6291A04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9434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FA7BB-F169-49C3-B238-74A74CAD5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8197F-1337-4280-AF8D-1F6B7D966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FA20-F2B2-45F3-AA88-0A6DF906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4874-E946-4D07-A1AD-3D4F65401286}" type="datetimeFigureOut">
              <a:rPr lang="en-BE" smtClean="0"/>
              <a:t>18/10/2021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7903F-A714-4319-B123-DABDABB4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470E4-AC68-4A0A-BC44-960916B6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964A-EB32-4608-B57E-86C6291A04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171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A9E2-69CB-4C90-94F1-9BD26195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2658-B52B-4E09-960B-FE2653867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5F040-6C5F-4118-9BC2-11AA0C95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4874-E946-4D07-A1AD-3D4F65401286}" type="datetimeFigureOut">
              <a:rPr lang="en-BE" smtClean="0"/>
              <a:t>18/10/2021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E3554-51D2-43AB-B1E1-27069928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BA07-6078-42DC-AD52-F26DEF4D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964A-EB32-4608-B57E-86C6291A04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7408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369B-D0D0-4D92-AD77-E9B9CB9E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0B359-80F6-4EF6-9888-E029CB523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08E92-4E4C-4F79-9BB7-9413C8D7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4874-E946-4D07-A1AD-3D4F65401286}" type="datetimeFigureOut">
              <a:rPr lang="en-BE" smtClean="0"/>
              <a:t>18/10/2021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21ACB-7AAC-482E-B905-C237E51E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05295-4F08-466A-A59D-143A35FB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964A-EB32-4608-B57E-86C6291A04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5599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398E-43DC-4328-BE36-65E3D644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353C-F577-438B-8974-550870413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1E3E9-AE0A-4D94-BF56-C3D1AF554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81F75-ABD6-41FB-9F3C-13B284BC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4874-E946-4D07-A1AD-3D4F65401286}" type="datetimeFigureOut">
              <a:rPr lang="en-BE" smtClean="0"/>
              <a:t>18/10/2021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78F1A-F8B5-4928-96CC-85AD3344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982C1-E546-428D-9BB1-A5BEDE47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964A-EB32-4608-B57E-86C6291A04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173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FB2F-1586-4851-BC12-1D4CA41B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668E4-E149-4CB9-ABCF-967E53F95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62620-113F-4274-97B0-BC2278463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7CBB6-4C13-42A1-90AE-271438698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1AFB1-FC96-43DD-A557-9955C74FC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AF0EF-59BE-40AE-A4FC-D4CC0E28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4874-E946-4D07-A1AD-3D4F65401286}" type="datetimeFigureOut">
              <a:rPr lang="en-BE" smtClean="0"/>
              <a:t>18/10/2021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A26B2-5C99-4631-87B5-7A0DCC22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0FF7D-6FCD-4B83-9E34-5C631133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964A-EB32-4608-B57E-86C6291A04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3914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5A28-0DCE-4323-8F2A-8FF02254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1B09F-7D80-467F-8756-1EDF023D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4874-E946-4D07-A1AD-3D4F65401286}" type="datetimeFigureOut">
              <a:rPr lang="en-BE" smtClean="0"/>
              <a:t>18/10/2021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C08EC-DA21-4500-B5CC-01F47EF2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54C24-A7D3-4B26-B86F-7304C69B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964A-EB32-4608-B57E-86C6291A04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7133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0FDF9-44BE-49A5-9B64-EAE6EEF9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4874-E946-4D07-A1AD-3D4F65401286}" type="datetimeFigureOut">
              <a:rPr lang="en-BE" smtClean="0"/>
              <a:t>18/10/2021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DB686-2166-4E9E-AF6C-2785B186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53235-CF0F-4A72-A760-2E240147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964A-EB32-4608-B57E-86C6291A04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541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F44A-7605-41C6-8590-FD53BCB8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DFB68-1620-47C7-9F79-33773F110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498E0-0896-457E-BCC0-89E1569C3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E8889-47ED-4494-8344-5B60A98F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4874-E946-4D07-A1AD-3D4F65401286}" type="datetimeFigureOut">
              <a:rPr lang="en-BE" smtClean="0"/>
              <a:t>18/10/2021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69B70-9F68-40AA-8CFA-FAC500BE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35BC4-1A75-497D-ABE3-E9A4EBEA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964A-EB32-4608-B57E-86C6291A04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452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6510-E774-4606-B02D-781E7735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8B6565-F25F-49A0-A3D5-D526FD381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1249A-37CA-483F-8F96-8A49A5977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372EA-628C-42CB-BEF0-3AB2AFFB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4874-E946-4D07-A1AD-3D4F65401286}" type="datetimeFigureOut">
              <a:rPr lang="en-BE" smtClean="0"/>
              <a:t>18/10/2021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0781E-E7B6-4A5E-94E9-10837FBB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E669B-1C40-4191-A598-79F69293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964A-EB32-4608-B57E-86C6291A04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975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9D271-26AB-4677-AAD1-A0532800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57BDB-1D53-4152-A72B-C081EFB12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8177E-BC16-4050-AD1A-21F356F5E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94874-E946-4D07-A1AD-3D4F65401286}" type="datetimeFigureOut">
              <a:rPr lang="en-BE" smtClean="0"/>
              <a:t>18/10/2021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38EA6-3668-4DDE-A34C-0C2256B91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FDEA5-0FC7-47F3-BCA6-1C8FCE397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E964A-EB32-4608-B57E-86C6291A04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823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ens.maebe@ugent.be" TargetMode="External"/><Relationship Id="rId2" Type="http://schemas.openxmlformats.org/officeDocument/2006/relationships/hyperlink" Target="mailto:cathysse.thyssen@ugent.b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AF2C-0C98-48FA-89D7-9BEE6A7C1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Practicum 2: 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Monte Carlo simulation for SPECT</a:t>
            </a:r>
            <a:endParaRPr lang="en-BE" sz="4000" dirty="0">
              <a:solidFill>
                <a:schemeClr val="accent1"/>
              </a:solidFill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2C90316-C033-4CBE-8F48-AB6D182D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5" y="5962972"/>
            <a:ext cx="698374" cy="69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4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73760-8A6D-4F8D-B9A5-69F24D037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Practical information:</a:t>
            </a:r>
          </a:p>
          <a:p>
            <a:r>
              <a:rPr lang="en-US" dirty="0"/>
              <a:t>Work in groups of two (same groups as last week)</a:t>
            </a:r>
          </a:p>
          <a:p>
            <a:r>
              <a:rPr lang="en-US" dirty="0"/>
              <a:t>Hand in the notebook (in both .</a:t>
            </a:r>
            <a:r>
              <a:rPr lang="en-US" dirty="0" err="1"/>
              <a:t>ipynb</a:t>
            </a:r>
            <a:r>
              <a:rPr lang="en-US" dirty="0"/>
              <a:t> and .html format) via UFORA (</a:t>
            </a:r>
            <a:r>
              <a:rPr lang="en-US" dirty="0" err="1"/>
              <a:t>UGent</a:t>
            </a:r>
            <a:r>
              <a:rPr lang="en-US" dirty="0"/>
              <a:t>) or Canvas (VUB)</a:t>
            </a:r>
          </a:p>
          <a:p>
            <a:r>
              <a:rPr lang="en-US" dirty="0"/>
              <a:t>Deadline: in two weeks (1 November at 23:59)</a:t>
            </a:r>
          </a:p>
          <a:p>
            <a:r>
              <a:rPr lang="en-US" dirty="0"/>
              <a:t>For questions:</a:t>
            </a:r>
          </a:p>
          <a:p>
            <a:pPr lvl="1"/>
            <a:r>
              <a:rPr lang="en-US" dirty="0">
                <a:hlinkClick r:id="rId2"/>
              </a:rPr>
              <a:t>cathysse.thyssen@ugent.be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jens.maebe@ugent.be</a:t>
            </a:r>
            <a:endParaRPr lang="en-US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367DB506-06EF-4D8F-BA33-2E4F805ED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5" y="5962972"/>
            <a:ext cx="698374" cy="69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2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5F5F-C4CA-4AC4-A238-41279647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Background: SPECT camera</a:t>
            </a:r>
            <a:endParaRPr lang="en-BE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3F3DB75-C6DB-47BC-A6E7-AD25463F1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05" y="2428509"/>
            <a:ext cx="4419600" cy="3249168"/>
          </a:xfrm>
        </p:spPr>
      </p:pic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367DB506-06EF-4D8F-BA33-2E4F805ED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5" y="5962972"/>
            <a:ext cx="698374" cy="698374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8C305CA-0A50-402D-BD13-52FF26324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382" y="2428509"/>
            <a:ext cx="4028090" cy="338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5F5F-C4CA-4AC4-A238-41279647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Monte Carlo simulation: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part 1: sampling of the source</a:t>
            </a:r>
            <a:endParaRPr lang="en-BE" sz="4000" dirty="0">
              <a:solidFill>
                <a:schemeClr val="accent1"/>
              </a:solidFill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367DB506-06EF-4D8F-BA33-2E4F805ED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5" y="5962972"/>
            <a:ext cx="698374" cy="698374"/>
          </a:xfrm>
          <a:prstGeom prst="rect">
            <a:avLst/>
          </a:prstGeom>
        </p:spPr>
      </p:pic>
      <p:pic>
        <p:nvPicPr>
          <p:cNvPr id="9" name="Content Placeholder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0564FBF-A995-4444-B9B9-D616B985A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3" y="2831062"/>
            <a:ext cx="3788374" cy="2547355"/>
          </a:xfr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348F2301-5B5A-4A37-A52F-585793940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080" y="2831062"/>
            <a:ext cx="3479675" cy="2644669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3B4459DC-133A-49DB-BB47-05676DF7C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401" y="2914947"/>
            <a:ext cx="3685032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5C9A28-064F-4B56-8468-B163F62B86F6}"/>
              </a:ext>
            </a:extLst>
          </p:cNvPr>
          <p:cNvSpPr txBox="1"/>
          <p:nvPr/>
        </p:nvSpPr>
        <p:spPr>
          <a:xfrm>
            <a:off x="829811" y="2395538"/>
            <a:ext cx="200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distribution</a:t>
            </a:r>
            <a:endParaRPr lang="en-B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03F40D-5AD3-4162-94B2-69FB78E99D85}"/>
              </a:ext>
            </a:extLst>
          </p:cNvPr>
          <p:cNvSpPr txBox="1"/>
          <p:nvPr/>
        </p:nvSpPr>
        <p:spPr>
          <a:xfrm>
            <a:off x="4111793" y="2400020"/>
            <a:ext cx="33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density function (PDF)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546163-8F09-458F-B1DB-4F3881E9B28F}"/>
              </a:ext>
            </a:extLst>
          </p:cNvPr>
          <p:cNvSpPr txBox="1"/>
          <p:nvPr/>
        </p:nvSpPr>
        <p:spPr>
          <a:xfrm>
            <a:off x="8434575" y="2395538"/>
            <a:ext cx="362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cumulative probability density (CPD)</a:t>
            </a:r>
            <a:endParaRPr lang="en-B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AB7918-4E10-4AF8-AE7B-59CE9F2D95E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832923" y="2580204"/>
            <a:ext cx="1278870" cy="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1FD25D-C074-45F3-826F-7304307742E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7442641" y="2580204"/>
            <a:ext cx="991934" cy="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C3CBE330-D5D4-49F0-9A43-A6F35045D4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1561" y="1755576"/>
            <a:ext cx="1638300" cy="7048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1862EA5-6712-451F-B235-F66FF71AB987}"/>
              </a:ext>
            </a:extLst>
          </p:cNvPr>
          <p:cNvSpPr txBox="1"/>
          <p:nvPr/>
        </p:nvSpPr>
        <p:spPr>
          <a:xfrm>
            <a:off x="3071382" y="1918595"/>
            <a:ext cx="80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</a:t>
            </a:r>
            <a:endParaRPr lang="en-B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05F7EC-C2A2-4D8B-8A79-5711ABED949A}"/>
              </a:ext>
            </a:extLst>
          </p:cNvPr>
          <p:cNvSpPr txBox="1"/>
          <p:nvPr/>
        </p:nvSpPr>
        <p:spPr>
          <a:xfrm>
            <a:off x="2578239" y="5962972"/>
            <a:ext cx="668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=&gt; A random number r</a:t>
            </a:r>
            <a:r>
              <a:rPr lang="en-US" baseline="-25000" dirty="0"/>
              <a:t>1</a:t>
            </a:r>
            <a:r>
              <a:rPr lang="en-US" dirty="0"/>
              <a:t> (0 &lt; r</a:t>
            </a:r>
            <a:r>
              <a:rPr lang="en-US" baseline="-25000" dirty="0"/>
              <a:t>1</a:t>
            </a:r>
            <a:r>
              <a:rPr lang="en-US" dirty="0"/>
              <a:t> &lt; 1) can be used to sample the source</a:t>
            </a:r>
            <a:endParaRPr lang="en-B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AB30AE-9ECF-4A2F-91E5-0D41B7DCAFA4}"/>
              </a:ext>
            </a:extLst>
          </p:cNvPr>
          <p:cNvSpPr txBox="1"/>
          <p:nvPr/>
        </p:nvSpPr>
        <p:spPr>
          <a:xfrm>
            <a:off x="8069861" y="1918595"/>
            <a:ext cx="127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normalize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1540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5F5F-C4CA-4AC4-A238-41279647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Monte Carlo simulation: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part 2: simulating uniform emission</a:t>
            </a:r>
            <a:endParaRPr lang="en-BE" sz="4000" dirty="0">
              <a:solidFill>
                <a:schemeClr val="accent1"/>
              </a:solidFill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367DB506-06EF-4D8F-BA33-2E4F805ED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5" y="5962972"/>
            <a:ext cx="698374" cy="698374"/>
          </a:xfrm>
          <a:prstGeom prst="rect">
            <a:avLst/>
          </a:prstGeom>
        </p:spPr>
      </p:pic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55EBDBAB-E4DB-4D0D-8FB7-BAEFFC832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31" y="1942174"/>
            <a:ext cx="3891733" cy="3762340"/>
          </a:xfr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EFE96D1-8AC4-413D-AF7F-B1DCCC5EA731}"/>
              </a:ext>
            </a:extLst>
          </p:cNvPr>
          <p:cNvSpPr txBox="1">
            <a:spLocks/>
          </p:cNvSpPr>
          <p:nvPr/>
        </p:nvSpPr>
        <p:spPr>
          <a:xfrm>
            <a:off x="5607698" y="1825625"/>
            <a:ext cx="57461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uniform (constant) PDF  for </a:t>
            </a:r>
            <a:r>
              <a:rPr lang="el-GR" dirty="0"/>
              <a:t>θ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PDF for </a:t>
            </a:r>
            <a:r>
              <a:rPr lang="el-GR" dirty="0"/>
              <a:t>ϕ </a:t>
            </a:r>
            <a:r>
              <a:rPr lang="en-US" dirty="0"/>
              <a:t>should be proportional to the circumference of the circle defined by </a:t>
            </a:r>
            <a:r>
              <a:rPr lang="el-GR" dirty="0"/>
              <a:t>ϕ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A2778D-F113-47A4-93A5-FDAFE2E27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408" y="2352944"/>
            <a:ext cx="2316964" cy="8766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A6A8F-5A05-4F0A-98DB-7993BC9F4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993" y="4708596"/>
            <a:ext cx="5562033" cy="55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2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5F5F-C4CA-4AC4-A238-41279647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Monte Carlo simulation: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part 3a: intersection with detector and collimator</a:t>
            </a:r>
            <a:endParaRPr lang="en-BE" dirty="0">
              <a:solidFill>
                <a:schemeClr val="accent1"/>
              </a:solidFill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367DB506-06EF-4D8F-BA33-2E4F805ED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5" y="5962972"/>
            <a:ext cx="698374" cy="698374"/>
          </a:xfrm>
          <a:prstGeom prst="rect">
            <a:avLst/>
          </a:prstGeom>
        </p:spPr>
      </p:pic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EC2E0CA4-91FE-40E3-9A00-70A269174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38" y="1893799"/>
            <a:ext cx="4016686" cy="2899747"/>
          </a:xfr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D0C690E-E9F8-4007-B1D0-14CE30E17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24" y="1808472"/>
            <a:ext cx="4016686" cy="307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4D445-79EA-4C25-BD4C-1C2D46211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0734" y="5424809"/>
            <a:ext cx="3276600" cy="1076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CC75EF-943D-48F1-AE27-623AC3AE3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9403" y="5424809"/>
            <a:ext cx="2305050" cy="857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BBA454-9EC6-4545-A974-CAC96F70044A}"/>
              </a:ext>
            </a:extLst>
          </p:cNvPr>
          <p:cNvSpPr txBox="1"/>
          <p:nvPr/>
        </p:nvSpPr>
        <p:spPr>
          <a:xfrm>
            <a:off x="6762645" y="566876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42ACC-682F-4865-8963-5152F6113E08}"/>
              </a:ext>
            </a:extLst>
          </p:cNvPr>
          <p:cNvSpPr txBox="1"/>
          <p:nvPr/>
        </p:nvSpPr>
        <p:spPr>
          <a:xfrm>
            <a:off x="1943362" y="5668768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Detector: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7691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367DB506-06EF-4D8F-BA33-2E4F805ED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5" y="5962972"/>
            <a:ext cx="698374" cy="698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4868C9-37C2-4479-89BF-0E167F195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648" y="5424809"/>
            <a:ext cx="3884507" cy="1181100"/>
          </a:xfrm>
          <a:prstGeom prst="rect">
            <a:avLst/>
          </a:prstGeom>
        </p:spPr>
      </p:pic>
      <p:pic>
        <p:nvPicPr>
          <p:cNvPr id="17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81156367-7693-4E74-89B3-AC8F2152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38" y="1893799"/>
            <a:ext cx="4016686" cy="2899747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1212B1B6-25FD-4EF2-9B3C-5781EB1315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24" y="1808472"/>
            <a:ext cx="4016686" cy="3070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696EED-D498-4C13-BB6D-F447AA8D4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9403" y="5424809"/>
            <a:ext cx="2305050" cy="8572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A28A00-D917-470B-9379-D818F81D30E4}"/>
              </a:ext>
            </a:extLst>
          </p:cNvPr>
          <p:cNvSpPr txBox="1"/>
          <p:nvPr/>
        </p:nvSpPr>
        <p:spPr>
          <a:xfrm>
            <a:off x="6762645" y="566876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  <a:endParaRPr lang="en-B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3C941F-8AA0-4DD5-8F14-D8545485798B}"/>
              </a:ext>
            </a:extLst>
          </p:cNvPr>
          <p:cNvSpPr txBox="1"/>
          <p:nvPr/>
        </p:nvSpPr>
        <p:spPr>
          <a:xfrm>
            <a:off x="1943362" y="5668768"/>
            <a:ext cx="12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Collimator:</a:t>
            </a:r>
            <a:endParaRPr lang="en-BE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CA6BF04-11C3-4AE1-9631-84656542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Monte Carlo simulation: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part 3a: intersection with detector and collimator</a:t>
            </a:r>
            <a:endParaRPr lang="en-B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13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5F5F-C4CA-4AC4-A238-41279647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Monte Carlo simulation: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part 3b: Check if the photon passed the collimator</a:t>
            </a:r>
            <a:endParaRPr lang="en-BE" dirty="0">
              <a:solidFill>
                <a:schemeClr val="accent1"/>
              </a:solidFill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367DB506-06EF-4D8F-BA33-2E4F805ED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5" y="5962972"/>
            <a:ext cx="698374" cy="698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9157D1-08FF-4606-8EBC-034E87B65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224" y="3515784"/>
            <a:ext cx="2819400" cy="1428750"/>
          </a:xfrm>
          <a:prstGeom prst="rect">
            <a:avLst/>
          </a:prstGeom>
        </p:spPr>
      </p:pic>
      <p:pic>
        <p:nvPicPr>
          <p:cNvPr id="1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5DDE333-DA18-491E-BCC2-B9F31C33F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89" y="2128599"/>
            <a:ext cx="4419600" cy="324916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878608-D76A-4694-8A08-3B72C0E2561B}"/>
              </a:ext>
            </a:extLst>
          </p:cNvPr>
          <p:cNvSpPr txBox="1"/>
          <p:nvPr/>
        </p:nvSpPr>
        <p:spPr>
          <a:xfrm>
            <a:off x="7044718" y="2307882"/>
            <a:ext cx="3865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parallel collimator: </a:t>
            </a:r>
          </a:p>
          <a:p>
            <a:r>
              <a:rPr lang="en-US" dirty="0"/>
              <a:t>Simply check if (</a:t>
            </a:r>
            <a:r>
              <a:rPr lang="en-US" dirty="0" err="1"/>
              <a:t>y</a:t>
            </a:r>
            <a:r>
              <a:rPr lang="en-US" baseline="-25000" dirty="0" err="1"/>
              <a:t>det</a:t>
            </a:r>
            <a:r>
              <a:rPr lang="en-US" dirty="0"/>
              <a:t>, </a:t>
            </a:r>
            <a:r>
              <a:rPr lang="en-US" dirty="0" err="1"/>
              <a:t>z</a:t>
            </a:r>
            <a:r>
              <a:rPr lang="en-US" baseline="-25000" dirty="0" err="1"/>
              <a:t>det</a:t>
            </a:r>
            <a:r>
              <a:rPr lang="en-US" dirty="0"/>
              <a:t>) and (</a:t>
            </a:r>
            <a:r>
              <a:rPr lang="en-US" dirty="0" err="1"/>
              <a:t>y</a:t>
            </a:r>
            <a:r>
              <a:rPr lang="en-US" baseline="-25000" dirty="0" err="1"/>
              <a:t>coll</a:t>
            </a:r>
            <a:r>
              <a:rPr lang="en-US" dirty="0"/>
              <a:t>, </a:t>
            </a:r>
            <a:r>
              <a:rPr lang="en-US" dirty="0" err="1"/>
              <a:t>z</a:t>
            </a:r>
            <a:r>
              <a:rPr lang="en-US" baseline="-25000" dirty="0" err="1"/>
              <a:t>coll</a:t>
            </a:r>
            <a:r>
              <a:rPr lang="en-US" dirty="0"/>
              <a:t>) </a:t>
            </a:r>
          </a:p>
          <a:p>
            <a:r>
              <a:rPr lang="en-US" dirty="0"/>
              <a:t>lie within the same hole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DA45E6-5922-4C12-8730-6ADAD863673F}"/>
              </a:ext>
            </a:extLst>
          </p:cNvPr>
          <p:cNvSpPr txBox="1"/>
          <p:nvPr/>
        </p:nvSpPr>
        <p:spPr>
          <a:xfrm>
            <a:off x="2255344" y="5839244"/>
            <a:ext cx="721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=&gt; Sinogram can be obtained from the sampled values of </a:t>
            </a:r>
            <a:r>
              <a:rPr lang="en-US" dirty="0" err="1"/>
              <a:t>y</a:t>
            </a:r>
            <a:r>
              <a:rPr lang="en-US" baseline="-25000" dirty="0" err="1"/>
              <a:t>det</a:t>
            </a:r>
            <a:r>
              <a:rPr lang="en-US" dirty="0"/>
              <a:t>, </a:t>
            </a:r>
            <a:r>
              <a:rPr lang="en-US" dirty="0" err="1"/>
              <a:t>z</a:t>
            </a:r>
            <a:r>
              <a:rPr lang="en-US" baseline="-25000" dirty="0" err="1"/>
              <a:t>det</a:t>
            </a:r>
            <a:r>
              <a:rPr lang="en-US" dirty="0"/>
              <a:t> and </a:t>
            </a:r>
            <a:r>
              <a:rPr lang="el-GR" dirty="0"/>
              <a:t>ϴ</a:t>
            </a:r>
            <a:r>
              <a:rPr lang="en-US" baseline="-25000" dirty="0"/>
              <a:t>det</a:t>
            </a:r>
            <a:endParaRPr lang="en-BE" baseline="-25000" dirty="0"/>
          </a:p>
        </p:txBody>
      </p:sp>
    </p:spTree>
    <p:extLst>
      <p:ext uri="{BB962C8B-B14F-4D97-AF65-F5344CB8AC3E}">
        <p14:creationId xmlns:p14="http://schemas.microsoft.com/office/powerpoint/2010/main" val="251215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5F5F-C4CA-4AC4-A238-41279647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Practicum:</a:t>
            </a:r>
            <a:endParaRPr lang="en-BE" sz="4000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367DB506-06EF-4D8F-BA33-2E4F805ED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5" y="5962972"/>
            <a:ext cx="698374" cy="69837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E510B8-EDE7-404C-BDE1-45F7E8C97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Exercise 1:</a:t>
            </a:r>
          </a:p>
          <a:p>
            <a:pPr lvl="1"/>
            <a:r>
              <a:rPr lang="en-US" dirty="0"/>
              <a:t>Sample a given source and see how the obtained distribution changes for different numbers of samples.</a:t>
            </a:r>
          </a:p>
          <a:p>
            <a:r>
              <a:rPr lang="en-US" dirty="0"/>
              <a:t>Exercise 2:</a:t>
            </a:r>
          </a:p>
          <a:p>
            <a:pPr lvl="1"/>
            <a:r>
              <a:rPr lang="en-US" dirty="0"/>
              <a:t>Sample the emission angles </a:t>
            </a:r>
            <a:r>
              <a:rPr lang="el-GR" dirty="0"/>
              <a:t>θ</a:t>
            </a:r>
            <a:r>
              <a:rPr lang="en-US" dirty="0"/>
              <a:t> and </a:t>
            </a:r>
            <a:r>
              <a:rPr lang="el-GR" dirty="0"/>
              <a:t>ϕ</a:t>
            </a:r>
            <a:r>
              <a:rPr lang="en-US" dirty="0"/>
              <a:t> and check the impact of this sampling on the unit sphere for different values of </a:t>
            </a:r>
            <a:r>
              <a:rPr lang="el-GR" dirty="0"/>
              <a:t>θ</a:t>
            </a:r>
            <a:r>
              <a:rPr lang="en-US" dirty="0"/>
              <a:t> and </a:t>
            </a:r>
            <a:r>
              <a:rPr lang="el-GR" dirty="0"/>
              <a:t>ϕ</a:t>
            </a:r>
            <a:r>
              <a:rPr lang="en-US" dirty="0"/>
              <a:t>.</a:t>
            </a:r>
          </a:p>
          <a:p>
            <a:r>
              <a:rPr lang="en-US" dirty="0"/>
              <a:t>Exercise 3:</a:t>
            </a:r>
          </a:p>
          <a:p>
            <a:pPr lvl="1"/>
            <a:r>
              <a:rPr lang="en-US" dirty="0"/>
              <a:t>Perform a full Monte Carlo simulation for SPECT from start (a </a:t>
            </a:r>
            <a:r>
              <a:rPr lang="en-US" dirty="0" err="1"/>
              <a:t>voxelized</a:t>
            </a:r>
            <a:r>
              <a:rPr lang="en-US" dirty="0"/>
              <a:t> source) to finish (a 3D SPECT sinogram).</a:t>
            </a:r>
          </a:p>
        </p:txBody>
      </p:sp>
    </p:spTree>
    <p:extLst>
      <p:ext uri="{BB962C8B-B14F-4D97-AF65-F5344CB8AC3E}">
        <p14:creationId xmlns:p14="http://schemas.microsoft.com/office/powerpoint/2010/main" val="421547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327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Practicum 2:  Monte Carlo simulation for SPECT</vt:lpstr>
      <vt:lpstr>PowerPoint Presentation</vt:lpstr>
      <vt:lpstr>Background: SPECT camera</vt:lpstr>
      <vt:lpstr>Monte Carlo simulation: part 1: sampling of the source</vt:lpstr>
      <vt:lpstr>Monte Carlo simulation: part 2: simulating uniform emission</vt:lpstr>
      <vt:lpstr>Monte Carlo simulation: part 3a: intersection with detector and collimator</vt:lpstr>
      <vt:lpstr>Monte Carlo simulation: part 3a: intersection with detector and collimator</vt:lpstr>
      <vt:lpstr>Monte Carlo simulation: part 3b: Check if the photon passed the collimator</vt:lpstr>
      <vt:lpstr>Practicum: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Practicum 2:  Monte Carlo simulation for SPECT</dc:title>
  <dc:creator>Jens Maebe</dc:creator>
  <cp:lastModifiedBy>Jens Maebe</cp:lastModifiedBy>
  <cp:revision>2</cp:revision>
  <dcterms:created xsi:type="dcterms:W3CDTF">2021-10-18T16:47:24Z</dcterms:created>
  <dcterms:modified xsi:type="dcterms:W3CDTF">2021-10-18T17:47:17Z</dcterms:modified>
</cp:coreProperties>
</file>