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7"/>
  </p:notesMasterIdLst>
  <p:sldIdLst>
    <p:sldId id="256" r:id="rId2"/>
    <p:sldId id="295" r:id="rId3"/>
    <p:sldId id="294" r:id="rId4"/>
    <p:sldId id="285" r:id="rId5"/>
    <p:sldId id="267" r:id="rId6"/>
    <p:sldId id="269" r:id="rId7"/>
    <p:sldId id="273" r:id="rId8"/>
    <p:sldId id="268" r:id="rId9"/>
    <p:sldId id="259" r:id="rId10"/>
    <p:sldId id="260" r:id="rId11"/>
    <p:sldId id="261" r:id="rId12"/>
    <p:sldId id="274" r:id="rId13"/>
    <p:sldId id="270" r:id="rId14"/>
    <p:sldId id="275" r:id="rId15"/>
    <p:sldId id="271" r:id="rId16"/>
    <p:sldId id="276" r:id="rId17"/>
    <p:sldId id="277" r:id="rId18"/>
    <p:sldId id="278" r:id="rId19"/>
    <p:sldId id="279" r:id="rId20"/>
    <p:sldId id="262" r:id="rId21"/>
    <p:sldId id="280" r:id="rId22"/>
    <p:sldId id="286" r:id="rId23"/>
    <p:sldId id="287" r:id="rId24"/>
    <p:sldId id="263" r:id="rId25"/>
    <p:sldId id="281" r:id="rId26"/>
    <p:sldId id="282" r:id="rId27"/>
    <p:sldId id="283" r:id="rId28"/>
    <p:sldId id="284" r:id="rId29"/>
    <p:sldId id="266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C4059-9068-4A35-982D-1B25DF01E5EC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486530-AE93-49E6-A244-040B18E751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2412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F0BE9-9440-4BFB-B4CB-B2FBE054D7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049A-0702-4ECD-94E8-3C0571168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D5FD9-3A50-4E0D-80C9-3A743AC8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733A3-F9DC-447F-8C8E-0AB4FAD9C197}" type="datetime1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2F95C-AC1E-4595-8CAC-A045CEB0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465F6-9520-402F-B318-A9AF1539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533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528F-D466-4B25-BCF7-110145C31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57B6BE-1C5E-4B40-B92E-A5BC36660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F19FA-5D63-4EB9-BCDC-3C97A549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9708-C6E7-4B80-BB80-9E400B3ECBE5}" type="datetime1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6335-9214-4036-B7E2-4E08BC39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9B8E-FA65-4173-97E2-0A147DF6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940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7328CC-E48D-4BB5-8158-9C3DBA0A2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C9000-1FA1-4D4D-8C80-6DBAD391B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3971F-876A-4EB6-BADF-A7F66E53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3E956-4FB0-42A9-AEEF-71DB1F678022}" type="datetime1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881CD-E92D-4CAC-B366-6B54B0E7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8715B-49D2-4867-AE0F-A1829BF7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49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C46E-29DF-4D9D-B495-21BAEA1C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58EB-0E09-4423-BBA4-9E7E6890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400C6-3B56-4948-85FA-46CE242E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66D43-A5E4-4BD6-9F67-F7A2C17AD654}" type="datetime1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9070-84D5-44BE-9103-9F639AB5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Courses for </a:t>
            </a:r>
            <a:r>
              <a:rPr lang="fr-FR" dirty="0" err="1"/>
              <a:t>actuaries</a:t>
            </a:r>
            <a:r>
              <a:rPr lang="fr-FR" dirty="0"/>
              <a:t> via RJS Quantitative Consultants Ltd ©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CA160-BEA1-4B86-9E6A-CA6FC8AEF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35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EA91-83B1-4EC4-A5C0-F99C7064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D43D3-662E-4A6D-A0E7-3941597E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57807-A8DA-4B43-A6ED-D7E770F3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BB87-2BB7-43B5-BE7B-28A12B267D24}" type="datetime1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29F1-6F28-48FA-AEEA-72E5BCBC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BE85C-F915-4460-A098-B5A38EAF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849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9055E-CFE6-4F41-A8B1-8D62D17E1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1114-47BA-4E53-8A25-9C137EFC6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482AA-AA21-4464-8A92-816643CC7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8C2F-16F6-4F65-A288-4C65E5FC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0C9B-1A68-4302-A21E-D9BA26BDB331}" type="datetime1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576B9-5EC1-4DC2-800B-3622F343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10EE8-C309-4154-BC70-571D07499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9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BB6CD-C4CA-409A-8AB3-813D50FE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9C01C-C366-4313-985F-F330A172D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0255D-521B-45C0-9FA1-43E54DFB1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9CF4F-CC75-44CB-951C-EE104F23B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8E07-C474-4E24-BDF1-BF4D56145F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6F7ED-2E41-42A8-96C4-426F58D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0E019-9F8C-4FC9-AA06-6B17F24A2AAD}" type="datetime1">
              <a:rPr lang="en-GB" smtClean="0"/>
              <a:t>21/05/2025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AC683F-6FEA-46F3-8809-867FF33B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BA7C1-A2F7-413B-A281-17C15034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99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0E0C-7929-4193-9B11-45C14AD2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602F5-6900-46B9-BA60-B1DCDF72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E76B-C3EE-4C57-8ED7-92A3E6299A39}" type="datetime1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85C631-4B54-4D28-8320-6225C57E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16E58-909E-40A4-9E5A-5BBC9F92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88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56F41-1E93-46F9-8CC0-87060305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CAE-B952-4F7A-A06E-80F404FF61D1}" type="datetime1">
              <a:rPr lang="en-GB" smtClean="0"/>
              <a:t>21/05/2025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3186D-77D8-42B0-870F-B3D0CAA3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CEE5C-6EFD-4B01-BE79-AA145735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68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A1E26-DF43-4B32-92D6-F1BD0ECE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AEBE7-B5CE-4E00-95DF-EC678ACFF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4AED6-1E77-41D9-8FB0-77E1FF3A7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B2351-E2F1-4569-959D-BF479B1AA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CC12-819F-4A3E-9A44-EB248E2F0E40}" type="datetime1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A0DA8-24D0-4FF0-A165-182996ADC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BECB6-5636-4730-9BC9-253CE598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72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BC92-CBE0-4078-852A-9C236613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95CD9-D6BB-49B2-BB63-FD70F6BC63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C3529-D092-48E6-AB7F-C02E0A0377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2BC60-95D9-4DE7-920C-2232C6EF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5393F-36C5-4C6E-A500-49A265FD8FB5}" type="datetime1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7C6AF-5100-48FB-9459-F0D63EDFF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76575-8674-4E0B-A31E-1833DC0B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64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A555-90DE-4D6F-97FE-C29580BC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393B0-6A44-45CC-901A-925B0D07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C9EE4-9D48-41F0-8F3A-1D0C88A3C2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F0DEC-A1F9-4077-9BF5-6433261BDCAA}" type="datetime1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24867-26BA-40BA-B778-749BDEC2E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Courses for actuaries via RJS Quantitative Consultants Ltd ©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1618-0513-46B1-A067-5F07B2915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BBFD6-7695-4FC1-B82E-8180BEE3D0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395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D5E3B-D624-4D00-AB66-0F421E488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5000" dirty="0"/>
              <a:t>A practical introduction to regex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0BDF2-9FB8-4D23-9179-071B000582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D790B-18C6-3E20-196C-E96BD0316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364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Codifying rules (</a:t>
            </a:r>
            <a:r>
              <a:rPr lang="en-GB" dirty="0">
                <a:solidFill>
                  <a:srgbClr val="FF0000"/>
                </a:solidFill>
              </a:rPr>
              <a:t>ex 2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Open ex1_2.xls, ex2</a:t>
            </a:r>
          </a:p>
          <a:p>
            <a:endParaRPr lang="en-GB" dirty="0"/>
          </a:p>
          <a:p>
            <a:r>
              <a:rPr lang="en-GB" dirty="0"/>
              <a:t>Set out the logic from exercise 1</a:t>
            </a:r>
          </a:p>
          <a:p>
            <a:r>
              <a:rPr lang="en-GB" dirty="0"/>
              <a:t>Think about sequence i.e.</a:t>
            </a:r>
          </a:p>
          <a:p>
            <a:pPr lvl="1"/>
            <a:r>
              <a:rPr lang="en-GB" dirty="0"/>
              <a:t>[] followed by [] followed by ……</a:t>
            </a:r>
          </a:p>
          <a:p>
            <a:r>
              <a:rPr lang="en-GB" dirty="0"/>
              <a:t>For each part, how many elements are allowed? E.g.</a:t>
            </a:r>
          </a:p>
          <a:p>
            <a:pPr lvl="1"/>
            <a:r>
              <a:rPr lang="en-GB" dirty="0"/>
              <a:t>0 or 1</a:t>
            </a:r>
          </a:p>
          <a:p>
            <a:pPr lvl="1"/>
            <a:r>
              <a:rPr lang="en-GB" dirty="0"/>
              <a:t>1 or 2</a:t>
            </a:r>
          </a:p>
          <a:p>
            <a:pPr lvl="1"/>
            <a:r>
              <a:rPr lang="en-GB" dirty="0"/>
              <a:t>1 or more</a:t>
            </a:r>
          </a:p>
          <a:p>
            <a:pPr lvl="1"/>
            <a:r>
              <a:rPr lang="en-GB" dirty="0"/>
              <a:t>0 or more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AEC8-AAAB-EA03-9630-48202B07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100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-&gt; regex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Regex is a language for describing patterns</a:t>
            </a:r>
          </a:p>
          <a:p>
            <a:r>
              <a:rPr lang="en-GB" dirty="0"/>
              <a:t>Once we can describe the rules, we can formalise the logic in regex</a:t>
            </a:r>
          </a:p>
          <a:p>
            <a:r>
              <a:rPr lang="en-GB" dirty="0"/>
              <a:t>Note: </a:t>
            </a:r>
            <a:r>
              <a:rPr lang="en-GB" u="sng" dirty="0"/>
              <a:t>the skill lies in the rules, not in the regex</a:t>
            </a:r>
          </a:p>
          <a:p>
            <a:endParaRPr lang="en-GB" u="sng" dirty="0"/>
          </a:p>
          <a:p>
            <a:r>
              <a:rPr lang="en-GB" dirty="0"/>
              <a:t>3 components in a basic regex:</a:t>
            </a:r>
          </a:p>
          <a:p>
            <a:pPr lvl="1"/>
            <a:r>
              <a:rPr lang="en-GB" dirty="0"/>
              <a:t>Start, end points</a:t>
            </a:r>
          </a:p>
          <a:p>
            <a:pPr lvl="1"/>
            <a:r>
              <a:rPr lang="en-GB" dirty="0"/>
              <a:t>Tokens / sets</a:t>
            </a:r>
          </a:p>
          <a:p>
            <a:pPr lvl="1"/>
            <a:r>
              <a:rPr lang="en-GB" dirty="0"/>
              <a:t>quantifier</a:t>
            </a:r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B8AC1-6DB9-E2AF-F9F4-07F839F2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100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-&gt; regex: start, 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With regex we look at a text and a pattern, and ask if the text matches the pattern</a:t>
            </a:r>
          </a:p>
          <a:p>
            <a:r>
              <a:rPr lang="en-GB" dirty="0"/>
              <a:t>We can optionally specify how the text should begin (^) and </a:t>
            </a:r>
            <a:r>
              <a:rPr lang="en-GB" dirty="0" err="1"/>
              <a:t>and</a:t>
            </a:r>
            <a:r>
              <a:rPr lang="en-GB" dirty="0"/>
              <a:t> ($)</a:t>
            </a:r>
          </a:p>
          <a:p>
            <a:r>
              <a:rPr lang="en-GB" dirty="0"/>
              <a:t>If you have an input to a model that you are expecting to be a date in </a:t>
            </a:r>
            <a:r>
              <a:rPr lang="en-GB" dirty="0" err="1"/>
              <a:t>yyyy</a:t>
            </a:r>
            <a:r>
              <a:rPr lang="en-GB" dirty="0"/>
              <a:t>-mm-dd format, then adding the ^ and $ offers additional validation, say from accepting an entry that has trailing whitespace</a:t>
            </a:r>
          </a:p>
          <a:p>
            <a:r>
              <a:rPr lang="en-GB" dirty="0"/>
              <a:t>If you’re searching for weblinks in a webpage, then you would exclude the ^ and $ characters since you’re not trying to match the whole text against a pattern, only parts of the text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0D5D-9951-0400-F419-76D23C8B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77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-&gt; regex: start, 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Try this in R with 4 lines: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63EACE1-592C-4891-9CB3-7462EBC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31125"/>
              </p:ext>
            </p:extLst>
          </p:nvPr>
        </p:nvGraphicFramePr>
        <p:xfrm>
          <a:off x="1340273" y="1579880"/>
          <a:ext cx="908473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627">
                  <a:extLst>
                    <a:ext uri="{9D8B030D-6E8A-4147-A177-3AD203B41FA5}">
                      <a16:colId xmlns:a16="http://schemas.microsoft.com/office/drawing/2014/main" val="3599148096"/>
                    </a:ext>
                  </a:extLst>
                </a:gridCol>
                <a:gridCol w="3205480">
                  <a:extLst>
                    <a:ext uri="{9D8B030D-6E8A-4147-A177-3AD203B41FA5}">
                      <a16:colId xmlns:a16="http://schemas.microsoft.com/office/drawing/2014/main" val="2873238018"/>
                    </a:ext>
                  </a:extLst>
                </a:gridCol>
                <a:gridCol w="2939627">
                  <a:extLst>
                    <a:ext uri="{9D8B030D-6E8A-4147-A177-3AD203B41FA5}">
                      <a16:colId xmlns:a16="http://schemas.microsoft.com/office/drawing/2014/main" val="247675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Regex match?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^Hello$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5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Hello there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^Hello$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4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Hello there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highlight>
                            <a:srgbClr val="FFFF00"/>
                          </a:highlight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32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8D1C86-1B5A-4BB1-9FC9-C19237E906AC}"/>
              </a:ext>
            </a:extLst>
          </p:cNvPr>
          <p:cNvSpPr txBox="1"/>
          <p:nvPr/>
        </p:nvSpPr>
        <p:spPr>
          <a:xfrm>
            <a:off x="1340273" y="4643755"/>
            <a:ext cx="92769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library(stringr)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"Hello",        pattern = "^Hello$")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"Hello",        pattern = "Hello")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"Hello, there", pattern = "^Hello$")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"Hello, there", pattern = "Hello")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35B582-ED2D-9C0E-DE18-B8F3BB14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726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-&gt; regex: start, end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Try this in R with 4 lines: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363EACE1-592C-4891-9CB3-7462EBCFD5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15845"/>
              </p:ext>
            </p:extLst>
          </p:nvPr>
        </p:nvGraphicFramePr>
        <p:xfrm>
          <a:off x="1340273" y="1579880"/>
          <a:ext cx="9084734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627">
                  <a:extLst>
                    <a:ext uri="{9D8B030D-6E8A-4147-A177-3AD203B41FA5}">
                      <a16:colId xmlns:a16="http://schemas.microsoft.com/office/drawing/2014/main" val="3599148096"/>
                    </a:ext>
                  </a:extLst>
                </a:gridCol>
                <a:gridCol w="3205480">
                  <a:extLst>
                    <a:ext uri="{9D8B030D-6E8A-4147-A177-3AD203B41FA5}">
                      <a16:colId xmlns:a16="http://schemas.microsoft.com/office/drawing/2014/main" val="2873238018"/>
                    </a:ext>
                  </a:extLst>
                </a:gridCol>
                <a:gridCol w="2939627">
                  <a:extLst>
                    <a:ext uri="{9D8B030D-6E8A-4147-A177-3AD203B41FA5}">
                      <a16:colId xmlns:a16="http://schemas.microsoft.com/office/drawing/2014/main" val="247675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Regex match?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^Hello$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5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Hello there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^Hello$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4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Hello there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3246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78D1C86-1B5A-4BB1-9FC9-C19237E906AC}"/>
              </a:ext>
            </a:extLst>
          </p:cNvPr>
          <p:cNvSpPr txBox="1"/>
          <p:nvPr/>
        </p:nvSpPr>
        <p:spPr>
          <a:xfrm>
            <a:off x="1340273" y="4643755"/>
            <a:ext cx="92769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library(stringr)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"Hello",        pattern = "^Hello$")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"Hello",        pattern = "Hello")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"Hello, there", pattern = "^Hello$")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"Hello, there", pattern = "Hello")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26CB77-2B0A-A4C9-B47B-D91A73B5E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2881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-&gt; regex: tokens /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token describes a class of characters that may be matched</a:t>
            </a:r>
          </a:p>
          <a:p>
            <a:r>
              <a:rPr lang="en-GB" dirty="0"/>
              <a:t>A set describes a range of possible values</a:t>
            </a:r>
          </a:p>
          <a:p>
            <a:r>
              <a:rPr lang="en-GB" dirty="0"/>
              <a:t>Generally, though not always, there are equivalent forms</a:t>
            </a:r>
          </a:p>
          <a:p>
            <a:endParaRPr lang="en-GB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737CBEE5-8A09-448D-9E7C-BD7579E2F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9431"/>
              </p:ext>
            </p:extLst>
          </p:nvPr>
        </p:nvGraphicFramePr>
        <p:xfrm>
          <a:off x="1403371" y="3531235"/>
          <a:ext cx="938525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151">
                  <a:extLst>
                    <a:ext uri="{9D8B030D-6E8A-4147-A177-3AD203B41FA5}">
                      <a16:colId xmlns:a16="http://schemas.microsoft.com/office/drawing/2014/main" val="3599148096"/>
                    </a:ext>
                  </a:extLst>
                </a:gridCol>
                <a:gridCol w="3205480">
                  <a:extLst>
                    <a:ext uri="{9D8B030D-6E8A-4147-A177-3AD203B41FA5}">
                      <a16:colId xmlns:a16="http://schemas.microsoft.com/office/drawing/2014/main" val="2873238018"/>
                    </a:ext>
                  </a:extLst>
                </a:gridCol>
                <a:gridCol w="2939627">
                  <a:extLst>
                    <a:ext uri="{9D8B030D-6E8A-4147-A177-3AD203B41FA5}">
                      <a16:colId xmlns:a16="http://schemas.microsoft.com/office/drawing/2014/main" val="247675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Match 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Any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[0-9]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5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Any space (space, tab, newlines)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 \t\n\r\f]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Not a digit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[^0-9]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4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Not a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[^ \t\n\r\f]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3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Word character, including 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[A-Za-z0-9_]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6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Lower-case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73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Upper-case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215799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D826E-62D3-C6A8-899A-6DBF2199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19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-&gt; regex: tokens /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Try this in R</a:t>
            </a:r>
          </a:p>
          <a:p>
            <a:r>
              <a:rPr lang="en-GB" dirty="0"/>
              <a:t>What is each pattern trying to match?</a:t>
            </a:r>
          </a:p>
          <a:p>
            <a:r>
              <a:rPr lang="en-GB" dirty="0"/>
              <a:t>How would you try to match the converse? </a:t>
            </a:r>
            <a:r>
              <a:rPr lang="en-GB" dirty="0" err="1"/>
              <a:t>i.e</a:t>
            </a:r>
            <a:r>
              <a:rPr lang="en-GB" dirty="0"/>
              <a:t> not a …..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499D0-8442-4382-A723-CD89D95D1572}"/>
              </a:ext>
            </a:extLst>
          </p:cNvPr>
          <p:cNvSpPr txBox="1"/>
          <p:nvPr/>
        </p:nvSpPr>
        <p:spPr>
          <a:xfrm>
            <a:off x="862796" y="4145280"/>
            <a:ext cx="1132920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"1. Is there a digit?",         pattern = r"(\d)")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"Two. Is there still a digit?", pattern = "[0-9]")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"3.how-about-a-space?",         pattern = r"(\s)")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"4. But now?",                  pattern = "[ \t\n\r\f]")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"?????????? ",                  pattern = r"(\w)")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"£$%???1    ",                  pattern = "[A-Za-z0-9_]")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F7C87-392D-B3BC-33E2-FF4A83CB6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4162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-&gt; regex: tokens /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Some comments</a:t>
            </a:r>
          </a:p>
          <a:p>
            <a:pPr lvl="1"/>
            <a:r>
              <a:rPr lang="en-GB" dirty="0"/>
              <a:t>The r”(….)” syntax is available from R 4.0.0</a:t>
            </a:r>
          </a:p>
          <a:p>
            <a:pPr lvl="1"/>
            <a:r>
              <a:rPr lang="en-GB" dirty="0"/>
              <a:t>Allows us to write r”(\d)” instead of “\\d” – no need to escape the \</a:t>
            </a:r>
          </a:p>
          <a:p>
            <a:pPr lvl="1"/>
            <a:r>
              <a:rPr lang="en-GB" dirty="0"/>
              <a:t>Lots of ways to write the same pattern - up to you which syntax you use – whichever is clearest to you is probably best – I prefer sets to avoid endless backslashes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3F54B-BE24-62D9-D6C5-1326B41B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450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-&gt; regex: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a given token or set – depending on the notation we choose – we may want to match different amounts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24B334-D1EA-4A1D-971A-0A32FA003D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61425"/>
              </p:ext>
            </p:extLst>
          </p:nvPr>
        </p:nvGraphicFramePr>
        <p:xfrm>
          <a:off x="3638570" y="2972435"/>
          <a:ext cx="4411512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1663">
                  <a:extLst>
                    <a:ext uri="{9D8B030D-6E8A-4147-A177-3AD203B41FA5}">
                      <a16:colId xmlns:a16="http://schemas.microsoft.com/office/drawing/2014/main" val="3599148096"/>
                    </a:ext>
                  </a:extLst>
                </a:gridCol>
                <a:gridCol w="1489849">
                  <a:extLst>
                    <a:ext uri="{9D8B030D-6E8A-4147-A177-3AD203B41FA5}">
                      <a16:colId xmlns:a16="http://schemas.microsoft.com/office/drawing/2014/main" val="28732380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Match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Quantifier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 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5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i="1" dirty="0"/>
                        <a:t>1 or more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41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2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{2}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3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Between 2 and 4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{2,4}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68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i="0" dirty="0"/>
                        <a:t>At least 2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i="0" dirty="0"/>
                        <a:t>{2,}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237331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46292F-06D4-34D4-BD70-94BCCC5F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021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-&gt; regex: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Try this in R</a:t>
            </a:r>
          </a:p>
          <a:p>
            <a:r>
              <a:rPr lang="en-GB" dirty="0"/>
              <a:t>What is each pattern trying to match?</a:t>
            </a:r>
          </a:p>
          <a:p>
            <a:r>
              <a:rPr lang="en-GB" dirty="0"/>
              <a:t>What are the actual matches?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AD545-4AF1-436F-A137-E36903176071}"/>
              </a:ext>
            </a:extLst>
          </p:cNvPr>
          <p:cNvSpPr txBox="1"/>
          <p:nvPr/>
        </p:nvSpPr>
        <p:spPr>
          <a:xfrm>
            <a:off x="1122680" y="4074160"/>
            <a:ext cx="99466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"",            pattern = "^[0-1]?$")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"8847757",     pattern = "[5-8]*$")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"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aaaabbbc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",    pattern = "[a-c]{2,4}")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stringr::str_detect(string = “07893444231", pattern = “^07[0-9]{9}$")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DBC2-DFE5-4EFB-D09D-58B2059F1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8069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Enable you to understand</a:t>
            </a:r>
          </a:p>
          <a:p>
            <a:pPr lvl="1"/>
            <a:r>
              <a:rPr lang="en-GB" dirty="0"/>
              <a:t>What regex is</a:t>
            </a:r>
          </a:p>
          <a:p>
            <a:pPr lvl="1"/>
            <a:r>
              <a:rPr lang="en-GB" dirty="0"/>
              <a:t>Why it’s useful</a:t>
            </a:r>
          </a:p>
          <a:p>
            <a:pPr lvl="1"/>
            <a:r>
              <a:rPr lang="en-GB" dirty="0"/>
              <a:t>How to use it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3F65-6F98-80E1-5541-1B91A8DD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78574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writing regex (</a:t>
            </a:r>
            <a:r>
              <a:rPr lang="en-GB" dirty="0">
                <a:solidFill>
                  <a:srgbClr val="FF0000"/>
                </a:solidFill>
              </a:rPr>
              <a:t>ex 3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Two R files: ex3_email.R and ex3_postcode.R</a:t>
            </a:r>
          </a:p>
          <a:p>
            <a:r>
              <a:rPr lang="en-GB" dirty="0"/>
              <a:t>Open file in RStudio and run (click Source or select all code + Run)</a:t>
            </a:r>
          </a:p>
          <a:p>
            <a:r>
              <a:rPr lang="en-GB" dirty="0"/>
              <a:t>The code contains the original and amended emails/postcodes from exercises 1 &amp; 2</a:t>
            </a:r>
          </a:p>
          <a:p>
            <a:r>
              <a:rPr lang="en-GB" dirty="0"/>
              <a:t>A regex is applied to see if the text matches against a pattern</a:t>
            </a:r>
          </a:p>
          <a:p>
            <a:endParaRPr lang="en-GB" dirty="0"/>
          </a:p>
          <a:p>
            <a:r>
              <a:rPr lang="en-GB" dirty="0"/>
              <a:t>Your job is to specify the pattern</a:t>
            </a:r>
          </a:p>
          <a:p>
            <a:r>
              <a:rPr lang="en-GB" dirty="0"/>
              <a:t>Some ideas…..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1D391-9ACC-2DEC-A075-DEE01B8A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9329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writing regex (</a:t>
            </a:r>
            <a:r>
              <a:rPr lang="en-GB" dirty="0">
                <a:solidFill>
                  <a:srgbClr val="FF0000"/>
                </a:solidFill>
              </a:rPr>
              <a:t>ex 3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With the initial pattern = “”, every text matches, since every text contains the blank text</a:t>
            </a:r>
          </a:p>
          <a:p>
            <a:r>
              <a:rPr lang="en-GB" dirty="0"/>
              <a:t>Rather than try to write the whole pattern, you can try to write it in pieces e.g.</a:t>
            </a:r>
          </a:p>
          <a:p>
            <a:pPr lvl="1"/>
            <a:r>
              <a:rPr lang="en-GB" dirty="0"/>
              <a:t>First part of email is lower case forename – so write a regex for this and run the script; you would expect that you still match each correct entry</a:t>
            </a:r>
          </a:p>
          <a:p>
            <a:pPr lvl="1"/>
            <a:r>
              <a:rPr lang="en-GB" dirty="0"/>
              <a:t>Next part is the period - . – add this to the regex and check that you still match on each correct entry</a:t>
            </a:r>
          </a:p>
          <a:p>
            <a:pPr lvl="1"/>
            <a:r>
              <a:rPr lang="en-GB" dirty="0"/>
              <a:t>…..</a:t>
            </a:r>
          </a:p>
          <a:p>
            <a:endParaRPr lang="en-GB" dirty="0"/>
          </a:p>
          <a:p>
            <a:r>
              <a:rPr lang="en-GB" u="sng" dirty="0"/>
              <a:t>Note</a:t>
            </a:r>
            <a:r>
              <a:rPr lang="en-GB" dirty="0"/>
              <a:t>: the period - . – in regex is represented by \. since a period on its own represents something else (any character except a newline)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84D90-E64E-F210-4F58-6609C014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765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writing regex (</a:t>
            </a:r>
            <a:r>
              <a:rPr lang="en-GB" dirty="0">
                <a:solidFill>
                  <a:srgbClr val="FF0000"/>
                </a:solidFill>
              </a:rPr>
              <a:t>ex 3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makes a good regex?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4B551-D4B7-9384-9A8E-E6CD1356D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807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 writing regex (</a:t>
            </a:r>
            <a:r>
              <a:rPr lang="en-GB" dirty="0">
                <a:solidFill>
                  <a:srgbClr val="FF0000"/>
                </a:solidFill>
              </a:rPr>
              <a:t>ex 3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makes a good regex?</a:t>
            </a:r>
          </a:p>
          <a:p>
            <a:r>
              <a:rPr lang="en-GB" dirty="0"/>
              <a:t>No right answer, but in general it’s good to think about:</a:t>
            </a:r>
          </a:p>
          <a:p>
            <a:pPr lvl="1"/>
            <a:r>
              <a:rPr lang="en-GB" dirty="0"/>
              <a:t>Is it understandable? Both to yourself and others that may read your code. Can be useful to explicitly comment how the regex is constructed</a:t>
            </a:r>
          </a:p>
          <a:p>
            <a:pPr lvl="1"/>
            <a:r>
              <a:rPr lang="en-GB" dirty="0"/>
              <a:t>Is it as simple &amp; specific as it can be? There is no easy way to write a regex for a generally valid email address, but you can write a regex to validate a specific format e.g. first.last@company.com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8C57-5872-3E18-E137-6BAEC7F4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0564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in regex: detect, extract, match (</a:t>
            </a:r>
            <a:r>
              <a:rPr lang="en-GB" dirty="0">
                <a:solidFill>
                  <a:srgbClr val="FF0000"/>
                </a:solidFill>
              </a:rPr>
              <a:t>ex 4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Different functionalities</a:t>
            </a:r>
          </a:p>
          <a:p>
            <a:pPr lvl="1"/>
            <a:r>
              <a:rPr lang="en-GB" dirty="0"/>
              <a:t>Detect – does a pattern exist?</a:t>
            </a:r>
          </a:p>
          <a:p>
            <a:pPr lvl="1"/>
            <a:r>
              <a:rPr lang="en-GB" dirty="0"/>
              <a:t>Extract – get the pattern if it exists</a:t>
            </a:r>
          </a:p>
          <a:p>
            <a:pPr lvl="1"/>
            <a:r>
              <a:rPr lang="en-GB" dirty="0"/>
              <a:t>Match – get the pattern if it exists, and sub-patterns</a:t>
            </a:r>
          </a:p>
          <a:p>
            <a:endParaRPr lang="en-GB" dirty="0"/>
          </a:p>
          <a:p>
            <a:r>
              <a:rPr lang="en-GB" dirty="0"/>
              <a:t>Thus far have focused on </a:t>
            </a:r>
            <a:r>
              <a:rPr lang="en-GB" u="sng" dirty="0"/>
              <a:t>detect</a:t>
            </a:r>
            <a:r>
              <a:rPr lang="en-GB" dirty="0"/>
              <a:t>, but what if we want to </a:t>
            </a:r>
            <a:r>
              <a:rPr lang="en-GB" u="sng" dirty="0"/>
              <a:t>extract</a:t>
            </a:r>
            <a:r>
              <a:rPr lang="en-GB" dirty="0"/>
              <a:t> the valid emails / phone #s / postcodes?</a:t>
            </a:r>
          </a:p>
          <a:p>
            <a:r>
              <a:rPr lang="en-GB" dirty="0"/>
              <a:t>Furthermore, how could we </a:t>
            </a:r>
            <a:r>
              <a:rPr lang="en-GB" u="sng" dirty="0"/>
              <a:t>match</a:t>
            </a:r>
            <a:r>
              <a:rPr lang="en-GB" dirty="0"/>
              <a:t> specific portions of a given email / phone # / postcode?</a:t>
            </a:r>
            <a:endParaRPr lang="en-GB" u="sn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F12A3-8526-E630-309A-DADA33A0E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14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in regex: detect, extract, match (</a:t>
            </a:r>
            <a:r>
              <a:rPr lang="en-GB" dirty="0">
                <a:solidFill>
                  <a:srgbClr val="FF0000"/>
                </a:solidFill>
              </a:rPr>
              <a:t>ex 4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ex4_postcodes.R</a:t>
            </a:r>
          </a:p>
          <a:p>
            <a:r>
              <a:rPr lang="en-GB" dirty="0"/>
              <a:t>The script reads a vector of postcodes and applies the corresponding output for detect, extract and match functions, according to the earlier regex </a:t>
            </a:r>
          </a:p>
          <a:p>
            <a:r>
              <a:rPr lang="en-GB" dirty="0"/>
              <a:t>For match, a second regex is applied</a:t>
            </a:r>
          </a:p>
          <a:p>
            <a:pPr lvl="1"/>
            <a:r>
              <a:rPr lang="en-GB" dirty="0"/>
              <a:t>This regex introduces the concept of </a:t>
            </a:r>
            <a:r>
              <a:rPr lang="en-GB" u="sng" dirty="0"/>
              <a:t>groups</a:t>
            </a:r>
          </a:p>
          <a:p>
            <a:pPr lvl="1"/>
            <a:r>
              <a:rPr lang="en-GB" dirty="0"/>
              <a:t>Each sub-pattern within the pattern can be wrapped inside parentheses</a:t>
            </a:r>
          </a:p>
          <a:p>
            <a:pPr lvl="1"/>
            <a:r>
              <a:rPr lang="en-GB" dirty="0"/>
              <a:t>When applied with match, the sub-patterns are extracted in addition to the whole pattern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FDF8-7B0D-3716-C4C8-8B811305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979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in regex: detect, extract, match (</a:t>
            </a:r>
            <a:r>
              <a:rPr lang="en-GB" dirty="0">
                <a:solidFill>
                  <a:srgbClr val="FF0000"/>
                </a:solidFill>
              </a:rPr>
              <a:t>ex 4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Look at pattern vs. </a:t>
            </a:r>
            <a:r>
              <a:rPr lang="en-GB" dirty="0" err="1"/>
              <a:t>pattern_with_groups</a:t>
            </a:r>
            <a:r>
              <a:rPr lang="en-GB" dirty="0"/>
              <a:t>: can you see how the groupings have been applied?</a:t>
            </a:r>
          </a:p>
          <a:p>
            <a:r>
              <a:rPr lang="en-GB" dirty="0"/>
              <a:t>Recall the general structure of a postcode – as below – use the output from match (variable x) to construct the elements of a postcode – the </a:t>
            </a:r>
            <a:r>
              <a:rPr lang="en-GB" dirty="0" err="1"/>
              <a:t>outcode</a:t>
            </a:r>
            <a:r>
              <a:rPr lang="en-GB" dirty="0"/>
              <a:t> is given as an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159DF7-386B-4E4D-A8E1-48C009CF3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4122419"/>
            <a:ext cx="8453570" cy="19224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8485C-C745-A378-0BEF-FD9D9886A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7020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 in regex: detect, extract, match (</a:t>
            </a:r>
            <a:r>
              <a:rPr lang="en-GB" dirty="0">
                <a:solidFill>
                  <a:srgbClr val="FF0000"/>
                </a:solidFill>
              </a:rPr>
              <a:t>ex 4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ex4_emails.R</a:t>
            </a:r>
          </a:p>
          <a:p>
            <a:r>
              <a:rPr lang="en-GB" dirty="0"/>
              <a:t>Same set-up as for postcodes</a:t>
            </a:r>
          </a:p>
          <a:p>
            <a:r>
              <a:rPr lang="en-GB" dirty="0"/>
              <a:t>In this case it is your task to write </a:t>
            </a:r>
            <a:r>
              <a:rPr lang="en-GB" dirty="0" err="1"/>
              <a:t>pattern_with_groups</a:t>
            </a:r>
            <a:endParaRPr lang="en-GB" dirty="0"/>
          </a:p>
          <a:p>
            <a:r>
              <a:rPr lang="en-GB" dirty="0"/>
              <a:t>Try to capture the following groups:</a:t>
            </a:r>
          </a:p>
          <a:p>
            <a:pPr lvl="1"/>
            <a:r>
              <a:rPr lang="en-GB" dirty="0"/>
              <a:t>Forename</a:t>
            </a:r>
          </a:p>
          <a:p>
            <a:pPr lvl="1"/>
            <a:r>
              <a:rPr lang="en-GB" dirty="0"/>
              <a:t>Surname</a:t>
            </a:r>
          </a:p>
          <a:p>
            <a:pPr lvl="1"/>
            <a:r>
              <a:rPr lang="en-GB"/>
              <a:t>High-level domain</a:t>
            </a:r>
            <a:endParaRPr lang="en-GB" dirty="0"/>
          </a:p>
          <a:p>
            <a:pPr lvl="1"/>
            <a:r>
              <a:rPr lang="en-GB" dirty="0"/>
              <a:t>Domain (.com)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08AA6-C65F-48C9-11BA-FB3946EDE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198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Extract, match -&gt; </a:t>
            </a:r>
            <a:r>
              <a:rPr lang="en-GB" dirty="0" err="1"/>
              <a:t>extract_all</a:t>
            </a:r>
            <a:r>
              <a:rPr lang="en-GB" dirty="0"/>
              <a:t>, </a:t>
            </a:r>
            <a:r>
              <a:rPr lang="en-GB" dirty="0" err="1"/>
              <a:t>match_all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ex 5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ex5.R</a:t>
            </a:r>
          </a:p>
          <a:p>
            <a:r>
              <a:rPr lang="en-GB" dirty="0"/>
              <a:t>Note you will need to be in correct working directory for this</a:t>
            </a:r>
          </a:p>
          <a:p>
            <a:pPr lvl="1"/>
            <a:r>
              <a:rPr lang="en-GB" dirty="0"/>
              <a:t>Go to lower-right pane in RStudio, then Files tab</a:t>
            </a:r>
          </a:p>
          <a:p>
            <a:pPr lvl="1"/>
            <a:r>
              <a:rPr lang="en-GB" dirty="0"/>
              <a:t>Navigate to the folder where you have saved the material</a:t>
            </a:r>
          </a:p>
          <a:p>
            <a:pPr lvl="1"/>
            <a:r>
              <a:rPr lang="en-GB" dirty="0"/>
              <a:t>More -&gt; Set As Working Directory</a:t>
            </a:r>
          </a:p>
          <a:p>
            <a:r>
              <a:rPr lang="en-GB" dirty="0"/>
              <a:t>How would you…..</a:t>
            </a:r>
          </a:p>
          <a:p>
            <a:pPr lvl="1"/>
            <a:r>
              <a:rPr lang="en-GB" dirty="0"/>
              <a:t>Extract all the valid phone #s?</a:t>
            </a:r>
          </a:p>
          <a:p>
            <a:pPr lvl="1"/>
            <a:r>
              <a:rPr lang="en-GB" dirty="0"/>
              <a:t>Match sub patterns within valid phone #s? e.g. </a:t>
            </a:r>
          </a:p>
          <a:p>
            <a:pPr lvl="2"/>
            <a:r>
              <a:rPr lang="en-GB" dirty="0"/>
              <a:t>07XXXYYYZZZ</a:t>
            </a:r>
          </a:p>
          <a:p>
            <a:r>
              <a:rPr lang="en-GB" dirty="0"/>
              <a:t>Hint: </a:t>
            </a:r>
            <a:r>
              <a:rPr lang="en-GB" dirty="0" err="1"/>
              <a:t>extract_all</a:t>
            </a:r>
            <a:r>
              <a:rPr lang="en-GB" dirty="0"/>
              <a:t>, </a:t>
            </a:r>
            <a:r>
              <a:rPr lang="en-GB" dirty="0" err="1"/>
              <a:t>match_all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9FDB-E39B-55CD-F504-0598CCE65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5617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7BCEB-B6E8-4E1D-8608-6AD5F9808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regex?</a:t>
            </a:r>
          </a:p>
          <a:p>
            <a:r>
              <a:rPr lang="en-GB" dirty="0"/>
              <a:t>Why use regex?</a:t>
            </a:r>
          </a:p>
          <a:p>
            <a:r>
              <a:rPr lang="en-GB" dirty="0"/>
              <a:t>How to use regex?</a:t>
            </a:r>
          </a:p>
          <a:p>
            <a:r>
              <a:rPr lang="en-GB" dirty="0"/>
              <a:t>Some caveats</a:t>
            </a:r>
          </a:p>
          <a:p>
            <a:r>
              <a:rPr lang="en-GB" dirty="0"/>
              <a:t>If you want to learn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A6017-51EC-4D72-A200-38C4870AA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84020-CE3F-2AC3-A734-559C8E00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55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037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What is regex? Why use it?</a:t>
            </a:r>
          </a:p>
          <a:p>
            <a:r>
              <a:rPr lang="en-GB" dirty="0"/>
              <a:t>What makes a valid email / phone # / post code? (</a:t>
            </a:r>
            <a:r>
              <a:rPr lang="en-GB" dirty="0">
                <a:solidFill>
                  <a:srgbClr val="FF0000"/>
                </a:solidFill>
              </a:rPr>
              <a:t>ex 1</a:t>
            </a:r>
            <a:r>
              <a:rPr lang="en-GB" dirty="0"/>
              <a:t>)</a:t>
            </a:r>
          </a:p>
          <a:p>
            <a:r>
              <a:rPr lang="en-GB" dirty="0"/>
              <a:t>Codifying rules (</a:t>
            </a:r>
            <a:r>
              <a:rPr lang="en-GB" dirty="0">
                <a:solidFill>
                  <a:srgbClr val="FF0000"/>
                </a:solidFill>
              </a:rPr>
              <a:t>ex 2</a:t>
            </a:r>
            <a:r>
              <a:rPr lang="en-GB" dirty="0"/>
              <a:t>)</a:t>
            </a:r>
          </a:p>
          <a:p>
            <a:r>
              <a:rPr lang="en-GB" dirty="0"/>
              <a:t>Rules -&gt; regex</a:t>
            </a:r>
          </a:p>
          <a:p>
            <a:r>
              <a:rPr lang="en-GB" dirty="0"/>
              <a:t>Start writing regex (</a:t>
            </a:r>
            <a:r>
              <a:rPr lang="en-GB" dirty="0">
                <a:solidFill>
                  <a:srgbClr val="FF0000"/>
                </a:solidFill>
              </a:rPr>
              <a:t>ex 3</a:t>
            </a:r>
            <a:r>
              <a:rPr lang="en-GB" dirty="0"/>
              <a:t>)</a:t>
            </a:r>
          </a:p>
          <a:p>
            <a:r>
              <a:rPr lang="en-GB" dirty="0"/>
              <a:t>Options in regex: detect, extract, match (</a:t>
            </a:r>
            <a:r>
              <a:rPr lang="en-GB" dirty="0">
                <a:solidFill>
                  <a:srgbClr val="FF0000"/>
                </a:solidFill>
              </a:rPr>
              <a:t>ex 4</a:t>
            </a:r>
            <a:r>
              <a:rPr lang="en-GB" dirty="0"/>
              <a:t>)</a:t>
            </a:r>
          </a:p>
          <a:p>
            <a:r>
              <a:rPr lang="en-GB" dirty="0"/>
              <a:t>Extract, match -&gt; </a:t>
            </a:r>
            <a:r>
              <a:rPr lang="en-GB" dirty="0" err="1"/>
              <a:t>extract_all</a:t>
            </a:r>
            <a:r>
              <a:rPr lang="en-GB" dirty="0"/>
              <a:t>, </a:t>
            </a:r>
            <a:r>
              <a:rPr lang="en-GB" dirty="0" err="1"/>
              <a:t>match_all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ex 5</a:t>
            </a:r>
            <a:r>
              <a:rPr lang="en-GB" dirty="0"/>
              <a:t>)</a:t>
            </a:r>
          </a:p>
          <a:p>
            <a:r>
              <a:rPr lang="en-GB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AF2D5-5191-2ACF-9D3D-36A6DB305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053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7BCEB-B6E8-4E1D-8608-6AD5F9808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highlight>
                  <a:srgbClr val="FFFF00"/>
                </a:highlight>
              </a:rPr>
              <a:t>What is regex?</a:t>
            </a:r>
          </a:p>
          <a:p>
            <a:r>
              <a:rPr lang="en-GB" dirty="0"/>
              <a:t>Why use regex?</a:t>
            </a:r>
          </a:p>
          <a:p>
            <a:r>
              <a:rPr lang="en-GB" dirty="0"/>
              <a:t>How to use regex?</a:t>
            </a:r>
          </a:p>
          <a:p>
            <a:r>
              <a:rPr lang="en-GB" dirty="0"/>
              <a:t>Some caveats</a:t>
            </a:r>
          </a:p>
          <a:p>
            <a:r>
              <a:rPr lang="en-GB" dirty="0"/>
              <a:t>If you want to learn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A6017-51EC-4D72-A200-38C4870AA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A way to describe patterns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E1884-51FC-1740-5540-767B2273D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8764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7BCEB-B6E8-4E1D-8608-6AD5F9808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regex?</a:t>
            </a:r>
          </a:p>
          <a:p>
            <a:r>
              <a:rPr lang="en-GB" dirty="0">
                <a:highlight>
                  <a:srgbClr val="FFFF00"/>
                </a:highlight>
              </a:rPr>
              <a:t>Why use regex?</a:t>
            </a:r>
          </a:p>
          <a:p>
            <a:r>
              <a:rPr lang="en-GB" dirty="0"/>
              <a:t>How to use regex?</a:t>
            </a:r>
          </a:p>
          <a:p>
            <a:r>
              <a:rPr lang="en-GB" dirty="0"/>
              <a:t>Some caveats</a:t>
            </a:r>
          </a:p>
          <a:p>
            <a:r>
              <a:rPr lang="en-GB" dirty="0"/>
              <a:t>If you want to learn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A6017-51EC-4D72-A200-38C4870AA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Very powerful tool</a:t>
            </a:r>
          </a:p>
          <a:p>
            <a:r>
              <a:rPr lang="en-GB" dirty="0"/>
              <a:t>Removes manual processing</a:t>
            </a:r>
          </a:p>
          <a:p>
            <a:r>
              <a:rPr lang="en-GB" dirty="0"/>
              <a:t>Validation of data</a:t>
            </a:r>
          </a:p>
          <a:p>
            <a:r>
              <a:rPr lang="en-GB" dirty="0"/>
              <a:t>Parsing of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11336-8095-6F32-3C16-A35E8A3D7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080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7BCEB-B6E8-4E1D-8608-6AD5F9808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regex?</a:t>
            </a:r>
          </a:p>
          <a:p>
            <a:r>
              <a:rPr lang="en-GB" dirty="0"/>
              <a:t>Why use regex?</a:t>
            </a:r>
          </a:p>
          <a:p>
            <a:r>
              <a:rPr lang="en-GB" dirty="0">
                <a:highlight>
                  <a:srgbClr val="FFFF00"/>
                </a:highlight>
              </a:rPr>
              <a:t>How to use regex?</a:t>
            </a:r>
          </a:p>
          <a:p>
            <a:r>
              <a:rPr lang="en-GB" dirty="0"/>
              <a:t>Some caveats</a:t>
            </a:r>
          </a:p>
          <a:p>
            <a:r>
              <a:rPr lang="en-GB" dirty="0"/>
              <a:t>If you want to learn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A6017-51EC-4D72-A200-38C4870AA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Identify the pattern</a:t>
            </a:r>
          </a:p>
          <a:p>
            <a:r>
              <a:rPr lang="en-GB" dirty="0"/>
              <a:t>Write down the pattern in terms of a series of tokens/sets + quantifiers</a:t>
            </a:r>
          </a:p>
          <a:p>
            <a:r>
              <a:rPr lang="en-GB" dirty="0"/>
              <a:t>Add start/end if appropriate i.e. matching whole text</a:t>
            </a:r>
          </a:p>
          <a:p>
            <a:r>
              <a:rPr lang="en-GB" dirty="0"/>
              <a:t>Translate to regex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067A5-9D2E-D71A-961B-507E5682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288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7BCEB-B6E8-4E1D-8608-6AD5F9808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regex?</a:t>
            </a:r>
          </a:p>
          <a:p>
            <a:r>
              <a:rPr lang="en-GB" dirty="0"/>
              <a:t>Why use regex?</a:t>
            </a:r>
          </a:p>
          <a:p>
            <a:r>
              <a:rPr lang="en-GB" dirty="0"/>
              <a:t>How to use regex?</a:t>
            </a:r>
          </a:p>
          <a:p>
            <a:r>
              <a:rPr lang="en-GB" dirty="0">
                <a:highlight>
                  <a:srgbClr val="FFFF00"/>
                </a:highlight>
              </a:rPr>
              <a:t>Some caveats</a:t>
            </a:r>
          </a:p>
          <a:p>
            <a:r>
              <a:rPr lang="en-GB" dirty="0"/>
              <a:t>If you want to learn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A6017-51EC-4D72-A200-38C4870AA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This is just the basics, but the basics will get you a long way i.e. ability to detect, extract and match pattern</a:t>
            </a:r>
          </a:p>
          <a:p>
            <a:r>
              <a:rPr lang="en-GB" dirty="0"/>
              <a:t>Different flavours of regex – syntax can change slightly – something to be aware of</a:t>
            </a:r>
          </a:p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F48EB-4A45-9408-A0FC-F27AEFED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634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7BCEB-B6E8-4E1D-8608-6AD5F9808B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What is regex?</a:t>
            </a:r>
          </a:p>
          <a:p>
            <a:r>
              <a:rPr lang="en-GB" dirty="0"/>
              <a:t>Why use regex?</a:t>
            </a:r>
          </a:p>
          <a:p>
            <a:r>
              <a:rPr lang="en-GB" dirty="0"/>
              <a:t>How to use regex?</a:t>
            </a:r>
          </a:p>
          <a:p>
            <a:r>
              <a:rPr lang="en-GB" dirty="0"/>
              <a:t>Some caveats</a:t>
            </a:r>
          </a:p>
          <a:p>
            <a:r>
              <a:rPr lang="en-GB" dirty="0">
                <a:highlight>
                  <a:srgbClr val="FFFF00"/>
                </a:highlight>
              </a:rPr>
              <a:t>If you want to learn more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A6017-51EC-4D72-A200-38C4870AA6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Lots of tutorials online</a:t>
            </a:r>
          </a:p>
          <a:p>
            <a:r>
              <a:rPr lang="en-GB" dirty="0">
                <a:hlinkClick r:id="rId2"/>
              </a:rPr>
              <a:t>regex101: build, test, and debug regex</a:t>
            </a:r>
            <a:r>
              <a:rPr lang="en-GB" dirty="0"/>
              <a:t> – great resource for experimenting</a:t>
            </a:r>
          </a:p>
          <a:p>
            <a:r>
              <a:rPr lang="en-GB" dirty="0"/>
              <a:t>Try some mini-projects e.g.</a:t>
            </a:r>
          </a:p>
          <a:p>
            <a:pPr lvl="1"/>
            <a:r>
              <a:rPr lang="en-GB" dirty="0"/>
              <a:t>Find the links in a webpage</a:t>
            </a:r>
          </a:p>
          <a:p>
            <a:pPr lvl="1"/>
            <a:r>
              <a:rPr lang="en-GB" dirty="0"/>
              <a:t>Find the proper nouns in a text passage</a:t>
            </a:r>
          </a:p>
          <a:p>
            <a:pPr lvl="1"/>
            <a:r>
              <a:rPr lang="en-GB" dirty="0"/>
              <a:t>Find the titles of characters in a text passage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22C27-E3E8-CA8E-FCDF-5B5AE763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067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Any questions </a:t>
            </a:r>
            <a:r>
              <a:rPr lang="en-GB" dirty="0">
                <a:sym typeface="Wingdings" panose="05000000000000000000" pitchFamily="2" charset="2"/>
              </a:rPr>
              <a:t> 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4B802-1DE1-DED3-42DE-9436558D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388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00375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What is regex? Why use it?</a:t>
            </a:r>
          </a:p>
          <a:p>
            <a:r>
              <a:rPr lang="en-GB" dirty="0"/>
              <a:t>What makes a valid email / phone # / post code? (</a:t>
            </a:r>
            <a:r>
              <a:rPr lang="en-GB" dirty="0">
                <a:solidFill>
                  <a:srgbClr val="FF0000"/>
                </a:solidFill>
              </a:rPr>
              <a:t>ex 1</a:t>
            </a:r>
            <a:r>
              <a:rPr lang="en-GB" dirty="0"/>
              <a:t>)</a:t>
            </a:r>
          </a:p>
          <a:p>
            <a:r>
              <a:rPr lang="en-GB" dirty="0"/>
              <a:t>Codifying rules (</a:t>
            </a:r>
            <a:r>
              <a:rPr lang="en-GB" dirty="0">
                <a:solidFill>
                  <a:srgbClr val="FF0000"/>
                </a:solidFill>
              </a:rPr>
              <a:t>ex 2</a:t>
            </a:r>
            <a:r>
              <a:rPr lang="en-GB" dirty="0"/>
              <a:t>)</a:t>
            </a:r>
          </a:p>
          <a:p>
            <a:r>
              <a:rPr lang="en-GB" dirty="0"/>
              <a:t>Rules -&gt; regex</a:t>
            </a:r>
          </a:p>
          <a:p>
            <a:r>
              <a:rPr lang="en-GB" dirty="0"/>
              <a:t>Start writing regex (</a:t>
            </a:r>
            <a:r>
              <a:rPr lang="en-GB" dirty="0">
                <a:solidFill>
                  <a:srgbClr val="FF0000"/>
                </a:solidFill>
              </a:rPr>
              <a:t>ex 3</a:t>
            </a:r>
            <a:r>
              <a:rPr lang="en-GB" dirty="0"/>
              <a:t>)</a:t>
            </a:r>
          </a:p>
          <a:p>
            <a:r>
              <a:rPr lang="en-GB" dirty="0"/>
              <a:t>Options in regex: detect, extract, match (</a:t>
            </a:r>
            <a:r>
              <a:rPr lang="en-GB" dirty="0">
                <a:solidFill>
                  <a:srgbClr val="FF0000"/>
                </a:solidFill>
              </a:rPr>
              <a:t>ex 4</a:t>
            </a:r>
            <a:r>
              <a:rPr lang="en-GB" dirty="0"/>
              <a:t>)</a:t>
            </a:r>
          </a:p>
          <a:p>
            <a:r>
              <a:rPr lang="en-GB" dirty="0"/>
              <a:t>Extract, match -&gt; </a:t>
            </a:r>
            <a:r>
              <a:rPr lang="en-GB" dirty="0" err="1"/>
              <a:t>extract_all</a:t>
            </a:r>
            <a:r>
              <a:rPr lang="en-GB" dirty="0"/>
              <a:t>, </a:t>
            </a:r>
            <a:r>
              <a:rPr lang="en-GB" dirty="0" err="1"/>
              <a:t>match_all</a:t>
            </a:r>
            <a:r>
              <a:rPr lang="en-GB" dirty="0"/>
              <a:t> (</a:t>
            </a:r>
            <a:r>
              <a:rPr lang="en-GB" dirty="0">
                <a:solidFill>
                  <a:srgbClr val="FF0000"/>
                </a:solidFill>
              </a:rPr>
              <a:t>ex 5</a:t>
            </a:r>
            <a:r>
              <a:rPr lang="en-GB" dirty="0"/>
              <a:t>)</a:t>
            </a:r>
          </a:p>
          <a:p>
            <a:r>
              <a:rPr lang="en-GB" dirty="0"/>
              <a:t>Summary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C48226-4E6C-432E-AE91-E73F767B9E9E}"/>
              </a:ext>
            </a:extLst>
          </p:cNvPr>
          <p:cNvCxnSpPr/>
          <p:nvPr/>
        </p:nvCxnSpPr>
        <p:spPr>
          <a:xfrm>
            <a:off x="955040" y="5638800"/>
            <a:ext cx="9591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5704B3-AA25-4AF3-87D5-ECB6E831F028}"/>
              </a:ext>
            </a:extLst>
          </p:cNvPr>
          <p:cNvCxnSpPr/>
          <p:nvPr/>
        </p:nvCxnSpPr>
        <p:spPr>
          <a:xfrm>
            <a:off x="3749040" y="5252720"/>
            <a:ext cx="0" cy="7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D931AF-44A6-4C7A-BBCE-3139A7E4F54B}"/>
              </a:ext>
            </a:extLst>
          </p:cNvPr>
          <p:cNvCxnSpPr/>
          <p:nvPr/>
        </p:nvCxnSpPr>
        <p:spPr>
          <a:xfrm>
            <a:off x="4013200" y="5252720"/>
            <a:ext cx="0" cy="7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0A8D95-BB21-4DEA-BE7A-7CC7BF8FC7C9}"/>
              </a:ext>
            </a:extLst>
          </p:cNvPr>
          <p:cNvCxnSpPr/>
          <p:nvPr/>
        </p:nvCxnSpPr>
        <p:spPr>
          <a:xfrm>
            <a:off x="7172960" y="5252720"/>
            <a:ext cx="0" cy="7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FF3004-16E5-4C1E-A66F-02D3678AB3E9}"/>
              </a:ext>
            </a:extLst>
          </p:cNvPr>
          <p:cNvCxnSpPr/>
          <p:nvPr/>
        </p:nvCxnSpPr>
        <p:spPr>
          <a:xfrm>
            <a:off x="7437120" y="5252720"/>
            <a:ext cx="0" cy="772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A3A790E-7203-4692-99F4-365D39B44DBF}"/>
              </a:ext>
            </a:extLst>
          </p:cNvPr>
          <p:cNvSpPr txBox="1"/>
          <p:nvPr/>
        </p:nvSpPr>
        <p:spPr>
          <a:xfrm>
            <a:off x="838199" y="5791199"/>
            <a:ext cx="2786380" cy="369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9.30 – 10.30, </a:t>
            </a:r>
            <a:r>
              <a:rPr lang="en-GB" dirty="0">
                <a:solidFill>
                  <a:srgbClr val="FF0000"/>
                </a:solidFill>
              </a:rPr>
              <a:t>ex 1</a:t>
            </a:r>
            <a:r>
              <a:rPr lang="en-GB" dirty="0"/>
              <a:t> &amp; </a:t>
            </a:r>
            <a:r>
              <a:rPr lang="en-GB" dirty="0">
                <a:solidFill>
                  <a:srgbClr val="FF0000"/>
                </a:solidFill>
              </a:rPr>
              <a:t>ex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92BCD5-6249-427B-96C1-904919E1D0C1}"/>
              </a:ext>
            </a:extLst>
          </p:cNvPr>
          <p:cNvSpPr txBox="1"/>
          <p:nvPr/>
        </p:nvSpPr>
        <p:spPr>
          <a:xfrm>
            <a:off x="4137659" y="5791199"/>
            <a:ext cx="24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10.45 – 11.45, </a:t>
            </a:r>
            <a:r>
              <a:rPr lang="en-GB" dirty="0">
                <a:solidFill>
                  <a:srgbClr val="FF0000"/>
                </a:solidFill>
              </a:rPr>
              <a:t>ex 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92682-3DEB-4CC5-90BE-7F80266D0263}"/>
              </a:ext>
            </a:extLst>
          </p:cNvPr>
          <p:cNvSpPr txBox="1"/>
          <p:nvPr/>
        </p:nvSpPr>
        <p:spPr>
          <a:xfrm>
            <a:off x="7701280" y="5791200"/>
            <a:ext cx="232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12 – 1, </a:t>
            </a:r>
            <a:r>
              <a:rPr lang="en-GB" dirty="0">
                <a:solidFill>
                  <a:srgbClr val="FF0000"/>
                </a:solidFill>
              </a:rPr>
              <a:t>ex 4 </a:t>
            </a:r>
            <a:r>
              <a:rPr lang="en-GB" dirty="0"/>
              <a:t>&amp; </a:t>
            </a:r>
            <a:r>
              <a:rPr lang="en-GB" dirty="0">
                <a:solidFill>
                  <a:srgbClr val="FF0000"/>
                </a:solidFill>
              </a:rPr>
              <a:t>ex 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F9B34-79D9-99D9-F229-45ABC4BD8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681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What is regex? </a:t>
            </a:r>
            <a:r>
              <a:rPr lang="en-GB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way to describe patterns in text</a:t>
            </a:r>
          </a:p>
          <a:p>
            <a:pPr lvl="1"/>
            <a:r>
              <a:rPr lang="en-GB" i="1" dirty="0"/>
              <a:t>Show me where this text matches this pattern</a:t>
            </a:r>
          </a:p>
          <a:p>
            <a:pPr lvl="1"/>
            <a:r>
              <a:rPr lang="en-GB" i="1" dirty="0"/>
              <a:t>Starts with [] – followed by [] – followed by [] – ends with []</a:t>
            </a:r>
          </a:p>
          <a:p>
            <a:pPr lvl="1"/>
            <a:endParaRPr lang="en-GB" dirty="0"/>
          </a:p>
          <a:p>
            <a:r>
              <a:rPr lang="en-GB" dirty="0"/>
              <a:t>Can match letters, LETTERS, digits, spaces, punctuation</a:t>
            </a:r>
          </a:p>
          <a:p>
            <a:endParaRPr lang="en-GB" dirty="0"/>
          </a:p>
          <a:p>
            <a:r>
              <a:rPr lang="en-GB" dirty="0"/>
              <a:t>Extension of *.txt type search</a:t>
            </a:r>
          </a:p>
          <a:p>
            <a:endParaRPr lang="en-GB" dirty="0"/>
          </a:p>
          <a:p>
            <a:r>
              <a:rPr lang="en-GB" dirty="0"/>
              <a:t>Different functionalities</a:t>
            </a:r>
          </a:p>
          <a:p>
            <a:pPr lvl="1"/>
            <a:r>
              <a:rPr lang="en-GB" dirty="0"/>
              <a:t>Detect – does a pattern exist?</a:t>
            </a:r>
          </a:p>
          <a:p>
            <a:pPr lvl="1"/>
            <a:r>
              <a:rPr lang="en-GB" dirty="0"/>
              <a:t>Extract – get the pattern if it exists</a:t>
            </a:r>
          </a:p>
          <a:p>
            <a:pPr lvl="1"/>
            <a:r>
              <a:rPr lang="en-GB" dirty="0"/>
              <a:t>Match – get the pattern if it exists, and sub-patterns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F797-A64D-39F2-200E-0CAB5777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655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What is regex? </a:t>
            </a:r>
            <a:r>
              <a:rPr lang="en-GB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E.g.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53D88C9-1F5F-4B72-AFC6-3154897D0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954797"/>
              </p:ext>
            </p:extLst>
          </p:nvPr>
        </p:nvGraphicFramePr>
        <p:xfrm>
          <a:off x="1056640" y="2436706"/>
          <a:ext cx="908473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9627">
                  <a:extLst>
                    <a:ext uri="{9D8B030D-6E8A-4147-A177-3AD203B41FA5}">
                      <a16:colId xmlns:a16="http://schemas.microsoft.com/office/drawing/2014/main" val="3599148096"/>
                    </a:ext>
                  </a:extLst>
                </a:gridCol>
                <a:gridCol w="3205480">
                  <a:extLst>
                    <a:ext uri="{9D8B030D-6E8A-4147-A177-3AD203B41FA5}">
                      <a16:colId xmlns:a16="http://schemas.microsoft.com/office/drawing/2014/main" val="2873238018"/>
                    </a:ext>
                  </a:extLst>
                </a:gridCol>
                <a:gridCol w="2939627">
                  <a:extLst>
                    <a:ext uri="{9D8B030D-6E8A-4147-A177-3AD203B41FA5}">
                      <a16:colId xmlns:a16="http://schemas.microsoft.com/office/drawing/2014/main" val="247675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Pattern in regex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Text that would match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029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^( [0-9]{1,3}\.){3}[0-9]{1,3}$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255.255.255.255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50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Decimal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^[+-]?([0-9]+\.?[0-9]*|\.[0-9]+)$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.4, 4.3, -3.0, +32.1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70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User input </a:t>
                      </a:r>
                      <a:r>
                        <a:rPr lang="en-GB" i="1" dirty="0"/>
                        <a:t>name: </a:t>
                      </a:r>
                      <a:r>
                        <a:rPr lang="en-GB" i="1" dirty="0" err="1"/>
                        <a:t>myname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^name: [A-Z][a-z]+$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name: Richard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541309"/>
                  </a:ext>
                </a:extLst>
              </a:tr>
            </a:tbl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A356D-D601-570B-EDBB-4BE0236B1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282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What is regex? </a:t>
            </a:r>
            <a:r>
              <a:rPr lang="en-GB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may have used regex in the past</a:t>
            </a:r>
          </a:p>
          <a:p>
            <a:r>
              <a:rPr lang="en-GB" dirty="0"/>
              <a:t>The usual steps are….</a:t>
            </a:r>
          </a:p>
          <a:p>
            <a:pPr lvl="1"/>
            <a:r>
              <a:rPr lang="en-GB" dirty="0"/>
              <a:t>Google how to use regex to check a date</a:t>
            </a:r>
          </a:p>
          <a:p>
            <a:pPr lvl="1"/>
            <a:r>
              <a:rPr lang="en-GB" dirty="0"/>
              <a:t>Go to the </a:t>
            </a:r>
            <a:r>
              <a:rPr lang="en-GB" dirty="0" err="1"/>
              <a:t>stackoverflow</a:t>
            </a:r>
            <a:r>
              <a:rPr lang="en-GB" dirty="0"/>
              <a:t> link</a:t>
            </a:r>
          </a:p>
          <a:p>
            <a:pPr lvl="1"/>
            <a:r>
              <a:rPr lang="en-GB" dirty="0"/>
              <a:t>Copy and paste some mysterious code</a:t>
            </a:r>
          </a:p>
          <a:p>
            <a:pPr lvl="1"/>
            <a:r>
              <a:rPr lang="en-GB" dirty="0"/>
              <a:t>As if by magic, it works!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1E70A-8254-F2C0-A138-DC9B262E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790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regex? </a:t>
            </a:r>
            <a:r>
              <a:rPr lang="en-GB" u="sng" dirty="0"/>
              <a:t>Why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Learning regex is a worthwhile investment!</a:t>
            </a:r>
          </a:p>
          <a:p>
            <a:endParaRPr lang="en-GB" dirty="0"/>
          </a:p>
          <a:p>
            <a:r>
              <a:rPr lang="en-GB" dirty="0"/>
              <a:t>Validate inputs to a model – common way that models fail is because the inputs are not what the model expects</a:t>
            </a:r>
          </a:p>
          <a:p>
            <a:endParaRPr lang="en-GB" dirty="0"/>
          </a:p>
          <a:p>
            <a:r>
              <a:rPr lang="en-GB" dirty="0"/>
              <a:t>Extract information from unstructured data/text – e.g. weblinks from a webpage, parse data from user-defined format</a:t>
            </a:r>
          </a:p>
          <a:p>
            <a:endParaRPr lang="en-GB" dirty="0"/>
          </a:p>
          <a:p>
            <a:r>
              <a:rPr lang="en-GB" dirty="0"/>
              <a:t>Remove manual processing of data – e.g. converting US-style dates to UK format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87A21-1E51-BC2A-382E-C9D60508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18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3D768-F00D-4D69-BC75-74BC1ADC6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makes a valid email / phone # / post code? (</a:t>
            </a:r>
            <a:r>
              <a:rPr lang="en-GB" dirty="0">
                <a:solidFill>
                  <a:srgbClr val="FF0000"/>
                </a:solidFill>
              </a:rPr>
              <a:t>ex 1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86DFA-170F-4638-8DEA-5408E913C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ex1_2.xls, tab ex1</a:t>
            </a:r>
          </a:p>
          <a:p>
            <a:endParaRPr lang="en-GB" dirty="0"/>
          </a:p>
          <a:p>
            <a:r>
              <a:rPr lang="en-GB" dirty="0"/>
              <a:t>The tab contains emails, phone numbers and postcodes</a:t>
            </a:r>
          </a:p>
          <a:p>
            <a:r>
              <a:rPr lang="en-GB" dirty="0"/>
              <a:t>For each entry, determine if the entry is valid or not</a:t>
            </a:r>
          </a:p>
          <a:p>
            <a:r>
              <a:rPr lang="en-GB" dirty="0"/>
              <a:t>If the entry is not valid, why is it not valid?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8057-B71A-3C25-FFE2-D03AFC8C4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Courses for actuaries via RJS Quantitative Consultants Ltd ©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13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2749</Words>
  <Application>Microsoft Office PowerPoint</Application>
  <PresentationFormat>Widescreen</PresentationFormat>
  <Paragraphs>369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 New</vt:lpstr>
      <vt:lpstr>Wingdings</vt:lpstr>
      <vt:lpstr>Office Theme</vt:lpstr>
      <vt:lpstr>A practical introduction to regex</vt:lpstr>
      <vt:lpstr>Aims of the course</vt:lpstr>
      <vt:lpstr>PowerPoint Presentation</vt:lpstr>
      <vt:lpstr>PowerPoint Presentation</vt:lpstr>
      <vt:lpstr>What is regex? Why use it?</vt:lpstr>
      <vt:lpstr>What is regex? Why use it?</vt:lpstr>
      <vt:lpstr>What is regex? Why use it?</vt:lpstr>
      <vt:lpstr>What is regex? Why use it?</vt:lpstr>
      <vt:lpstr>What makes a valid email / phone # / post code? (ex 1)</vt:lpstr>
      <vt:lpstr>Codifying rules (ex 2)</vt:lpstr>
      <vt:lpstr>Rules -&gt; regex</vt:lpstr>
      <vt:lpstr>Rules -&gt; regex: start, end points</vt:lpstr>
      <vt:lpstr>Rules -&gt; regex: start, end points</vt:lpstr>
      <vt:lpstr>Rules -&gt; regex: start, end points</vt:lpstr>
      <vt:lpstr>Rules -&gt; regex: tokens / sets</vt:lpstr>
      <vt:lpstr>Rules -&gt; regex: tokens / sets</vt:lpstr>
      <vt:lpstr>Rules -&gt; regex: tokens / sets</vt:lpstr>
      <vt:lpstr>Rules -&gt; regex: quantifiers</vt:lpstr>
      <vt:lpstr>Rules -&gt; regex: quantifiers</vt:lpstr>
      <vt:lpstr>Start writing regex (ex 3)</vt:lpstr>
      <vt:lpstr>Start writing regex (ex 3)</vt:lpstr>
      <vt:lpstr>Start writing regex (ex 3)</vt:lpstr>
      <vt:lpstr>Start writing regex (ex 3)</vt:lpstr>
      <vt:lpstr>Options in regex: detect, extract, match (ex 4)</vt:lpstr>
      <vt:lpstr>Options in regex: detect, extract, match (ex 4)</vt:lpstr>
      <vt:lpstr>Options in regex: detect, extract, match (ex 4)</vt:lpstr>
      <vt:lpstr>Options in regex: detect, extract, match (ex 4)</vt:lpstr>
      <vt:lpstr>Extract, match -&gt; extract_all, match_all (ex 5)</vt:lpstr>
      <vt:lpstr>Summary</vt:lpstr>
      <vt:lpstr>Summary</vt:lpstr>
      <vt:lpstr>Summary</vt:lpstr>
      <vt:lpstr>Summary</vt:lpstr>
      <vt:lpstr>Summary</vt:lpstr>
      <vt:lpstr>Summary</vt:lpstr>
      <vt:lpstr>Any questions 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2025-05-21T12:51:15Z</dcterms:created>
  <dcterms:modified xsi:type="dcterms:W3CDTF">2025-05-21T13:01:52Z</dcterms:modified>
</cp:coreProperties>
</file>