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48" r:id="rId1"/>
  </p:sldMasterIdLst>
  <p:notesMasterIdLst>
    <p:notesMasterId r:id="rId24"/>
  </p:notesMasterIdLst>
  <p:sldIdLst>
    <p:sldId id="256" r:id="rId2"/>
    <p:sldId id="257" r:id="rId3"/>
    <p:sldId id="259" r:id="rId4"/>
    <p:sldId id="262" r:id="rId5"/>
    <p:sldId id="263" r:id="rId6"/>
    <p:sldId id="271" r:id="rId7"/>
    <p:sldId id="264" r:id="rId8"/>
    <p:sldId id="265" r:id="rId9"/>
    <p:sldId id="266" r:id="rId10"/>
    <p:sldId id="267" r:id="rId11"/>
    <p:sldId id="272" r:id="rId12"/>
    <p:sldId id="268" r:id="rId13"/>
    <p:sldId id="273" r:id="rId14"/>
    <p:sldId id="269" r:id="rId15"/>
    <p:sldId id="270" r:id="rId16"/>
    <p:sldId id="261" r:id="rId17"/>
    <p:sldId id="275" r:id="rId18"/>
    <p:sldId id="276" r:id="rId19"/>
    <p:sldId id="277" r:id="rId20"/>
    <p:sldId id="278" r:id="rId21"/>
    <p:sldId id="279" r:id="rId22"/>
    <p:sldId id="280"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29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C81F9D7-C37B-451E-B5DD-B92F2ED85871}" type="datetimeFigureOut">
              <a:rPr lang="en-GB" smtClean="0"/>
              <a:t>19/05/2025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66ABF-EE33-4B94-ABE6-83349BD167BE}" type="slidenum">
              <a:rPr lang="en-GB" smtClean="0"/>
              <a:t>‹#›</a:t>
            </a:fld>
            <a:endParaRPr lang="en-GB"/>
          </a:p>
        </p:txBody>
      </p:sp>
    </p:spTree>
    <p:extLst>
      <p:ext uri="{BB962C8B-B14F-4D97-AF65-F5344CB8AC3E}">
        <p14:creationId xmlns:p14="http://schemas.microsoft.com/office/powerpoint/2010/main" val="54710384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4EBB3-CED9-413D-BD81-B116803A476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692D51A-7F21-4D85-997A-E29B82524A9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CD6D1A7C-7451-4CEC-8447-490D2B3EABDB}"/>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2CCE29A9-C099-46BF-80E0-050A8129E8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526754-0272-4136-8FC1-B942BD29D6E6}"/>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740931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FC304-75D7-4955-9B46-3FF9B1C225A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79A8CC0-96FF-4466-B7BA-592E2B04493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2076DD-6BF5-4FC3-B6AA-42A9990F6B45}"/>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A912AC7F-FEFF-437E-BE66-59D891BAD90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D2F73F4-5115-4462-8315-1A9A8A745C6F}"/>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20628333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86F8286-981D-4AC2-97AE-72C73558A4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902196E-2518-4DC9-91BD-0BDABC16660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2FCE93-15EA-4DE6-A9FC-BB1A5E38458C}"/>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EB47ED80-DE15-4E71-8060-791EE22C040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6874443-7374-4B57-BD50-D2DD741DFC89}"/>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42799241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706DC-B59B-44E6-9539-74A99D98892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00F7245-8560-4C9A-B8C1-93E3C4D8E4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8D04E3C-55AB-41C0-A3C0-8CD0086DEDF7}"/>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8F6905AC-DFCE-4859-9628-5F43DABF70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F2EFB40-F459-457F-B828-BA36FFA4BFDF}"/>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1666444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EBA8EC-C5F0-49F2-9E26-06B24DE2E74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3F8FF02F-F65B-498C-947A-92D41A5ED4F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33C080-2586-4A11-ADE6-59643328CA41}"/>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962F798D-7979-42E8-A13E-734FCF26D15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2055C9B-0E46-4D11-92A1-378AFEC10214}"/>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22433694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70F47D-E700-4255-9DF8-DE770F287101}"/>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BF6628-E683-4439-8C46-6DD0F724631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ECC35261-7940-48F2-9F5F-063E63CB974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CDCB338-50B5-4026-A840-838F2C71E0D1}"/>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6" name="Footer Placeholder 5">
            <a:extLst>
              <a:ext uri="{FF2B5EF4-FFF2-40B4-BE49-F238E27FC236}">
                <a16:creationId xmlns:a16="http://schemas.microsoft.com/office/drawing/2014/main" id="{C87436BC-A66C-4AD2-BA17-47E1B130A46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9D80CD1-AEC9-42B9-8DB5-6441225FA41B}"/>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17610770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D5D30A-E38C-442B-BEAF-34438A92085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8870720-1115-415E-8986-C48A8A60DAB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BDEE885-934F-44CF-8F4E-B8C6169D42D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147D4D9C-B4AA-4F15-A43E-AF9695C4106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C529AB-C11F-4901-85B9-C42B78E7F61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8FA033A8-8CA2-414C-8866-7C2C7F008B74}"/>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8" name="Footer Placeholder 7">
            <a:extLst>
              <a:ext uri="{FF2B5EF4-FFF2-40B4-BE49-F238E27FC236}">
                <a16:creationId xmlns:a16="http://schemas.microsoft.com/office/drawing/2014/main" id="{F15628AE-B3D5-4F8D-B8BC-215F30AEAB8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BE29BE1D-4969-463E-ACB0-3311368C32F3}"/>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28071988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F7AB1-DB7D-4063-AF7C-1FA3AA5544EF}"/>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D41AF6AA-3AA8-4062-9AD9-D4CB9A28A62D}"/>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4" name="Footer Placeholder 3">
            <a:extLst>
              <a:ext uri="{FF2B5EF4-FFF2-40B4-BE49-F238E27FC236}">
                <a16:creationId xmlns:a16="http://schemas.microsoft.com/office/drawing/2014/main" id="{E3BE1C00-73FA-4D29-B846-1C996D16334C}"/>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F4FF5AC8-306A-484C-9C4F-DA80FE54AF9E}"/>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339055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7E5E8AD-136D-4C77-807D-A9343EA9CD96}"/>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3" name="Footer Placeholder 2">
            <a:extLst>
              <a:ext uri="{FF2B5EF4-FFF2-40B4-BE49-F238E27FC236}">
                <a16:creationId xmlns:a16="http://schemas.microsoft.com/office/drawing/2014/main" id="{446A7E2C-3A03-44E8-A8FC-C0E0183617E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4FF88D1-44F3-4EE8-9376-3BA8B26A5DC3}"/>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216510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49614B-88F1-45BE-B854-C585AF7044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EA8B67D4-2AE4-4DF2-A6DD-E2EFBD09C7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F8E9D593-CC23-4BEF-A3C8-995EDBF2F9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69BCA31-718E-4139-BFCC-0D41A9367D83}"/>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6" name="Footer Placeholder 5">
            <a:extLst>
              <a:ext uri="{FF2B5EF4-FFF2-40B4-BE49-F238E27FC236}">
                <a16:creationId xmlns:a16="http://schemas.microsoft.com/office/drawing/2014/main" id="{BE4DD256-5AED-477A-9BD8-C9AADA5A5EF7}"/>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80C5261-D626-4DF9-95D5-66CEA31F371B}"/>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4646208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31EED9-74AB-4E52-B2DD-B0BBCC28AA3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2D70A5-9574-45AF-B5C9-9ACE204995D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CD5B5B89-6F2B-40FA-B296-017DFA218A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022DBFC-E7A3-4BF8-B8F0-C03DA5621428}"/>
              </a:ext>
            </a:extLst>
          </p:cNvPr>
          <p:cNvSpPr>
            <a:spLocks noGrp="1"/>
          </p:cNvSpPr>
          <p:nvPr>
            <p:ph type="dt" sz="half" idx="10"/>
          </p:nvPr>
        </p:nvSpPr>
        <p:spPr/>
        <p:txBody>
          <a:bodyPr/>
          <a:lstStyle/>
          <a:p>
            <a:fld id="{BA038CAE-AF12-4D45-9D4A-25A8490B5DA9}" type="datetimeFigureOut">
              <a:rPr lang="en-GB" smtClean="0"/>
              <a:t>19/05/2025</a:t>
            </a:fld>
            <a:endParaRPr lang="en-GB"/>
          </a:p>
        </p:txBody>
      </p:sp>
      <p:sp>
        <p:nvSpPr>
          <p:cNvPr id="6" name="Footer Placeholder 5">
            <a:extLst>
              <a:ext uri="{FF2B5EF4-FFF2-40B4-BE49-F238E27FC236}">
                <a16:creationId xmlns:a16="http://schemas.microsoft.com/office/drawing/2014/main" id="{568538A9-38C0-4F1F-8CF7-B7E5C3984FA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AB45F07-73B7-4CE3-9963-CE40ECB415C6}"/>
              </a:ext>
            </a:extLst>
          </p:cNvPr>
          <p:cNvSpPr>
            <a:spLocks noGrp="1"/>
          </p:cNvSpPr>
          <p:nvPr>
            <p:ph type="sldNum" sz="quarter" idx="12"/>
          </p:nvPr>
        </p:nvSpPr>
        <p:spPr/>
        <p:txBody>
          <a:bodyPr/>
          <a:lstStyle/>
          <a:p>
            <a:fld id="{B16E0C86-42B2-418C-BF70-97B5EFAEE8D8}" type="slidenum">
              <a:rPr lang="en-GB" smtClean="0"/>
              <a:t>‹#›</a:t>
            </a:fld>
            <a:endParaRPr lang="en-GB"/>
          </a:p>
        </p:txBody>
      </p:sp>
    </p:spTree>
    <p:extLst>
      <p:ext uri="{BB962C8B-B14F-4D97-AF65-F5344CB8AC3E}">
        <p14:creationId xmlns:p14="http://schemas.microsoft.com/office/powerpoint/2010/main" val="37760826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4FB57AD-D95A-4E60-B85C-084A714CE57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9E1223F9-4C08-4B74-B191-0982B9127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34EF10-D145-4CED-B9C4-922D579031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038CAE-AF12-4D45-9D4A-25A8490B5DA9}" type="datetimeFigureOut">
              <a:rPr lang="en-GB" smtClean="0"/>
              <a:t>19/05/2025</a:t>
            </a:fld>
            <a:endParaRPr lang="en-GB"/>
          </a:p>
        </p:txBody>
      </p:sp>
      <p:sp>
        <p:nvSpPr>
          <p:cNvPr id="5" name="Footer Placeholder 4">
            <a:extLst>
              <a:ext uri="{FF2B5EF4-FFF2-40B4-BE49-F238E27FC236}">
                <a16:creationId xmlns:a16="http://schemas.microsoft.com/office/drawing/2014/main" id="{3C367804-B781-4EFB-9B58-3ECB44FBD2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49AF53BC-8689-45B7-BF9E-BB2E7C71B9E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16E0C86-42B2-418C-BF70-97B5EFAEE8D8}" type="slidenum">
              <a:rPr lang="en-GB" smtClean="0"/>
              <a:t>‹#›</a:t>
            </a:fld>
            <a:endParaRPr lang="en-GB"/>
          </a:p>
        </p:txBody>
      </p:sp>
    </p:spTree>
    <p:extLst>
      <p:ext uri="{BB962C8B-B14F-4D97-AF65-F5344CB8AC3E}">
        <p14:creationId xmlns:p14="http://schemas.microsoft.com/office/powerpoint/2010/main" val="41012244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16FC9-E7C5-4901-B614-179F35A65DD7}"/>
              </a:ext>
            </a:extLst>
          </p:cNvPr>
          <p:cNvSpPr>
            <a:spLocks noGrp="1"/>
          </p:cNvSpPr>
          <p:nvPr>
            <p:ph type="ctrTitle"/>
          </p:nvPr>
        </p:nvSpPr>
        <p:spPr/>
        <p:txBody>
          <a:bodyPr/>
          <a:lstStyle/>
          <a:p>
            <a:r>
              <a:rPr lang="en-GB" dirty="0"/>
              <a:t>DAML model for a parametric insurance market</a:t>
            </a:r>
          </a:p>
        </p:txBody>
      </p:sp>
      <p:sp>
        <p:nvSpPr>
          <p:cNvPr id="3" name="Subtitle 2">
            <a:extLst>
              <a:ext uri="{FF2B5EF4-FFF2-40B4-BE49-F238E27FC236}">
                <a16:creationId xmlns:a16="http://schemas.microsoft.com/office/drawing/2014/main" id="{2CF57684-FC86-4657-A14D-3AA0C108A68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998133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Given the approved insurable events, anyone in the market can propose to another party an insurance contract based on that event, as either the buyer or seller</a:t>
            </a:r>
          </a:p>
        </p:txBody>
      </p:sp>
    </p:spTree>
    <p:extLst>
      <p:ext uri="{BB962C8B-B14F-4D97-AF65-F5344CB8AC3E}">
        <p14:creationId xmlns:p14="http://schemas.microsoft.com/office/powerpoint/2010/main" val="1840226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Given the approved insurable events, anyone in the market can propose to another party an insurance contract based on that event, as either the buyer or seller</a:t>
            </a:r>
          </a:p>
        </p:txBody>
      </p:sp>
      <p:grpSp>
        <p:nvGrpSpPr>
          <p:cNvPr id="6" name="Group 5">
            <a:extLst>
              <a:ext uri="{FF2B5EF4-FFF2-40B4-BE49-F238E27FC236}">
                <a16:creationId xmlns:a16="http://schemas.microsoft.com/office/drawing/2014/main" id="{54D63FC3-0A0F-4C10-B5E3-6F79ED89E9A7}"/>
              </a:ext>
            </a:extLst>
          </p:cNvPr>
          <p:cNvGrpSpPr/>
          <p:nvPr/>
        </p:nvGrpSpPr>
        <p:grpSpPr>
          <a:xfrm>
            <a:off x="1949388" y="3623569"/>
            <a:ext cx="164978" cy="288078"/>
            <a:chOff x="9407524" y="1795046"/>
            <a:chExt cx="117476" cy="256055"/>
          </a:xfrm>
          <a:solidFill>
            <a:schemeClr val="tx1"/>
          </a:solidFill>
        </p:grpSpPr>
        <p:cxnSp>
          <p:nvCxnSpPr>
            <p:cNvPr id="7" name="Straight Connector 6">
              <a:extLst>
                <a:ext uri="{FF2B5EF4-FFF2-40B4-BE49-F238E27FC236}">
                  <a16:creationId xmlns:a16="http://schemas.microsoft.com/office/drawing/2014/main" id="{CE15E9EA-ACB8-494C-A87E-51B53B830652}"/>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5A2FC0EF-421C-48B2-8C81-6B55E68A3884}"/>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9584E7FD-B418-4348-B36E-8F655B1687A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93BCF0-55E0-40F1-A244-FF19D288B497}"/>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2516B47F-72B5-4089-95D8-4F15F1945290}"/>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13" name="TextBox 12">
            <a:extLst>
              <a:ext uri="{FF2B5EF4-FFF2-40B4-BE49-F238E27FC236}">
                <a16:creationId xmlns:a16="http://schemas.microsoft.com/office/drawing/2014/main" id="{4244E575-D467-4F4D-92F1-89F6187DC66B}"/>
              </a:ext>
            </a:extLst>
          </p:cNvPr>
          <p:cNvSpPr txBox="1"/>
          <p:nvPr/>
        </p:nvSpPr>
        <p:spPr>
          <a:xfrm>
            <a:off x="4384404" y="1407213"/>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grpSp>
        <p:nvGrpSpPr>
          <p:cNvPr id="15" name="Group 14">
            <a:extLst>
              <a:ext uri="{FF2B5EF4-FFF2-40B4-BE49-F238E27FC236}">
                <a16:creationId xmlns:a16="http://schemas.microsoft.com/office/drawing/2014/main" id="{40D6B2B3-86DA-469D-A7A7-10F050B02CE8}"/>
              </a:ext>
            </a:extLst>
          </p:cNvPr>
          <p:cNvGrpSpPr/>
          <p:nvPr/>
        </p:nvGrpSpPr>
        <p:grpSpPr>
          <a:xfrm>
            <a:off x="6143191" y="3821275"/>
            <a:ext cx="164978" cy="288078"/>
            <a:chOff x="9407524" y="1795046"/>
            <a:chExt cx="117476" cy="256055"/>
          </a:xfrm>
          <a:solidFill>
            <a:schemeClr val="tx1"/>
          </a:solidFill>
        </p:grpSpPr>
        <p:cxnSp>
          <p:nvCxnSpPr>
            <p:cNvPr id="16" name="Straight Connector 15">
              <a:extLst>
                <a:ext uri="{FF2B5EF4-FFF2-40B4-BE49-F238E27FC236}">
                  <a16:creationId xmlns:a16="http://schemas.microsoft.com/office/drawing/2014/main" id="{83B5FB7E-E62B-487D-B41B-0988AF577C41}"/>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4EB5202D-88BC-46F2-8724-DEE02B22BCF7}"/>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50EBCC0-CAAD-4716-B5AC-243775B29F2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F84C75-15DB-4492-B525-66A81FA3BCD6}"/>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22D7579-2269-4057-9773-11072D64386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4" name="TextBox 3">
            <a:extLst>
              <a:ext uri="{FF2B5EF4-FFF2-40B4-BE49-F238E27FC236}">
                <a16:creationId xmlns:a16="http://schemas.microsoft.com/office/drawing/2014/main" id="{1C1C5C15-B24E-4F08-B667-C12A4AB261E3}"/>
              </a:ext>
            </a:extLst>
          </p:cNvPr>
          <p:cNvSpPr txBox="1"/>
          <p:nvPr/>
        </p:nvSpPr>
        <p:spPr>
          <a:xfrm>
            <a:off x="2196410" y="2302002"/>
            <a:ext cx="1086031" cy="1477328"/>
          </a:xfrm>
          <a:prstGeom prst="rect">
            <a:avLst/>
          </a:prstGeom>
          <a:solidFill>
            <a:schemeClr val="bg1"/>
          </a:solidFill>
          <a:ln>
            <a:solidFill>
              <a:schemeClr val="tx1"/>
            </a:solidFill>
          </a:ln>
        </p:spPr>
        <p:txBody>
          <a:bodyPr wrap="square" rtlCol="0">
            <a:spAutoFit/>
          </a:bodyPr>
          <a:lstStyle/>
          <a:p>
            <a:r>
              <a:rPr lang="en-GB" dirty="0"/>
              <a:t>I can sell this contract, notional 1000!</a:t>
            </a:r>
          </a:p>
        </p:txBody>
      </p:sp>
    </p:spTree>
    <p:extLst>
      <p:ext uri="{BB962C8B-B14F-4D97-AF65-F5344CB8AC3E}">
        <p14:creationId xmlns:p14="http://schemas.microsoft.com/office/powerpoint/2010/main" val="9888277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If the proposal is accepted, it is approved by the admin, contingent on both parties having sufficient funds to pay the premium / put up the notional</a:t>
            </a:r>
          </a:p>
        </p:txBody>
      </p:sp>
      <p:grpSp>
        <p:nvGrpSpPr>
          <p:cNvPr id="8" name="Group 7">
            <a:extLst>
              <a:ext uri="{FF2B5EF4-FFF2-40B4-BE49-F238E27FC236}">
                <a16:creationId xmlns:a16="http://schemas.microsoft.com/office/drawing/2014/main" id="{E01D0742-9D00-4F2D-8ECE-04A8707A6764}"/>
              </a:ext>
            </a:extLst>
          </p:cNvPr>
          <p:cNvGrpSpPr/>
          <p:nvPr/>
        </p:nvGrpSpPr>
        <p:grpSpPr>
          <a:xfrm>
            <a:off x="1949388" y="3623569"/>
            <a:ext cx="164978" cy="288078"/>
            <a:chOff x="9407524" y="1795046"/>
            <a:chExt cx="117476" cy="256055"/>
          </a:xfrm>
          <a:solidFill>
            <a:schemeClr val="tx1"/>
          </a:solidFill>
        </p:grpSpPr>
        <p:cxnSp>
          <p:nvCxnSpPr>
            <p:cNvPr id="10" name="Straight Connector 9">
              <a:extLst>
                <a:ext uri="{FF2B5EF4-FFF2-40B4-BE49-F238E27FC236}">
                  <a16:creationId xmlns:a16="http://schemas.microsoft.com/office/drawing/2014/main" id="{81DD66C1-7602-49B1-A5C4-C1FD21EB6D77}"/>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87F33F-3B48-45F8-8115-C29924A6FF7A}"/>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DE1814-384C-4B9F-B6D4-53D8D323BFAF}"/>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16D285-83DB-47F6-8D19-5CA670608BDD}"/>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5B70E3-63D5-48EF-BD27-7E8CD27433E5}"/>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17" name="TextBox 16">
            <a:extLst>
              <a:ext uri="{FF2B5EF4-FFF2-40B4-BE49-F238E27FC236}">
                <a16:creationId xmlns:a16="http://schemas.microsoft.com/office/drawing/2014/main" id="{46A47F6A-3E40-40EC-B001-74044C116A19}"/>
              </a:ext>
            </a:extLst>
          </p:cNvPr>
          <p:cNvSpPr txBox="1"/>
          <p:nvPr/>
        </p:nvSpPr>
        <p:spPr>
          <a:xfrm>
            <a:off x="4384404" y="1407213"/>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grpSp>
        <p:nvGrpSpPr>
          <p:cNvPr id="18" name="Group 17">
            <a:extLst>
              <a:ext uri="{FF2B5EF4-FFF2-40B4-BE49-F238E27FC236}">
                <a16:creationId xmlns:a16="http://schemas.microsoft.com/office/drawing/2014/main" id="{FE3712C2-A881-405F-892F-3DB8ED47F458}"/>
              </a:ext>
            </a:extLst>
          </p:cNvPr>
          <p:cNvGrpSpPr/>
          <p:nvPr/>
        </p:nvGrpSpPr>
        <p:grpSpPr>
          <a:xfrm>
            <a:off x="6143191" y="3821275"/>
            <a:ext cx="164978" cy="288078"/>
            <a:chOff x="9407524" y="1795046"/>
            <a:chExt cx="117476" cy="256055"/>
          </a:xfrm>
          <a:solidFill>
            <a:schemeClr val="tx1"/>
          </a:solidFill>
        </p:grpSpPr>
        <p:cxnSp>
          <p:nvCxnSpPr>
            <p:cNvPr id="19" name="Straight Connector 18">
              <a:extLst>
                <a:ext uri="{FF2B5EF4-FFF2-40B4-BE49-F238E27FC236}">
                  <a16:creationId xmlns:a16="http://schemas.microsoft.com/office/drawing/2014/main" id="{A40E4B2E-807E-4126-8958-947A1DE3A442}"/>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A4130C-2C34-440C-BC6C-3E39E3CFEAC4}"/>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AB4E3A-B2EB-4A04-B241-144F7F812B7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CA31A2-380A-428D-B900-B9DF256ACEF9}"/>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139D1AB-5C04-41FE-9AB9-65C65707F0A9}"/>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27" name="TextBox 26">
            <a:extLst>
              <a:ext uri="{FF2B5EF4-FFF2-40B4-BE49-F238E27FC236}">
                <a16:creationId xmlns:a16="http://schemas.microsoft.com/office/drawing/2014/main" id="{BF369C79-E7B5-4C66-B82E-AA3F14DC2EA3}"/>
              </a:ext>
            </a:extLst>
          </p:cNvPr>
          <p:cNvSpPr txBox="1"/>
          <p:nvPr/>
        </p:nvSpPr>
        <p:spPr>
          <a:xfrm>
            <a:off x="2196410" y="2302002"/>
            <a:ext cx="1086031" cy="1477328"/>
          </a:xfrm>
          <a:prstGeom prst="rect">
            <a:avLst/>
          </a:prstGeom>
          <a:solidFill>
            <a:schemeClr val="bg1"/>
          </a:solidFill>
          <a:ln>
            <a:solidFill>
              <a:schemeClr val="tx1"/>
            </a:solidFill>
          </a:ln>
        </p:spPr>
        <p:txBody>
          <a:bodyPr wrap="square" rtlCol="0">
            <a:spAutoFit/>
          </a:bodyPr>
          <a:lstStyle/>
          <a:p>
            <a:r>
              <a:rPr lang="en-GB" dirty="0"/>
              <a:t>I can sell this contract, notional 1000!</a:t>
            </a:r>
          </a:p>
        </p:txBody>
      </p:sp>
      <p:sp>
        <p:nvSpPr>
          <p:cNvPr id="28" name="TextBox 27">
            <a:extLst>
              <a:ext uri="{FF2B5EF4-FFF2-40B4-BE49-F238E27FC236}">
                <a16:creationId xmlns:a16="http://schemas.microsoft.com/office/drawing/2014/main" id="{C8CC7333-A87E-4E6B-B0D6-32A746E0E14B}"/>
              </a:ext>
            </a:extLst>
          </p:cNvPr>
          <p:cNvSpPr txBox="1"/>
          <p:nvPr/>
        </p:nvSpPr>
        <p:spPr>
          <a:xfrm>
            <a:off x="5932154" y="3226465"/>
            <a:ext cx="1086031" cy="369332"/>
          </a:xfrm>
          <a:prstGeom prst="rect">
            <a:avLst/>
          </a:prstGeom>
          <a:solidFill>
            <a:schemeClr val="bg1"/>
          </a:solidFill>
          <a:ln>
            <a:solidFill>
              <a:schemeClr val="tx1"/>
            </a:solidFill>
          </a:ln>
        </p:spPr>
        <p:txBody>
          <a:bodyPr wrap="square" rtlCol="0">
            <a:spAutoFit/>
          </a:bodyPr>
          <a:lstStyle/>
          <a:p>
            <a:r>
              <a:rPr lang="en-GB" dirty="0"/>
              <a:t>I accept!</a:t>
            </a:r>
          </a:p>
        </p:txBody>
      </p:sp>
    </p:spTree>
    <p:extLst>
      <p:ext uri="{BB962C8B-B14F-4D97-AF65-F5344CB8AC3E}">
        <p14:creationId xmlns:p14="http://schemas.microsoft.com/office/powerpoint/2010/main" val="4470501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If the proposal is accepted, it is approved by the admin, contingent on both parties having sufficient funds to pay the premium / put up the notional</a:t>
            </a:r>
          </a:p>
        </p:txBody>
      </p:sp>
      <p:grpSp>
        <p:nvGrpSpPr>
          <p:cNvPr id="8" name="Group 7">
            <a:extLst>
              <a:ext uri="{FF2B5EF4-FFF2-40B4-BE49-F238E27FC236}">
                <a16:creationId xmlns:a16="http://schemas.microsoft.com/office/drawing/2014/main" id="{E01D0742-9D00-4F2D-8ECE-04A8707A6764}"/>
              </a:ext>
            </a:extLst>
          </p:cNvPr>
          <p:cNvGrpSpPr/>
          <p:nvPr/>
        </p:nvGrpSpPr>
        <p:grpSpPr>
          <a:xfrm>
            <a:off x="1949388" y="3623569"/>
            <a:ext cx="164978" cy="288078"/>
            <a:chOff x="9407524" y="1795046"/>
            <a:chExt cx="117476" cy="256055"/>
          </a:xfrm>
          <a:solidFill>
            <a:schemeClr val="tx1"/>
          </a:solidFill>
        </p:grpSpPr>
        <p:cxnSp>
          <p:nvCxnSpPr>
            <p:cNvPr id="10" name="Straight Connector 9">
              <a:extLst>
                <a:ext uri="{FF2B5EF4-FFF2-40B4-BE49-F238E27FC236}">
                  <a16:creationId xmlns:a16="http://schemas.microsoft.com/office/drawing/2014/main" id="{81DD66C1-7602-49B1-A5C4-C1FD21EB6D77}"/>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D87F33F-3B48-45F8-8115-C29924A6FF7A}"/>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67DE1814-384C-4B9F-B6D4-53D8D323BFAF}"/>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416D285-83DB-47F6-8D19-5CA670608BDD}"/>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845B70E3-63D5-48EF-BD27-7E8CD27433E5}"/>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17" name="TextBox 16">
            <a:extLst>
              <a:ext uri="{FF2B5EF4-FFF2-40B4-BE49-F238E27FC236}">
                <a16:creationId xmlns:a16="http://schemas.microsoft.com/office/drawing/2014/main" id="{46A47F6A-3E40-40EC-B001-74044C116A19}"/>
              </a:ext>
            </a:extLst>
          </p:cNvPr>
          <p:cNvSpPr txBox="1"/>
          <p:nvPr/>
        </p:nvSpPr>
        <p:spPr>
          <a:xfrm>
            <a:off x="4384404" y="1407213"/>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grpSp>
        <p:nvGrpSpPr>
          <p:cNvPr id="18" name="Group 17">
            <a:extLst>
              <a:ext uri="{FF2B5EF4-FFF2-40B4-BE49-F238E27FC236}">
                <a16:creationId xmlns:a16="http://schemas.microsoft.com/office/drawing/2014/main" id="{FE3712C2-A881-405F-892F-3DB8ED47F458}"/>
              </a:ext>
            </a:extLst>
          </p:cNvPr>
          <p:cNvGrpSpPr/>
          <p:nvPr/>
        </p:nvGrpSpPr>
        <p:grpSpPr>
          <a:xfrm>
            <a:off x="6143191" y="3821275"/>
            <a:ext cx="164978" cy="288078"/>
            <a:chOff x="9407524" y="1795046"/>
            <a:chExt cx="117476" cy="256055"/>
          </a:xfrm>
          <a:solidFill>
            <a:schemeClr val="tx1"/>
          </a:solidFill>
        </p:grpSpPr>
        <p:cxnSp>
          <p:nvCxnSpPr>
            <p:cNvPr id="19" name="Straight Connector 18">
              <a:extLst>
                <a:ext uri="{FF2B5EF4-FFF2-40B4-BE49-F238E27FC236}">
                  <a16:creationId xmlns:a16="http://schemas.microsoft.com/office/drawing/2014/main" id="{A40E4B2E-807E-4126-8958-947A1DE3A442}"/>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1A4130C-2C34-440C-BC6C-3E39E3CFEAC4}"/>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1AB4E3A-B2EB-4A04-B241-144F7F812B7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3CA31A2-380A-428D-B900-B9DF256ACEF9}"/>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B139D1AB-5C04-41FE-9AB9-65C65707F0A9}"/>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25" name="Picture 24" descr="Icon&#10;&#10;Description automatically generated">
            <a:extLst>
              <a:ext uri="{FF2B5EF4-FFF2-40B4-BE49-F238E27FC236}">
                <a16:creationId xmlns:a16="http://schemas.microsoft.com/office/drawing/2014/main" id="{52FE877D-E0FD-422F-8502-A99379F0D3D9}"/>
              </a:ext>
            </a:extLst>
          </p:cNvPr>
          <p:cNvPicPr>
            <a:picLocks noChangeAspect="1"/>
          </p:cNvPicPr>
          <p:nvPr/>
        </p:nvPicPr>
        <p:blipFill>
          <a:blip r:embed="rId3"/>
          <a:stretch>
            <a:fillRect/>
          </a:stretch>
        </p:blipFill>
        <p:spPr>
          <a:xfrm>
            <a:off x="4837987" y="5682258"/>
            <a:ext cx="425993" cy="464956"/>
          </a:xfrm>
          <a:prstGeom prst="rect">
            <a:avLst/>
          </a:prstGeom>
        </p:spPr>
      </p:pic>
      <p:pic>
        <p:nvPicPr>
          <p:cNvPr id="26" name="Graphic 25" descr="Abacus with solid fill">
            <a:extLst>
              <a:ext uri="{FF2B5EF4-FFF2-40B4-BE49-F238E27FC236}">
                <a16:creationId xmlns:a16="http://schemas.microsoft.com/office/drawing/2014/main" id="{888FB17C-098D-4ADF-877E-B64B895FC4C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5434" y="5562800"/>
            <a:ext cx="914400" cy="914400"/>
          </a:xfrm>
          <a:prstGeom prst="rect">
            <a:avLst/>
          </a:prstGeom>
        </p:spPr>
      </p:pic>
      <p:sp>
        <p:nvSpPr>
          <p:cNvPr id="27" name="TextBox 26">
            <a:extLst>
              <a:ext uri="{FF2B5EF4-FFF2-40B4-BE49-F238E27FC236}">
                <a16:creationId xmlns:a16="http://schemas.microsoft.com/office/drawing/2014/main" id="{BF369C79-E7B5-4C66-B82E-AA3F14DC2EA3}"/>
              </a:ext>
            </a:extLst>
          </p:cNvPr>
          <p:cNvSpPr txBox="1"/>
          <p:nvPr/>
        </p:nvSpPr>
        <p:spPr>
          <a:xfrm>
            <a:off x="2196410" y="2302002"/>
            <a:ext cx="1086031" cy="1477328"/>
          </a:xfrm>
          <a:prstGeom prst="rect">
            <a:avLst/>
          </a:prstGeom>
          <a:solidFill>
            <a:schemeClr val="bg1"/>
          </a:solidFill>
          <a:ln>
            <a:solidFill>
              <a:schemeClr val="tx1"/>
            </a:solidFill>
          </a:ln>
        </p:spPr>
        <p:txBody>
          <a:bodyPr wrap="square" rtlCol="0">
            <a:spAutoFit/>
          </a:bodyPr>
          <a:lstStyle/>
          <a:p>
            <a:r>
              <a:rPr lang="en-GB" dirty="0"/>
              <a:t>I can sell this contract, notional 1000!</a:t>
            </a:r>
          </a:p>
        </p:txBody>
      </p:sp>
      <p:sp>
        <p:nvSpPr>
          <p:cNvPr id="28" name="TextBox 27">
            <a:extLst>
              <a:ext uri="{FF2B5EF4-FFF2-40B4-BE49-F238E27FC236}">
                <a16:creationId xmlns:a16="http://schemas.microsoft.com/office/drawing/2014/main" id="{C8CC7333-A87E-4E6B-B0D6-32A746E0E14B}"/>
              </a:ext>
            </a:extLst>
          </p:cNvPr>
          <p:cNvSpPr txBox="1"/>
          <p:nvPr/>
        </p:nvSpPr>
        <p:spPr>
          <a:xfrm>
            <a:off x="5932154" y="3226465"/>
            <a:ext cx="1086031" cy="369332"/>
          </a:xfrm>
          <a:prstGeom prst="rect">
            <a:avLst/>
          </a:prstGeom>
          <a:solidFill>
            <a:schemeClr val="bg1"/>
          </a:solidFill>
          <a:ln>
            <a:solidFill>
              <a:schemeClr val="tx1"/>
            </a:solidFill>
          </a:ln>
        </p:spPr>
        <p:txBody>
          <a:bodyPr wrap="square" rtlCol="0">
            <a:spAutoFit/>
          </a:bodyPr>
          <a:lstStyle/>
          <a:p>
            <a:r>
              <a:rPr lang="en-GB" dirty="0"/>
              <a:t>I accept!</a:t>
            </a:r>
          </a:p>
        </p:txBody>
      </p:sp>
      <p:sp>
        <p:nvSpPr>
          <p:cNvPr id="22" name="TextBox 21">
            <a:extLst>
              <a:ext uri="{FF2B5EF4-FFF2-40B4-BE49-F238E27FC236}">
                <a16:creationId xmlns:a16="http://schemas.microsoft.com/office/drawing/2014/main" id="{AED7F6AD-B34D-4DAB-AE3B-8540C957945D}"/>
              </a:ext>
            </a:extLst>
          </p:cNvPr>
          <p:cNvSpPr txBox="1"/>
          <p:nvPr/>
        </p:nvSpPr>
        <p:spPr>
          <a:xfrm>
            <a:off x="6589304" y="5584658"/>
            <a:ext cx="1086031" cy="923330"/>
          </a:xfrm>
          <a:prstGeom prst="rect">
            <a:avLst/>
          </a:prstGeom>
          <a:solidFill>
            <a:schemeClr val="bg1"/>
          </a:solidFill>
          <a:ln>
            <a:solidFill>
              <a:schemeClr val="tx1"/>
            </a:solidFill>
          </a:ln>
        </p:spPr>
        <p:txBody>
          <a:bodyPr wrap="square" rtlCol="0">
            <a:spAutoFit/>
          </a:bodyPr>
          <a:lstStyle/>
          <a:p>
            <a:r>
              <a:rPr lang="en-GB" dirty="0"/>
              <a:t>Balances are good to go!</a:t>
            </a:r>
          </a:p>
        </p:txBody>
      </p:sp>
    </p:spTree>
    <p:extLst>
      <p:ext uri="{BB962C8B-B14F-4D97-AF65-F5344CB8AC3E}">
        <p14:creationId xmlns:p14="http://schemas.microsoft.com/office/powerpoint/2010/main" val="28196145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Once the expiry date is reached, the admin evaluates the contract using a trusted data source and updates the balances accordingly</a:t>
            </a:r>
          </a:p>
        </p:txBody>
      </p:sp>
      <p:grpSp>
        <p:nvGrpSpPr>
          <p:cNvPr id="8" name="Group 7">
            <a:extLst>
              <a:ext uri="{FF2B5EF4-FFF2-40B4-BE49-F238E27FC236}">
                <a16:creationId xmlns:a16="http://schemas.microsoft.com/office/drawing/2014/main" id="{FB4190B4-8AF7-476C-A686-B2B44224CB87}"/>
              </a:ext>
            </a:extLst>
          </p:cNvPr>
          <p:cNvGrpSpPr/>
          <p:nvPr/>
        </p:nvGrpSpPr>
        <p:grpSpPr>
          <a:xfrm>
            <a:off x="1949388" y="3623569"/>
            <a:ext cx="164978" cy="288078"/>
            <a:chOff x="9407524" y="1795046"/>
            <a:chExt cx="117476" cy="256055"/>
          </a:xfrm>
          <a:solidFill>
            <a:schemeClr val="tx1"/>
          </a:solidFill>
        </p:grpSpPr>
        <p:cxnSp>
          <p:nvCxnSpPr>
            <p:cNvPr id="10" name="Straight Connector 9">
              <a:extLst>
                <a:ext uri="{FF2B5EF4-FFF2-40B4-BE49-F238E27FC236}">
                  <a16:creationId xmlns:a16="http://schemas.microsoft.com/office/drawing/2014/main" id="{6F3AECB6-7769-4747-9A19-69664CFA1414}"/>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F648E2CA-301A-41A5-BBB9-8D407C8FE69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36E84D39-696C-41A4-B251-A1B71EE95419}"/>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23B74AE6-F1DC-4C00-95D3-EAB81536C6D0}"/>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C4CF9B45-FCFE-4EC6-A5BA-0E41606ED3BE}"/>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
        <p:nvSpPr>
          <p:cNvPr id="17" name="TextBox 16">
            <a:extLst>
              <a:ext uri="{FF2B5EF4-FFF2-40B4-BE49-F238E27FC236}">
                <a16:creationId xmlns:a16="http://schemas.microsoft.com/office/drawing/2014/main" id="{35883B22-1C7F-4776-A211-836E733A0644}"/>
              </a:ext>
            </a:extLst>
          </p:cNvPr>
          <p:cNvSpPr txBox="1"/>
          <p:nvPr/>
        </p:nvSpPr>
        <p:spPr>
          <a:xfrm>
            <a:off x="4384404" y="1407213"/>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grpSp>
        <p:nvGrpSpPr>
          <p:cNvPr id="18" name="Group 17">
            <a:extLst>
              <a:ext uri="{FF2B5EF4-FFF2-40B4-BE49-F238E27FC236}">
                <a16:creationId xmlns:a16="http://schemas.microsoft.com/office/drawing/2014/main" id="{6265A9E5-BD60-44F4-AC7D-296D7459CBEE}"/>
              </a:ext>
            </a:extLst>
          </p:cNvPr>
          <p:cNvGrpSpPr/>
          <p:nvPr/>
        </p:nvGrpSpPr>
        <p:grpSpPr>
          <a:xfrm>
            <a:off x="6143191" y="3821275"/>
            <a:ext cx="164978" cy="288078"/>
            <a:chOff x="9407524" y="1795046"/>
            <a:chExt cx="117476" cy="256055"/>
          </a:xfrm>
          <a:solidFill>
            <a:schemeClr val="tx1"/>
          </a:solidFill>
        </p:grpSpPr>
        <p:cxnSp>
          <p:nvCxnSpPr>
            <p:cNvPr id="19" name="Straight Connector 18">
              <a:extLst>
                <a:ext uri="{FF2B5EF4-FFF2-40B4-BE49-F238E27FC236}">
                  <a16:creationId xmlns:a16="http://schemas.microsoft.com/office/drawing/2014/main" id="{0F9C1563-FCDE-48D4-A5CA-0847BD963280}"/>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C16BC8A-F136-4825-BA89-B34D8E923F76}"/>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A0B6582E-EAE0-40C4-BC42-D1CA47717C4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52FDC0CB-6268-4394-A24D-1A902C95BB8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5525BF27-C78F-4CEE-BF12-C8BE59EDAB6E}"/>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25" name="Picture 24" descr="Icon&#10;&#10;Description automatically generated">
            <a:extLst>
              <a:ext uri="{FF2B5EF4-FFF2-40B4-BE49-F238E27FC236}">
                <a16:creationId xmlns:a16="http://schemas.microsoft.com/office/drawing/2014/main" id="{FF1C4E24-FC0B-48BA-8A4A-07E7512FDA46}"/>
              </a:ext>
            </a:extLst>
          </p:cNvPr>
          <p:cNvPicPr>
            <a:picLocks noChangeAspect="1"/>
          </p:cNvPicPr>
          <p:nvPr/>
        </p:nvPicPr>
        <p:blipFill>
          <a:blip r:embed="rId3"/>
          <a:stretch>
            <a:fillRect/>
          </a:stretch>
        </p:blipFill>
        <p:spPr>
          <a:xfrm>
            <a:off x="4837987" y="5682258"/>
            <a:ext cx="425993" cy="464956"/>
          </a:xfrm>
          <a:prstGeom prst="rect">
            <a:avLst/>
          </a:prstGeom>
        </p:spPr>
      </p:pic>
      <p:pic>
        <p:nvPicPr>
          <p:cNvPr id="26" name="Graphic 25" descr="Abacus with solid fill">
            <a:extLst>
              <a:ext uri="{FF2B5EF4-FFF2-40B4-BE49-F238E27FC236}">
                <a16:creationId xmlns:a16="http://schemas.microsoft.com/office/drawing/2014/main" id="{C84E8D83-DF12-4569-94A3-9C5A45D32128}"/>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5434" y="5562800"/>
            <a:ext cx="914400" cy="914400"/>
          </a:xfrm>
          <a:prstGeom prst="rect">
            <a:avLst/>
          </a:prstGeom>
        </p:spPr>
      </p:pic>
      <p:cxnSp>
        <p:nvCxnSpPr>
          <p:cNvPr id="4" name="Straight Connector 3">
            <a:extLst>
              <a:ext uri="{FF2B5EF4-FFF2-40B4-BE49-F238E27FC236}">
                <a16:creationId xmlns:a16="http://schemas.microsoft.com/office/drawing/2014/main" id="{380D6C43-65FA-4353-A66A-C0B778CCC493}"/>
              </a:ext>
            </a:extLst>
          </p:cNvPr>
          <p:cNvCxnSpPr/>
          <p:nvPr/>
        </p:nvCxnSpPr>
        <p:spPr>
          <a:xfrm>
            <a:off x="7848384" y="936171"/>
            <a:ext cx="0" cy="1262943"/>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390E97F0-B0F0-418E-97DF-D44F38E1381F}"/>
              </a:ext>
            </a:extLst>
          </p:cNvPr>
          <p:cNvCxnSpPr>
            <a:cxnSpLocks/>
          </p:cNvCxnSpPr>
          <p:nvPr/>
        </p:nvCxnSpPr>
        <p:spPr>
          <a:xfrm flipH="1">
            <a:off x="7848384" y="2199114"/>
            <a:ext cx="18179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C0B5ADE-BDCA-4EA4-B678-4E16EB11D798}"/>
              </a:ext>
            </a:extLst>
          </p:cNvPr>
          <p:cNvCxnSpPr>
            <a:cxnSpLocks/>
          </p:cNvCxnSpPr>
          <p:nvPr/>
        </p:nvCxnSpPr>
        <p:spPr>
          <a:xfrm flipH="1">
            <a:off x="7848384" y="1376129"/>
            <a:ext cx="1817916"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370DDD83-266C-4BBA-9315-E1E7F3ADE76D}"/>
              </a:ext>
            </a:extLst>
          </p:cNvPr>
          <p:cNvSpPr txBox="1"/>
          <p:nvPr/>
        </p:nvSpPr>
        <p:spPr>
          <a:xfrm>
            <a:off x="6771800" y="765249"/>
            <a:ext cx="1480461" cy="646331"/>
          </a:xfrm>
          <a:prstGeom prst="rect">
            <a:avLst/>
          </a:prstGeom>
          <a:noFill/>
        </p:spPr>
        <p:txBody>
          <a:bodyPr wrap="square" rtlCol="0">
            <a:spAutoFit/>
          </a:bodyPr>
          <a:lstStyle/>
          <a:p>
            <a:r>
              <a:rPr lang="en-GB" dirty="0"/>
              <a:t>Temp in Manilla</a:t>
            </a:r>
          </a:p>
        </p:txBody>
      </p:sp>
      <p:sp>
        <p:nvSpPr>
          <p:cNvPr id="30" name="TextBox 29">
            <a:extLst>
              <a:ext uri="{FF2B5EF4-FFF2-40B4-BE49-F238E27FC236}">
                <a16:creationId xmlns:a16="http://schemas.microsoft.com/office/drawing/2014/main" id="{C17D8354-183A-42F6-B731-3BAA6EC5B6D9}"/>
              </a:ext>
            </a:extLst>
          </p:cNvPr>
          <p:cNvSpPr txBox="1"/>
          <p:nvPr/>
        </p:nvSpPr>
        <p:spPr>
          <a:xfrm>
            <a:off x="7848384" y="2260509"/>
            <a:ext cx="1480461" cy="369332"/>
          </a:xfrm>
          <a:prstGeom prst="rect">
            <a:avLst/>
          </a:prstGeom>
          <a:noFill/>
        </p:spPr>
        <p:txBody>
          <a:bodyPr wrap="square" rtlCol="0">
            <a:spAutoFit/>
          </a:bodyPr>
          <a:lstStyle/>
          <a:p>
            <a:r>
              <a:rPr lang="en-GB" dirty="0"/>
              <a:t>Sep</a:t>
            </a:r>
          </a:p>
        </p:txBody>
      </p:sp>
      <p:sp>
        <p:nvSpPr>
          <p:cNvPr id="31" name="TextBox 30">
            <a:extLst>
              <a:ext uri="{FF2B5EF4-FFF2-40B4-BE49-F238E27FC236}">
                <a16:creationId xmlns:a16="http://schemas.microsoft.com/office/drawing/2014/main" id="{D1DD1DDB-D94F-435A-92A8-9921B5E6240C}"/>
              </a:ext>
            </a:extLst>
          </p:cNvPr>
          <p:cNvSpPr txBox="1"/>
          <p:nvPr/>
        </p:nvSpPr>
        <p:spPr>
          <a:xfrm>
            <a:off x="8926069" y="2260509"/>
            <a:ext cx="1480461" cy="369332"/>
          </a:xfrm>
          <a:prstGeom prst="rect">
            <a:avLst/>
          </a:prstGeom>
          <a:noFill/>
        </p:spPr>
        <p:txBody>
          <a:bodyPr wrap="square" rtlCol="0">
            <a:spAutoFit/>
          </a:bodyPr>
          <a:lstStyle/>
          <a:p>
            <a:r>
              <a:rPr lang="en-GB" dirty="0"/>
              <a:t>Oct</a:t>
            </a:r>
          </a:p>
        </p:txBody>
      </p:sp>
      <p:sp>
        <p:nvSpPr>
          <p:cNvPr id="32" name="TextBox 31">
            <a:extLst>
              <a:ext uri="{FF2B5EF4-FFF2-40B4-BE49-F238E27FC236}">
                <a16:creationId xmlns:a16="http://schemas.microsoft.com/office/drawing/2014/main" id="{4FE79258-E5F2-4878-969F-79CEAC14BFB3}"/>
              </a:ext>
            </a:extLst>
          </p:cNvPr>
          <p:cNvSpPr txBox="1"/>
          <p:nvPr/>
        </p:nvSpPr>
        <p:spPr>
          <a:xfrm>
            <a:off x="9666299" y="1222547"/>
            <a:ext cx="1480461" cy="369332"/>
          </a:xfrm>
          <a:prstGeom prst="rect">
            <a:avLst/>
          </a:prstGeom>
          <a:noFill/>
        </p:spPr>
        <p:txBody>
          <a:bodyPr wrap="square" rtlCol="0">
            <a:spAutoFit/>
          </a:bodyPr>
          <a:lstStyle/>
          <a:p>
            <a:r>
              <a:rPr lang="en-GB" dirty="0"/>
              <a:t>Strike = 38</a:t>
            </a:r>
          </a:p>
        </p:txBody>
      </p:sp>
      <p:sp>
        <p:nvSpPr>
          <p:cNvPr id="34" name="Freeform: Shape 33">
            <a:extLst>
              <a:ext uri="{FF2B5EF4-FFF2-40B4-BE49-F238E27FC236}">
                <a16:creationId xmlns:a16="http://schemas.microsoft.com/office/drawing/2014/main" id="{52B9CAD1-BED9-42E5-9664-D563BE85DCE7}"/>
              </a:ext>
            </a:extLst>
          </p:cNvPr>
          <p:cNvSpPr/>
          <p:nvPr/>
        </p:nvSpPr>
        <p:spPr>
          <a:xfrm>
            <a:off x="7848382" y="1420164"/>
            <a:ext cx="1722268" cy="452761"/>
          </a:xfrm>
          <a:custGeom>
            <a:avLst/>
            <a:gdLst>
              <a:gd name="connsiteX0" fmla="*/ 0 w 1722268"/>
              <a:gd name="connsiteY0" fmla="*/ 213064 h 452761"/>
              <a:gd name="connsiteX1" fmla="*/ 44389 w 1722268"/>
              <a:gd name="connsiteY1" fmla="*/ 204186 h 452761"/>
              <a:gd name="connsiteX2" fmla="*/ 79899 w 1722268"/>
              <a:gd name="connsiteY2" fmla="*/ 195309 h 452761"/>
              <a:gd name="connsiteX3" fmla="*/ 257453 w 1722268"/>
              <a:gd name="connsiteY3" fmla="*/ 204186 h 452761"/>
              <a:gd name="connsiteX4" fmla="*/ 337352 w 1722268"/>
              <a:gd name="connsiteY4" fmla="*/ 230819 h 452761"/>
              <a:gd name="connsiteX5" fmla="*/ 399495 w 1722268"/>
              <a:gd name="connsiteY5" fmla="*/ 301841 h 452761"/>
              <a:gd name="connsiteX6" fmla="*/ 470517 w 1722268"/>
              <a:gd name="connsiteY6" fmla="*/ 275208 h 452761"/>
              <a:gd name="connsiteX7" fmla="*/ 488272 w 1722268"/>
              <a:gd name="connsiteY7" fmla="*/ 239697 h 452761"/>
              <a:gd name="connsiteX8" fmla="*/ 506027 w 1722268"/>
              <a:gd name="connsiteY8" fmla="*/ 213064 h 452761"/>
              <a:gd name="connsiteX9" fmla="*/ 594804 w 1722268"/>
              <a:gd name="connsiteY9" fmla="*/ 177553 h 452761"/>
              <a:gd name="connsiteX10" fmla="*/ 674703 w 1722268"/>
              <a:gd name="connsiteY10" fmla="*/ 195309 h 452761"/>
              <a:gd name="connsiteX11" fmla="*/ 710214 w 1722268"/>
              <a:gd name="connsiteY11" fmla="*/ 213064 h 452761"/>
              <a:gd name="connsiteX12" fmla="*/ 727969 w 1722268"/>
              <a:gd name="connsiteY12" fmla="*/ 177553 h 452761"/>
              <a:gd name="connsiteX13" fmla="*/ 754602 w 1722268"/>
              <a:gd name="connsiteY13" fmla="*/ 97654 h 452761"/>
              <a:gd name="connsiteX14" fmla="*/ 781235 w 1722268"/>
              <a:gd name="connsiteY14" fmla="*/ 88777 h 452761"/>
              <a:gd name="connsiteX15" fmla="*/ 798990 w 1722268"/>
              <a:gd name="connsiteY15" fmla="*/ 71021 h 452761"/>
              <a:gd name="connsiteX16" fmla="*/ 834501 w 1722268"/>
              <a:gd name="connsiteY16" fmla="*/ 44388 h 452761"/>
              <a:gd name="connsiteX17" fmla="*/ 870012 w 1722268"/>
              <a:gd name="connsiteY17" fmla="*/ 0 h 452761"/>
              <a:gd name="connsiteX18" fmla="*/ 914400 w 1722268"/>
              <a:gd name="connsiteY18" fmla="*/ 17755 h 452761"/>
              <a:gd name="connsiteX19" fmla="*/ 976544 w 1722268"/>
              <a:gd name="connsiteY19" fmla="*/ 133165 h 452761"/>
              <a:gd name="connsiteX20" fmla="*/ 994299 w 1722268"/>
              <a:gd name="connsiteY20" fmla="*/ 159798 h 452761"/>
              <a:gd name="connsiteX21" fmla="*/ 1020932 w 1722268"/>
              <a:gd name="connsiteY21" fmla="*/ 88777 h 452761"/>
              <a:gd name="connsiteX22" fmla="*/ 1091954 w 1722268"/>
              <a:gd name="connsiteY22" fmla="*/ 26633 h 452761"/>
              <a:gd name="connsiteX23" fmla="*/ 1118587 w 1722268"/>
              <a:gd name="connsiteY23" fmla="*/ 35511 h 452761"/>
              <a:gd name="connsiteX24" fmla="*/ 1145220 w 1722268"/>
              <a:gd name="connsiteY24" fmla="*/ 106532 h 452761"/>
              <a:gd name="connsiteX25" fmla="*/ 1171853 w 1722268"/>
              <a:gd name="connsiteY25" fmla="*/ 177553 h 452761"/>
              <a:gd name="connsiteX26" fmla="*/ 1216241 w 1722268"/>
              <a:gd name="connsiteY26" fmla="*/ 230819 h 452761"/>
              <a:gd name="connsiteX27" fmla="*/ 1233996 w 1722268"/>
              <a:gd name="connsiteY27" fmla="*/ 257452 h 452761"/>
              <a:gd name="connsiteX28" fmla="*/ 1438183 w 1722268"/>
              <a:gd name="connsiteY28" fmla="*/ 310718 h 452761"/>
              <a:gd name="connsiteX29" fmla="*/ 1473693 w 1722268"/>
              <a:gd name="connsiteY29" fmla="*/ 355107 h 452761"/>
              <a:gd name="connsiteX30" fmla="*/ 1544715 w 1722268"/>
              <a:gd name="connsiteY30" fmla="*/ 372862 h 452761"/>
              <a:gd name="connsiteX31" fmla="*/ 1562470 w 1722268"/>
              <a:gd name="connsiteY31" fmla="*/ 399495 h 452761"/>
              <a:gd name="connsiteX32" fmla="*/ 1589103 w 1722268"/>
              <a:gd name="connsiteY32" fmla="*/ 408373 h 452761"/>
              <a:gd name="connsiteX33" fmla="*/ 1669002 w 1722268"/>
              <a:gd name="connsiteY33" fmla="*/ 417250 h 452761"/>
              <a:gd name="connsiteX34" fmla="*/ 1695635 w 1722268"/>
              <a:gd name="connsiteY34" fmla="*/ 426128 h 452761"/>
              <a:gd name="connsiteX35" fmla="*/ 1722268 w 1722268"/>
              <a:gd name="connsiteY35" fmla="*/ 452761 h 452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722268" h="452761">
                <a:moveTo>
                  <a:pt x="0" y="213064"/>
                </a:moveTo>
                <a:cubicBezTo>
                  <a:pt x="14796" y="210105"/>
                  <a:pt x="29659" y="207459"/>
                  <a:pt x="44389" y="204186"/>
                </a:cubicBezTo>
                <a:cubicBezTo>
                  <a:pt x="56299" y="201539"/>
                  <a:pt x="67698" y="195309"/>
                  <a:pt x="79899" y="195309"/>
                </a:cubicBezTo>
                <a:cubicBezTo>
                  <a:pt x="139158" y="195309"/>
                  <a:pt x="198268" y="201227"/>
                  <a:pt x="257453" y="204186"/>
                </a:cubicBezTo>
                <a:cubicBezTo>
                  <a:pt x="284086" y="213064"/>
                  <a:pt x="321780" y="207460"/>
                  <a:pt x="337352" y="230819"/>
                </a:cubicBezTo>
                <a:cubicBezTo>
                  <a:pt x="378780" y="292963"/>
                  <a:pt x="355107" y="272248"/>
                  <a:pt x="399495" y="301841"/>
                </a:cubicBezTo>
                <a:cubicBezTo>
                  <a:pt x="423169" y="292963"/>
                  <a:pt x="449804" y="289707"/>
                  <a:pt x="470517" y="275208"/>
                </a:cubicBezTo>
                <a:cubicBezTo>
                  <a:pt x="481359" y="267619"/>
                  <a:pt x="481706" y="251187"/>
                  <a:pt x="488272" y="239697"/>
                </a:cubicBezTo>
                <a:cubicBezTo>
                  <a:pt x="493565" y="230433"/>
                  <a:pt x="498482" y="220609"/>
                  <a:pt x="506027" y="213064"/>
                </a:cubicBezTo>
                <a:cubicBezTo>
                  <a:pt x="540964" y="178127"/>
                  <a:pt x="545160" y="185827"/>
                  <a:pt x="594804" y="177553"/>
                </a:cubicBezTo>
                <a:cubicBezTo>
                  <a:pt x="606858" y="179964"/>
                  <a:pt x="660374" y="189936"/>
                  <a:pt x="674703" y="195309"/>
                </a:cubicBezTo>
                <a:cubicBezTo>
                  <a:pt x="687094" y="199956"/>
                  <a:pt x="698377" y="207146"/>
                  <a:pt x="710214" y="213064"/>
                </a:cubicBezTo>
                <a:cubicBezTo>
                  <a:pt x="716132" y="201227"/>
                  <a:pt x="723784" y="190108"/>
                  <a:pt x="727969" y="177553"/>
                </a:cubicBezTo>
                <a:cubicBezTo>
                  <a:pt x="736945" y="150624"/>
                  <a:pt x="732289" y="119967"/>
                  <a:pt x="754602" y="97654"/>
                </a:cubicBezTo>
                <a:cubicBezTo>
                  <a:pt x="761219" y="91037"/>
                  <a:pt x="772357" y="91736"/>
                  <a:pt x="781235" y="88777"/>
                </a:cubicBezTo>
                <a:cubicBezTo>
                  <a:pt x="787153" y="82858"/>
                  <a:pt x="792560" y="76379"/>
                  <a:pt x="798990" y="71021"/>
                </a:cubicBezTo>
                <a:cubicBezTo>
                  <a:pt x="810357" y="61549"/>
                  <a:pt x="825029" y="55755"/>
                  <a:pt x="834501" y="44388"/>
                </a:cubicBezTo>
                <a:cubicBezTo>
                  <a:pt x="888102" y="-19933"/>
                  <a:pt x="788448" y="54375"/>
                  <a:pt x="870012" y="0"/>
                </a:cubicBezTo>
                <a:cubicBezTo>
                  <a:pt x="884808" y="5918"/>
                  <a:pt x="906494" y="3919"/>
                  <a:pt x="914400" y="17755"/>
                </a:cubicBezTo>
                <a:cubicBezTo>
                  <a:pt x="988381" y="147221"/>
                  <a:pt x="890726" y="111710"/>
                  <a:pt x="976544" y="133165"/>
                </a:cubicBezTo>
                <a:cubicBezTo>
                  <a:pt x="982462" y="142043"/>
                  <a:pt x="983948" y="162386"/>
                  <a:pt x="994299" y="159798"/>
                </a:cubicBezTo>
                <a:cubicBezTo>
                  <a:pt x="1009285" y="156051"/>
                  <a:pt x="1016430" y="97781"/>
                  <a:pt x="1020932" y="88777"/>
                </a:cubicBezTo>
                <a:cubicBezTo>
                  <a:pt x="1051131" y="28379"/>
                  <a:pt x="1042648" y="38960"/>
                  <a:pt x="1091954" y="26633"/>
                </a:cubicBezTo>
                <a:cubicBezTo>
                  <a:pt x="1100832" y="29592"/>
                  <a:pt x="1111280" y="29665"/>
                  <a:pt x="1118587" y="35511"/>
                </a:cubicBezTo>
                <a:cubicBezTo>
                  <a:pt x="1142788" y="54872"/>
                  <a:pt x="1136970" y="79721"/>
                  <a:pt x="1145220" y="106532"/>
                </a:cubicBezTo>
                <a:cubicBezTo>
                  <a:pt x="1152656" y="130697"/>
                  <a:pt x="1161391" y="154536"/>
                  <a:pt x="1171853" y="177553"/>
                </a:cubicBezTo>
                <a:cubicBezTo>
                  <a:pt x="1185079" y="206649"/>
                  <a:pt x="1195588" y="206035"/>
                  <a:pt x="1216241" y="230819"/>
                </a:cubicBezTo>
                <a:cubicBezTo>
                  <a:pt x="1223071" y="239016"/>
                  <a:pt x="1225118" y="251534"/>
                  <a:pt x="1233996" y="257452"/>
                </a:cubicBezTo>
                <a:cubicBezTo>
                  <a:pt x="1322442" y="316416"/>
                  <a:pt x="1330417" y="302429"/>
                  <a:pt x="1438183" y="310718"/>
                </a:cubicBezTo>
                <a:cubicBezTo>
                  <a:pt x="1446246" y="322813"/>
                  <a:pt x="1459639" y="346675"/>
                  <a:pt x="1473693" y="355107"/>
                </a:cubicBezTo>
                <a:cubicBezTo>
                  <a:pt x="1487339" y="363295"/>
                  <a:pt x="1535174" y="370954"/>
                  <a:pt x="1544715" y="372862"/>
                </a:cubicBezTo>
                <a:cubicBezTo>
                  <a:pt x="1550633" y="381740"/>
                  <a:pt x="1554139" y="392830"/>
                  <a:pt x="1562470" y="399495"/>
                </a:cubicBezTo>
                <a:cubicBezTo>
                  <a:pt x="1569777" y="405341"/>
                  <a:pt x="1579872" y="406835"/>
                  <a:pt x="1589103" y="408373"/>
                </a:cubicBezTo>
                <a:cubicBezTo>
                  <a:pt x="1615535" y="412778"/>
                  <a:pt x="1642369" y="414291"/>
                  <a:pt x="1669002" y="417250"/>
                </a:cubicBezTo>
                <a:cubicBezTo>
                  <a:pt x="1677880" y="420209"/>
                  <a:pt x="1687849" y="420937"/>
                  <a:pt x="1695635" y="426128"/>
                </a:cubicBezTo>
                <a:cubicBezTo>
                  <a:pt x="1706081" y="433092"/>
                  <a:pt x="1722268" y="452761"/>
                  <a:pt x="1722268" y="452761"/>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098138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Translation into a DAML model</a:t>
            </a:r>
          </a:p>
        </p:txBody>
      </p:sp>
      <p:sp>
        <p:nvSpPr>
          <p:cNvPr id="4" name="TextBox 3">
            <a:extLst>
              <a:ext uri="{FF2B5EF4-FFF2-40B4-BE49-F238E27FC236}">
                <a16:creationId xmlns:a16="http://schemas.microsoft.com/office/drawing/2014/main" id="{D82A6906-685E-4A10-B24A-5141CE11601F}"/>
              </a:ext>
            </a:extLst>
          </p:cNvPr>
          <p:cNvSpPr txBox="1"/>
          <p:nvPr/>
        </p:nvSpPr>
        <p:spPr>
          <a:xfrm>
            <a:off x="1486388" y="2433581"/>
            <a:ext cx="1080000" cy="646331"/>
          </a:xfrm>
          <a:prstGeom prst="rect">
            <a:avLst/>
          </a:prstGeom>
          <a:noFill/>
          <a:ln>
            <a:solidFill>
              <a:schemeClr val="tx1"/>
            </a:solidFill>
          </a:ln>
        </p:spPr>
        <p:txBody>
          <a:bodyPr wrap="square" rtlCol="0">
            <a:spAutoFit/>
          </a:bodyPr>
          <a:lstStyle/>
          <a:p>
            <a:pPr algn="ctr"/>
            <a:r>
              <a:rPr lang="en-GB" sz="1200" dirty="0"/>
              <a:t>Insurable event proposal</a:t>
            </a:r>
          </a:p>
        </p:txBody>
      </p:sp>
      <p:sp>
        <p:nvSpPr>
          <p:cNvPr id="5" name="TextBox 4">
            <a:extLst>
              <a:ext uri="{FF2B5EF4-FFF2-40B4-BE49-F238E27FC236}">
                <a16:creationId xmlns:a16="http://schemas.microsoft.com/office/drawing/2014/main" id="{AA0D1246-8944-4E50-8B28-D3A11BBE5E7C}"/>
              </a:ext>
            </a:extLst>
          </p:cNvPr>
          <p:cNvSpPr txBox="1"/>
          <p:nvPr/>
        </p:nvSpPr>
        <p:spPr>
          <a:xfrm>
            <a:off x="2877171" y="2433581"/>
            <a:ext cx="1080000" cy="646331"/>
          </a:xfrm>
          <a:prstGeom prst="rect">
            <a:avLst/>
          </a:prstGeom>
          <a:noFill/>
          <a:ln>
            <a:solidFill>
              <a:schemeClr val="tx1"/>
            </a:solidFill>
          </a:ln>
        </p:spPr>
        <p:txBody>
          <a:bodyPr wrap="square" rtlCol="0">
            <a:spAutoFit/>
          </a:bodyPr>
          <a:lstStyle/>
          <a:p>
            <a:pPr algn="ctr"/>
            <a:r>
              <a:rPr lang="en-GB" sz="1200" dirty="0"/>
              <a:t>Insurable event approval</a:t>
            </a:r>
          </a:p>
        </p:txBody>
      </p:sp>
      <p:sp>
        <p:nvSpPr>
          <p:cNvPr id="6" name="TextBox 5">
            <a:extLst>
              <a:ext uri="{FF2B5EF4-FFF2-40B4-BE49-F238E27FC236}">
                <a16:creationId xmlns:a16="http://schemas.microsoft.com/office/drawing/2014/main" id="{0A3D4DA1-207F-4218-9553-3C3451419E98}"/>
              </a:ext>
            </a:extLst>
          </p:cNvPr>
          <p:cNvSpPr txBox="1"/>
          <p:nvPr/>
        </p:nvSpPr>
        <p:spPr>
          <a:xfrm>
            <a:off x="5658737" y="2433581"/>
            <a:ext cx="1080000" cy="646331"/>
          </a:xfrm>
          <a:prstGeom prst="rect">
            <a:avLst/>
          </a:prstGeom>
          <a:noFill/>
          <a:ln>
            <a:solidFill>
              <a:schemeClr val="tx1"/>
            </a:solidFill>
          </a:ln>
        </p:spPr>
        <p:txBody>
          <a:bodyPr wrap="square" rtlCol="0">
            <a:spAutoFit/>
          </a:bodyPr>
          <a:lstStyle/>
          <a:p>
            <a:pPr algn="ctr"/>
            <a:r>
              <a:rPr lang="en-GB" sz="1200" dirty="0"/>
              <a:t>Insurance contract agreement</a:t>
            </a:r>
          </a:p>
        </p:txBody>
      </p:sp>
      <p:sp>
        <p:nvSpPr>
          <p:cNvPr id="7" name="TextBox 6">
            <a:extLst>
              <a:ext uri="{FF2B5EF4-FFF2-40B4-BE49-F238E27FC236}">
                <a16:creationId xmlns:a16="http://schemas.microsoft.com/office/drawing/2014/main" id="{EF9535E5-8952-4E91-96D2-7C7F55294370}"/>
              </a:ext>
            </a:extLst>
          </p:cNvPr>
          <p:cNvSpPr txBox="1"/>
          <p:nvPr/>
        </p:nvSpPr>
        <p:spPr>
          <a:xfrm>
            <a:off x="7049520" y="2433581"/>
            <a:ext cx="1080000" cy="646331"/>
          </a:xfrm>
          <a:prstGeom prst="rect">
            <a:avLst/>
          </a:prstGeom>
          <a:noFill/>
          <a:ln>
            <a:solidFill>
              <a:schemeClr val="tx1"/>
            </a:solidFill>
          </a:ln>
        </p:spPr>
        <p:txBody>
          <a:bodyPr wrap="square" rtlCol="0">
            <a:spAutoFit/>
          </a:bodyPr>
          <a:lstStyle/>
          <a:p>
            <a:pPr algn="ctr"/>
            <a:r>
              <a:rPr lang="en-GB" sz="1200" dirty="0"/>
              <a:t>Insurance contract</a:t>
            </a:r>
          </a:p>
          <a:p>
            <a:pPr algn="ctr"/>
            <a:r>
              <a:rPr lang="en-GB" sz="1200" dirty="0"/>
              <a:t>approval</a:t>
            </a:r>
          </a:p>
        </p:txBody>
      </p:sp>
      <p:sp>
        <p:nvSpPr>
          <p:cNvPr id="8" name="TextBox 7">
            <a:extLst>
              <a:ext uri="{FF2B5EF4-FFF2-40B4-BE49-F238E27FC236}">
                <a16:creationId xmlns:a16="http://schemas.microsoft.com/office/drawing/2014/main" id="{AA3FB87B-80BA-4A2B-9B36-46A71D877901}"/>
              </a:ext>
            </a:extLst>
          </p:cNvPr>
          <p:cNvSpPr txBox="1"/>
          <p:nvPr/>
        </p:nvSpPr>
        <p:spPr>
          <a:xfrm>
            <a:off x="8440303" y="2433581"/>
            <a:ext cx="1080000" cy="646331"/>
          </a:xfrm>
          <a:prstGeom prst="rect">
            <a:avLst/>
          </a:prstGeom>
          <a:noFill/>
          <a:ln>
            <a:solidFill>
              <a:schemeClr val="tx1"/>
            </a:solidFill>
          </a:ln>
        </p:spPr>
        <p:txBody>
          <a:bodyPr wrap="square" rtlCol="0">
            <a:spAutoFit/>
          </a:bodyPr>
          <a:lstStyle/>
          <a:p>
            <a:pPr algn="ctr"/>
            <a:r>
              <a:rPr lang="en-GB" sz="1200" dirty="0"/>
              <a:t>Insurance contract payout</a:t>
            </a:r>
          </a:p>
        </p:txBody>
      </p:sp>
      <p:sp>
        <p:nvSpPr>
          <p:cNvPr id="9" name="TextBox 8">
            <a:extLst>
              <a:ext uri="{FF2B5EF4-FFF2-40B4-BE49-F238E27FC236}">
                <a16:creationId xmlns:a16="http://schemas.microsoft.com/office/drawing/2014/main" id="{661CDCEA-94B9-4238-9ADD-2747C479DAFB}"/>
              </a:ext>
            </a:extLst>
          </p:cNvPr>
          <p:cNvSpPr txBox="1"/>
          <p:nvPr/>
        </p:nvSpPr>
        <p:spPr>
          <a:xfrm>
            <a:off x="9831087" y="2618247"/>
            <a:ext cx="1080000" cy="276999"/>
          </a:xfrm>
          <a:prstGeom prst="rect">
            <a:avLst/>
          </a:prstGeom>
          <a:noFill/>
          <a:ln>
            <a:solidFill>
              <a:schemeClr val="tx1"/>
            </a:solidFill>
          </a:ln>
        </p:spPr>
        <p:txBody>
          <a:bodyPr wrap="square" rtlCol="0">
            <a:spAutoFit/>
          </a:bodyPr>
          <a:lstStyle/>
          <a:p>
            <a:pPr algn="ctr"/>
            <a:r>
              <a:rPr lang="en-GB" sz="1200" dirty="0"/>
              <a:t>Balance</a:t>
            </a:r>
          </a:p>
        </p:txBody>
      </p:sp>
      <p:cxnSp>
        <p:nvCxnSpPr>
          <p:cNvPr id="11" name="Straight Arrow Connector 10">
            <a:extLst>
              <a:ext uri="{FF2B5EF4-FFF2-40B4-BE49-F238E27FC236}">
                <a16:creationId xmlns:a16="http://schemas.microsoft.com/office/drawing/2014/main" id="{17A9989B-15DD-41D1-8857-01BFF3D56100}"/>
              </a:ext>
            </a:extLst>
          </p:cNvPr>
          <p:cNvCxnSpPr>
            <a:cxnSpLocks/>
          </p:cNvCxnSpPr>
          <p:nvPr/>
        </p:nvCxnSpPr>
        <p:spPr>
          <a:xfrm>
            <a:off x="2566388" y="2733088"/>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EB8DA1-431B-468A-9267-7D109B4856DC}"/>
              </a:ext>
            </a:extLst>
          </p:cNvPr>
          <p:cNvCxnSpPr>
            <a:cxnSpLocks/>
          </p:cNvCxnSpPr>
          <p:nvPr/>
        </p:nvCxnSpPr>
        <p:spPr>
          <a:xfrm flipV="1">
            <a:off x="3957171" y="2744105"/>
            <a:ext cx="310783" cy="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B967CD-6349-4869-9045-59B7FB94E073}"/>
              </a:ext>
            </a:extLst>
          </p:cNvPr>
          <p:cNvCxnSpPr>
            <a:cxnSpLocks/>
          </p:cNvCxnSpPr>
          <p:nvPr/>
        </p:nvCxnSpPr>
        <p:spPr>
          <a:xfrm>
            <a:off x="6738737" y="2756746"/>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9CF2F9-CE5E-4750-A89E-ADE417C3BB6C}"/>
              </a:ext>
            </a:extLst>
          </p:cNvPr>
          <p:cNvCxnSpPr>
            <a:cxnSpLocks/>
          </p:cNvCxnSpPr>
          <p:nvPr/>
        </p:nvCxnSpPr>
        <p:spPr>
          <a:xfrm>
            <a:off x="8129520" y="2756746"/>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DADAF5-86BB-4862-AD44-1C78F5245080}"/>
              </a:ext>
            </a:extLst>
          </p:cNvPr>
          <p:cNvSpPr txBox="1"/>
          <p:nvPr/>
        </p:nvSpPr>
        <p:spPr>
          <a:xfrm>
            <a:off x="7060432" y="1920963"/>
            <a:ext cx="1080000" cy="276999"/>
          </a:xfrm>
          <a:prstGeom prst="rect">
            <a:avLst/>
          </a:prstGeom>
          <a:noFill/>
          <a:ln>
            <a:solidFill>
              <a:schemeClr val="tx1"/>
            </a:solidFill>
          </a:ln>
        </p:spPr>
        <p:txBody>
          <a:bodyPr wrap="square" rtlCol="0">
            <a:spAutoFit/>
          </a:bodyPr>
          <a:lstStyle/>
          <a:p>
            <a:pPr algn="ctr"/>
            <a:r>
              <a:rPr lang="en-GB" sz="1200" dirty="0"/>
              <a:t>Balance</a:t>
            </a:r>
          </a:p>
        </p:txBody>
      </p:sp>
      <p:cxnSp>
        <p:nvCxnSpPr>
          <p:cNvPr id="22" name="Straight Arrow Connector 21">
            <a:extLst>
              <a:ext uri="{FF2B5EF4-FFF2-40B4-BE49-F238E27FC236}">
                <a16:creationId xmlns:a16="http://schemas.microsoft.com/office/drawing/2014/main" id="{714740B7-5387-45B9-BC1D-D1EB0B61C8B1}"/>
              </a:ext>
            </a:extLst>
          </p:cNvPr>
          <p:cNvCxnSpPr>
            <a:cxnSpLocks/>
            <a:stCxn id="6" idx="3"/>
            <a:endCxn id="21" idx="1"/>
          </p:cNvCxnSpPr>
          <p:nvPr/>
        </p:nvCxnSpPr>
        <p:spPr>
          <a:xfrm flipV="1">
            <a:off x="6738737" y="2059463"/>
            <a:ext cx="321695" cy="6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D665F6-C3BD-40BA-AC01-33EA77B637E3}"/>
              </a:ext>
            </a:extLst>
          </p:cNvPr>
          <p:cNvCxnSpPr>
            <a:cxnSpLocks/>
          </p:cNvCxnSpPr>
          <p:nvPr/>
        </p:nvCxnSpPr>
        <p:spPr>
          <a:xfrm>
            <a:off x="9520303" y="2678875"/>
            <a:ext cx="310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4300EE-5C86-488A-B5DC-E8D43E221099}"/>
              </a:ext>
            </a:extLst>
          </p:cNvPr>
          <p:cNvCxnSpPr>
            <a:cxnSpLocks/>
          </p:cNvCxnSpPr>
          <p:nvPr/>
        </p:nvCxnSpPr>
        <p:spPr>
          <a:xfrm flipH="1">
            <a:off x="1358283"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5EF15F-A981-4B71-A3A5-8D132F3F1516}"/>
              </a:ext>
            </a:extLst>
          </p:cNvPr>
          <p:cNvCxnSpPr>
            <a:cxnSpLocks/>
          </p:cNvCxnSpPr>
          <p:nvPr/>
        </p:nvCxnSpPr>
        <p:spPr>
          <a:xfrm>
            <a:off x="594804" y="349780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77F7FA-C6DB-40D0-852A-88278684C29C}"/>
              </a:ext>
            </a:extLst>
          </p:cNvPr>
          <p:cNvCxnSpPr>
            <a:cxnSpLocks/>
          </p:cNvCxnSpPr>
          <p:nvPr/>
        </p:nvCxnSpPr>
        <p:spPr>
          <a:xfrm>
            <a:off x="594804" y="456386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E3AED7-482C-4E05-B03A-542C9D958206}"/>
              </a:ext>
            </a:extLst>
          </p:cNvPr>
          <p:cNvCxnSpPr>
            <a:cxnSpLocks/>
          </p:cNvCxnSpPr>
          <p:nvPr/>
        </p:nvCxnSpPr>
        <p:spPr>
          <a:xfrm>
            <a:off x="594804" y="562992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3DA852-055E-43FC-9630-B98DE1211463}"/>
              </a:ext>
            </a:extLst>
          </p:cNvPr>
          <p:cNvCxnSpPr>
            <a:cxnSpLocks/>
          </p:cNvCxnSpPr>
          <p:nvPr/>
        </p:nvCxnSpPr>
        <p:spPr>
          <a:xfrm flipH="1">
            <a:off x="4112562"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C5E026-E2A2-492B-93E9-7CC609B60461}"/>
              </a:ext>
            </a:extLst>
          </p:cNvPr>
          <p:cNvCxnSpPr>
            <a:cxnSpLocks/>
          </p:cNvCxnSpPr>
          <p:nvPr/>
        </p:nvCxnSpPr>
        <p:spPr>
          <a:xfrm flipH="1">
            <a:off x="5503345"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5ACA6E-B32B-4770-A064-3FA73AECA369}"/>
              </a:ext>
            </a:extLst>
          </p:cNvPr>
          <p:cNvCxnSpPr>
            <a:cxnSpLocks/>
          </p:cNvCxnSpPr>
          <p:nvPr/>
        </p:nvCxnSpPr>
        <p:spPr>
          <a:xfrm flipH="1">
            <a:off x="6899584"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412128-5DE9-4A6C-BF17-9D830BB795FD}"/>
              </a:ext>
            </a:extLst>
          </p:cNvPr>
          <p:cNvCxnSpPr>
            <a:cxnSpLocks/>
          </p:cNvCxnSpPr>
          <p:nvPr/>
        </p:nvCxnSpPr>
        <p:spPr>
          <a:xfrm flipH="1">
            <a:off x="8277580"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DE3B73-7BA0-46A6-94CA-A5EBD0764773}"/>
              </a:ext>
            </a:extLst>
          </p:cNvPr>
          <p:cNvCxnSpPr>
            <a:cxnSpLocks/>
          </p:cNvCxnSpPr>
          <p:nvPr/>
        </p:nvCxnSpPr>
        <p:spPr>
          <a:xfrm flipH="1">
            <a:off x="9654777"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BEF90B8-F960-487E-AA43-0196468E389D}"/>
              </a:ext>
            </a:extLst>
          </p:cNvPr>
          <p:cNvSpPr txBox="1"/>
          <p:nvPr/>
        </p:nvSpPr>
        <p:spPr>
          <a:xfrm>
            <a:off x="4267954" y="2433581"/>
            <a:ext cx="1080000" cy="646331"/>
          </a:xfrm>
          <a:prstGeom prst="rect">
            <a:avLst/>
          </a:prstGeom>
          <a:noFill/>
          <a:ln>
            <a:solidFill>
              <a:schemeClr val="tx1"/>
            </a:solidFill>
          </a:ln>
        </p:spPr>
        <p:txBody>
          <a:bodyPr wrap="square" rtlCol="0">
            <a:spAutoFit/>
          </a:bodyPr>
          <a:lstStyle/>
          <a:p>
            <a:pPr algn="ctr"/>
            <a:r>
              <a:rPr lang="en-GB" sz="1200" dirty="0"/>
              <a:t>Insurance contract proposal</a:t>
            </a:r>
          </a:p>
        </p:txBody>
      </p:sp>
      <p:cxnSp>
        <p:nvCxnSpPr>
          <p:cNvPr id="55" name="Straight Arrow Connector 54">
            <a:extLst>
              <a:ext uri="{FF2B5EF4-FFF2-40B4-BE49-F238E27FC236}">
                <a16:creationId xmlns:a16="http://schemas.microsoft.com/office/drawing/2014/main" id="{3480C5C3-A99F-40A5-8C8B-1051A58236BB}"/>
              </a:ext>
            </a:extLst>
          </p:cNvPr>
          <p:cNvCxnSpPr>
            <a:cxnSpLocks/>
          </p:cNvCxnSpPr>
          <p:nvPr/>
        </p:nvCxnSpPr>
        <p:spPr>
          <a:xfrm>
            <a:off x="5347954" y="2741803"/>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1E8E2B-7CAB-41E8-8804-980C1039801B}"/>
              </a:ext>
            </a:extLst>
          </p:cNvPr>
          <p:cNvCxnSpPr>
            <a:cxnSpLocks/>
          </p:cNvCxnSpPr>
          <p:nvPr/>
        </p:nvCxnSpPr>
        <p:spPr>
          <a:xfrm flipH="1">
            <a:off x="2721779"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F98F33D-C107-4090-A13F-1FCEAACC8030}"/>
              </a:ext>
            </a:extLst>
          </p:cNvPr>
          <p:cNvSpPr txBox="1"/>
          <p:nvPr/>
        </p:nvSpPr>
        <p:spPr>
          <a:xfrm>
            <a:off x="403660" y="3676999"/>
            <a:ext cx="799232" cy="461665"/>
          </a:xfrm>
          <a:prstGeom prst="rect">
            <a:avLst/>
          </a:prstGeom>
          <a:noFill/>
          <a:ln>
            <a:noFill/>
          </a:ln>
        </p:spPr>
        <p:txBody>
          <a:bodyPr wrap="square" rtlCol="0">
            <a:spAutoFit/>
          </a:bodyPr>
          <a:lstStyle/>
          <a:p>
            <a:pPr algn="ctr"/>
            <a:r>
              <a:rPr lang="en-GB" sz="1200" dirty="0"/>
              <a:t>Who can authorise</a:t>
            </a:r>
          </a:p>
        </p:txBody>
      </p:sp>
      <p:sp>
        <p:nvSpPr>
          <p:cNvPr id="67" name="TextBox 66">
            <a:extLst>
              <a:ext uri="{FF2B5EF4-FFF2-40B4-BE49-F238E27FC236}">
                <a16:creationId xmlns:a16="http://schemas.microsoft.com/office/drawing/2014/main" id="{27A8C2EB-21EA-4687-84E3-3C88654BC108}"/>
              </a:ext>
            </a:extLst>
          </p:cNvPr>
          <p:cNvSpPr txBox="1"/>
          <p:nvPr/>
        </p:nvSpPr>
        <p:spPr>
          <a:xfrm>
            <a:off x="438584" y="4789556"/>
            <a:ext cx="799232" cy="461665"/>
          </a:xfrm>
          <a:prstGeom prst="rect">
            <a:avLst/>
          </a:prstGeom>
          <a:noFill/>
          <a:ln>
            <a:noFill/>
          </a:ln>
        </p:spPr>
        <p:txBody>
          <a:bodyPr wrap="square" rtlCol="0">
            <a:spAutoFit/>
          </a:bodyPr>
          <a:lstStyle/>
          <a:p>
            <a:pPr algn="ctr"/>
            <a:r>
              <a:rPr lang="en-GB" sz="1200" dirty="0"/>
              <a:t>Who can view</a:t>
            </a:r>
          </a:p>
        </p:txBody>
      </p:sp>
      <p:sp>
        <p:nvSpPr>
          <p:cNvPr id="68" name="TextBox 67">
            <a:extLst>
              <a:ext uri="{FF2B5EF4-FFF2-40B4-BE49-F238E27FC236}">
                <a16:creationId xmlns:a16="http://schemas.microsoft.com/office/drawing/2014/main" id="{9DC00937-3272-4046-B89A-2430C360B96E}"/>
              </a:ext>
            </a:extLst>
          </p:cNvPr>
          <p:cNvSpPr txBox="1"/>
          <p:nvPr/>
        </p:nvSpPr>
        <p:spPr>
          <a:xfrm>
            <a:off x="337351" y="5852603"/>
            <a:ext cx="940509" cy="646331"/>
          </a:xfrm>
          <a:prstGeom prst="rect">
            <a:avLst/>
          </a:prstGeom>
          <a:noFill/>
          <a:ln>
            <a:noFill/>
          </a:ln>
        </p:spPr>
        <p:txBody>
          <a:bodyPr wrap="square" rtlCol="0">
            <a:spAutoFit/>
          </a:bodyPr>
          <a:lstStyle/>
          <a:p>
            <a:pPr algn="ctr"/>
            <a:r>
              <a:rPr lang="en-GB" sz="1200" dirty="0"/>
              <a:t>Is choice on contract consuming?</a:t>
            </a:r>
          </a:p>
        </p:txBody>
      </p:sp>
      <p:sp>
        <p:nvSpPr>
          <p:cNvPr id="69" name="TextBox 68">
            <a:extLst>
              <a:ext uri="{FF2B5EF4-FFF2-40B4-BE49-F238E27FC236}">
                <a16:creationId xmlns:a16="http://schemas.microsoft.com/office/drawing/2014/main" id="{0EC1EC2D-349C-4FDC-B9EC-929FB2B1E1DB}"/>
              </a:ext>
            </a:extLst>
          </p:cNvPr>
          <p:cNvSpPr txBox="1"/>
          <p:nvPr/>
        </p:nvSpPr>
        <p:spPr>
          <a:xfrm>
            <a:off x="1358283" y="3706125"/>
            <a:ext cx="799232" cy="276999"/>
          </a:xfrm>
          <a:prstGeom prst="rect">
            <a:avLst/>
          </a:prstGeom>
          <a:noFill/>
          <a:ln>
            <a:noFill/>
          </a:ln>
        </p:spPr>
        <p:txBody>
          <a:bodyPr wrap="square" rtlCol="0">
            <a:spAutoFit/>
          </a:bodyPr>
          <a:lstStyle/>
          <a:p>
            <a:pPr algn="ctr"/>
            <a:r>
              <a:rPr lang="en-GB" sz="1200" dirty="0"/>
              <a:t>Anyone</a:t>
            </a:r>
          </a:p>
        </p:txBody>
      </p:sp>
      <p:sp>
        <p:nvSpPr>
          <p:cNvPr id="70" name="TextBox 69">
            <a:extLst>
              <a:ext uri="{FF2B5EF4-FFF2-40B4-BE49-F238E27FC236}">
                <a16:creationId xmlns:a16="http://schemas.microsoft.com/office/drawing/2014/main" id="{11735BC2-CABE-42DA-BD1C-66280AE3350D}"/>
              </a:ext>
            </a:extLst>
          </p:cNvPr>
          <p:cNvSpPr txBox="1"/>
          <p:nvPr/>
        </p:nvSpPr>
        <p:spPr>
          <a:xfrm>
            <a:off x="1367402" y="4789556"/>
            <a:ext cx="799232" cy="276999"/>
          </a:xfrm>
          <a:prstGeom prst="rect">
            <a:avLst/>
          </a:prstGeom>
          <a:noFill/>
          <a:ln>
            <a:noFill/>
          </a:ln>
        </p:spPr>
        <p:txBody>
          <a:bodyPr wrap="square" rtlCol="0">
            <a:spAutoFit/>
          </a:bodyPr>
          <a:lstStyle/>
          <a:p>
            <a:pPr algn="ctr"/>
            <a:r>
              <a:rPr lang="en-GB" sz="1200" dirty="0"/>
              <a:t>Admin</a:t>
            </a:r>
          </a:p>
        </p:txBody>
      </p:sp>
      <p:sp>
        <p:nvSpPr>
          <p:cNvPr id="71" name="TextBox 70">
            <a:extLst>
              <a:ext uri="{FF2B5EF4-FFF2-40B4-BE49-F238E27FC236}">
                <a16:creationId xmlns:a16="http://schemas.microsoft.com/office/drawing/2014/main" id="{57A8EE66-98C1-4521-A502-AE943D60A024}"/>
              </a:ext>
            </a:extLst>
          </p:cNvPr>
          <p:cNvSpPr txBox="1"/>
          <p:nvPr/>
        </p:nvSpPr>
        <p:spPr>
          <a:xfrm>
            <a:off x="2765069" y="4819893"/>
            <a:ext cx="799232" cy="276999"/>
          </a:xfrm>
          <a:prstGeom prst="rect">
            <a:avLst/>
          </a:prstGeom>
          <a:noFill/>
          <a:ln>
            <a:noFill/>
          </a:ln>
        </p:spPr>
        <p:txBody>
          <a:bodyPr wrap="square" rtlCol="0">
            <a:spAutoFit/>
          </a:bodyPr>
          <a:lstStyle/>
          <a:p>
            <a:pPr algn="ctr"/>
            <a:r>
              <a:rPr lang="en-GB" sz="1200" dirty="0"/>
              <a:t>Anyone</a:t>
            </a:r>
          </a:p>
        </p:txBody>
      </p:sp>
      <p:sp>
        <p:nvSpPr>
          <p:cNvPr id="72" name="TextBox 71">
            <a:extLst>
              <a:ext uri="{FF2B5EF4-FFF2-40B4-BE49-F238E27FC236}">
                <a16:creationId xmlns:a16="http://schemas.microsoft.com/office/drawing/2014/main" id="{2B248C15-64DA-4F34-9859-0EE258315323}"/>
              </a:ext>
            </a:extLst>
          </p:cNvPr>
          <p:cNvSpPr txBox="1"/>
          <p:nvPr/>
        </p:nvSpPr>
        <p:spPr>
          <a:xfrm>
            <a:off x="2770077" y="3706124"/>
            <a:ext cx="799232" cy="276999"/>
          </a:xfrm>
          <a:prstGeom prst="rect">
            <a:avLst/>
          </a:prstGeom>
          <a:noFill/>
          <a:ln>
            <a:noFill/>
          </a:ln>
        </p:spPr>
        <p:txBody>
          <a:bodyPr wrap="square" rtlCol="0">
            <a:spAutoFit/>
          </a:bodyPr>
          <a:lstStyle/>
          <a:p>
            <a:pPr algn="ctr"/>
            <a:r>
              <a:rPr lang="en-GB" sz="1200" dirty="0"/>
              <a:t>Admin</a:t>
            </a:r>
          </a:p>
        </p:txBody>
      </p:sp>
      <p:sp>
        <p:nvSpPr>
          <p:cNvPr id="73" name="TextBox 72">
            <a:extLst>
              <a:ext uri="{FF2B5EF4-FFF2-40B4-BE49-F238E27FC236}">
                <a16:creationId xmlns:a16="http://schemas.microsoft.com/office/drawing/2014/main" id="{441B4BFB-44FF-49D3-A2FB-A6E3E993AEB0}"/>
              </a:ext>
            </a:extLst>
          </p:cNvPr>
          <p:cNvSpPr txBox="1"/>
          <p:nvPr/>
        </p:nvSpPr>
        <p:spPr>
          <a:xfrm>
            <a:off x="4237260" y="3738004"/>
            <a:ext cx="799232" cy="461665"/>
          </a:xfrm>
          <a:prstGeom prst="rect">
            <a:avLst/>
          </a:prstGeom>
          <a:noFill/>
          <a:ln>
            <a:noFill/>
          </a:ln>
        </p:spPr>
        <p:txBody>
          <a:bodyPr wrap="square" rtlCol="0">
            <a:spAutoFit/>
          </a:bodyPr>
          <a:lstStyle/>
          <a:p>
            <a:pPr algn="ctr"/>
            <a:r>
              <a:rPr lang="en-GB" sz="1200" dirty="0"/>
              <a:t>Buyer or seller</a:t>
            </a:r>
          </a:p>
        </p:txBody>
      </p:sp>
      <p:sp>
        <p:nvSpPr>
          <p:cNvPr id="74" name="TextBox 73">
            <a:extLst>
              <a:ext uri="{FF2B5EF4-FFF2-40B4-BE49-F238E27FC236}">
                <a16:creationId xmlns:a16="http://schemas.microsoft.com/office/drawing/2014/main" id="{678C0DA8-DFE0-4EE3-9738-011AD12BC56A}"/>
              </a:ext>
            </a:extLst>
          </p:cNvPr>
          <p:cNvSpPr txBox="1"/>
          <p:nvPr/>
        </p:nvSpPr>
        <p:spPr>
          <a:xfrm>
            <a:off x="4272757" y="4829719"/>
            <a:ext cx="799232" cy="276999"/>
          </a:xfrm>
          <a:prstGeom prst="rect">
            <a:avLst/>
          </a:prstGeom>
          <a:noFill/>
          <a:ln>
            <a:noFill/>
          </a:ln>
        </p:spPr>
        <p:txBody>
          <a:bodyPr wrap="square" rtlCol="0">
            <a:spAutoFit/>
          </a:bodyPr>
          <a:lstStyle/>
          <a:p>
            <a:pPr algn="ctr"/>
            <a:r>
              <a:rPr lang="en-GB" sz="1200" dirty="0"/>
              <a:t>Admin</a:t>
            </a:r>
          </a:p>
        </p:txBody>
      </p:sp>
      <p:sp>
        <p:nvSpPr>
          <p:cNvPr id="75" name="TextBox 74">
            <a:extLst>
              <a:ext uri="{FF2B5EF4-FFF2-40B4-BE49-F238E27FC236}">
                <a16:creationId xmlns:a16="http://schemas.microsoft.com/office/drawing/2014/main" id="{CEDCCED8-83F7-4775-83E0-DA3CE03297CE}"/>
              </a:ext>
            </a:extLst>
          </p:cNvPr>
          <p:cNvSpPr txBox="1"/>
          <p:nvPr/>
        </p:nvSpPr>
        <p:spPr>
          <a:xfrm>
            <a:off x="5620312" y="4845697"/>
            <a:ext cx="799232" cy="276999"/>
          </a:xfrm>
          <a:prstGeom prst="rect">
            <a:avLst/>
          </a:prstGeom>
          <a:noFill/>
          <a:ln>
            <a:noFill/>
          </a:ln>
        </p:spPr>
        <p:txBody>
          <a:bodyPr wrap="square" rtlCol="0">
            <a:spAutoFit/>
          </a:bodyPr>
          <a:lstStyle/>
          <a:p>
            <a:pPr algn="ctr"/>
            <a:r>
              <a:rPr lang="en-GB" sz="1200" dirty="0"/>
              <a:t>Admin</a:t>
            </a:r>
          </a:p>
        </p:txBody>
      </p:sp>
      <p:sp>
        <p:nvSpPr>
          <p:cNvPr id="76" name="TextBox 75">
            <a:extLst>
              <a:ext uri="{FF2B5EF4-FFF2-40B4-BE49-F238E27FC236}">
                <a16:creationId xmlns:a16="http://schemas.microsoft.com/office/drawing/2014/main" id="{399AF4DC-E2CF-45C5-833C-2794B33B68CE}"/>
              </a:ext>
            </a:extLst>
          </p:cNvPr>
          <p:cNvSpPr txBox="1"/>
          <p:nvPr/>
        </p:nvSpPr>
        <p:spPr>
          <a:xfrm>
            <a:off x="7060432" y="4845697"/>
            <a:ext cx="799232" cy="461665"/>
          </a:xfrm>
          <a:prstGeom prst="rect">
            <a:avLst/>
          </a:prstGeom>
          <a:noFill/>
          <a:ln>
            <a:noFill/>
          </a:ln>
        </p:spPr>
        <p:txBody>
          <a:bodyPr wrap="square" rtlCol="0">
            <a:spAutoFit/>
          </a:bodyPr>
          <a:lstStyle/>
          <a:p>
            <a:pPr algn="ctr"/>
            <a:r>
              <a:rPr lang="en-GB" sz="1200" dirty="0"/>
              <a:t>Buyer, seller</a:t>
            </a:r>
          </a:p>
        </p:txBody>
      </p:sp>
      <p:sp>
        <p:nvSpPr>
          <p:cNvPr id="77" name="TextBox 76">
            <a:extLst>
              <a:ext uri="{FF2B5EF4-FFF2-40B4-BE49-F238E27FC236}">
                <a16:creationId xmlns:a16="http://schemas.microsoft.com/office/drawing/2014/main" id="{12CA2F10-9797-4E3B-9124-9105EE57118A}"/>
              </a:ext>
            </a:extLst>
          </p:cNvPr>
          <p:cNvSpPr txBox="1"/>
          <p:nvPr/>
        </p:nvSpPr>
        <p:spPr>
          <a:xfrm>
            <a:off x="8388692" y="4850215"/>
            <a:ext cx="799232" cy="461665"/>
          </a:xfrm>
          <a:prstGeom prst="rect">
            <a:avLst/>
          </a:prstGeom>
          <a:noFill/>
          <a:ln>
            <a:noFill/>
          </a:ln>
        </p:spPr>
        <p:txBody>
          <a:bodyPr wrap="square" rtlCol="0">
            <a:spAutoFit/>
          </a:bodyPr>
          <a:lstStyle/>
          <a:p>
            <a:pPr algn="ctr"/>
            <a:r>
              <a:rPr lang="en-GB" sz="1200" dirty="0"/>
              <a:t>Buyer, seller</a:t>
            </a:r>
          </a:p>
        </p:txBody>
      </p:sp>
      <p:sp>
        <p:nvSpPr>
          <p:cNvPr id="78" name="TextBox 77">
            <a:extLst>
              <a:ext uri="{FF2B5EF4-FFF2-40B4-BE49-F238E27FC236}">
                <a16:creationId xmlns:a16="http://schemas.microsoft.com/office/drawing/2014/main" id="{497D5EFD-FBCD-4232-849C-9219CA9B8EA4}"/>
              </a:ext>
            </a:extLst>
          </p:cNvPr>
          <p:cNvSpPr txBox="1"/>
          <p:nvPr/>
        </p:nvSpPr>
        <p:spPr>
          <a:xfrm>
            <a:off x="9831086" y="4845698"/>
            <a:ext cx="1200883" cy="461665"/>
          </a:xfrm>
          <a:prstGeom prst="rect">
            <a:avLst/>
          </a:prstGeom>
          <a:noFill/>
          <a:ln>
            <a:noFill/>
          </a:ln>
        </p:spPr>
        <p:txBody>
          <a:bodyPr wrap="square" rtlCol="0">
            <a:spAutoFit/>
          </a:bodyPr>
          <a:lstStyle/>
          <a:p>
            <a:pPr algn="ctr"/>
            <a:r>
              <a:rPr lang="en-GB" sz="1200" dirty="0"/>
              <a:t>Buyer, seller (separately)</a:t>
            </a:r>
          </a:p>
        </p:txBody>
      </p:sp>
      <p:sp>
        <p:nvSpPr>
          <p:cNvPr id="79" name="TextBox 78">
            <a:extLst>
              <a:ext uri="{FF2B5EF4-FFF2-40B4-BE49-F238E27FC236}">
                <a16:creationId xmlns:a16="http://schemas.microsoft.com/office/drawing/2014/main" id="{012AAB3C-4816-40FF-82FF-FA02FDD351CD}"/>
              </a:ext>
            </a:extLst>
          </p:cNvPr>
          <p:cNvSpPr txBox="1"/>
          <p:nvPr/>
        </p:nvSpPr>
        <p:spPr>
          <a:xfrm>
            <a:off x="5620312" y="3760338"/>
            <a:ext cx="799232" cy="461665"/>
          </a:xfrm>
          <a:prstGeom prst="rect">
            <a:avLst/>
          </a:prstGeom>
          <a:noFill/>
          <a:ln>
            <a:noFill/>
          </a:ln>
        </p:spPr>
        <p:txBody>
          <a:bodyPr wrap="square" rtlCol="0">
            <a:spAutoFit/>
          </a:bodyPr>
          <a:lstStyle/>
          <a:p>
            <a:pPr algn="ctr"/>
            <a:r>
              <a:rPr lang="en-GB" sz="1200" dirty="0"/>
              <a:t>Seller or buyer</a:t>
            </a:r>
          </a:p>
        </p:txBody>
      </p:sp>
      <p:sp>
        <p:nvSpPr>
          <p:cNvPr id="80" name="TextBox 79">
            <a:extLst>
              <a:ext uri="{FF2B5EF4-FFF2-40B4-BE49-F238E27FC236}">
                <a16:creationId xmlns:a16="http://schemas.microsoft.com/office/drawing/2014/main" id="{1402398B-2123-4288-B6BF-61C4BAEE9CBE}"/>
              </a:ext>
            </a:extLst>
          </p:cNvPr>
          <p:cNvSpPr txBox="1"/>
          <p:nvPr/>
        </p:nvSpPr>
        <p:spPr>
          <a:xfrm>
            <a:off x="7060432" y="3760338"/>
            <a:ext cx="799232" cy="276999"/>
          </a:xfrm>
          <a:prstGeom prst="rect">
            <a:avLst/>
          </a:prstGeom>
          <a:noFill/>
          <a:ln>
            <a:noFill/>
          </a:ln>
        </p:spPr>
        <p:txBody>
          <a:bodyPr wrap="square" rtlCol="0">
            <a:spAutoFit/>
          </a:bodyPr>
          <a:lstStyle/>
          <a:p>
            <a:pPr algn="ctr"/>
            <a:r>
              <a:rPr lang="en-GB" sz="1200" dirty="0"/>
              <a:t>Admin</a:t>
            </a:r>
          </a:p>
        </p:txBody>
      </p:sp>
      <p:sp>
        <p:nvSpPr>
          <p:cNvPr id="81" name="TextBox 80">
            <a:extLst>
              <a:ext uri="{FF2B5EF4-FFF2-40B4-BE49-F238E27FC236}">
                <a16:creationId xmlns:a16="http://schemas.microsoft.com/office/drawing/2014/main" id="{B71A1F16-C200-4821-861B-AAB63ECCE287}"/>
              </a:ext>
            </a:extLst>
          </p:cNvPr>
          <p:cNvSpPr txBox="1"/>
          <p:nvPr/>
        </p:nvSpPr>
        <p:spPr>
          <a:xfrm>
            <a:off x="8388692" y="3764856"/>
            <a:ext cx="799232" cy="276999"/>
          </a:xfrm>
          <a:prstGeom prst="rect">
            <a:avLst/>
          </a:prstGeom>
          <a:noFill/>
          <a:ln>
            <a:noFill/>
          </a:ln>
        </p:spPr>
        <p:txBody>
          <a:bodyPr wrap="square" rtlCol="0">
            <a:spAutoFit/>
          </a:bodyPr>
          <a:lstStyle/>
          <a:p>
            <a:pPr algn="ctr"/>
            <a:r>
              <a:rPr lang="en-GB" sz="1200" dirty="0"/>
              <a:t>Admin</a:t>
            </a:r>
          </a:p>
        </p:txBody>
      </p:sp>
      <p:sp>
        <p:nvSpPr>
          <p:cNvPr id="82" name="TextBox 81">
            <a:extLst>
              <a:ext uri="{FF2B5EF4-FFF2-40B4-BE49-F238E27FC236}">
                <a16:creationId xmlns:a16="http://schemas.microsoft.com/office/drawing/2014/main" id="{88FDF9A2-2402-47A2-A15C-DCF10D229BB9}"/>
              </a:ext>
            </a:extLst>
          </p:cNvPr>
          <p:cNvSpPr txBox="1"/>
          <p:nvPr/>
        </p:nvSpPr>
        <p:spPr>
          <a:xfrm>
            <a:off x="9831087" y="3760338"/>
            <a:ext cx="799232" cy="276999"/>
          </a:xfrm>
          <a:prstGeom prst="rect">
            <a:avLst/>
          </a:prstGeom>
          <a:noFill/>
          <a:ln>
            <a:noFill/>
          </a:ln>
        </p:spPr>
        <p:txBody>
          <a:bodyPr wrap="square" rtlCol="0">
            <a:spAutoFit/>
          </a:bodyPr>
          <a:lstStyle/>
          <a:p>
            <a:pPr algn="ctr"/>
            <a:r>
              <a:rPr lang="en-GB" sz="1200" dirty="0"/>
              <a:t>Admin</a:t>
            </a:r>
          </a:p>
        </p:txBody>
      </p:sp>
      <p:sp>
        <p:nvSpPr>
          <p:cNvPr id="83" name="TextBox 82">
            <a:extLst>
              <a:ext uri="{FF2B5EF4-FFF2-40B4-BE49-F238E27FC236}">
                <a16:creationId xmlns:a16="http://schemas.microsoft.com/office/drawing/2014/main" id="{18EDD982-4BBE-41D8-AA3B-8FE51DB6C859}"/>
              </a:ext>
            </a:extLst>
          </p:cNvPr>
          <p:cNvSpPr txBox="1"/>
          <p:nvPr/>
        </p:nvSpPr>
        <p:spPr>
          <a:xfrm>
            <a:off x="1358283" y="5852603"/>
            <a:ext cx="799232" cy="276999"/>
          </a:xfrm>
          <a:prstGeom prst="rect">
            <a:avLst/>
          </a:prstGeom>
          <a:noFill/>
          <a:ln>
            <a:noFill/>
          </a:ln>
        </p:spPr>
        <p:txBody>
          <a:bodyPr wrap="square" rtlCol="0">
            <a:spAutoFit/>
          </a:bodyPr>
          <a:lstStyle/>
          <a:p>
            <a:pPr algn="ctr"/>
            <a:r>
              <a:rPr lang="en-GB" sz="1200" dirty="0"/>
              <a:t>Yes</a:t>
            </a:r>
          </a:p>
        </p:txBody>
      </p:sp>
      <p:sp>
        <p:nvSpPr>
          <p:cNvPr id="84" name="TextBox 83">
            <a:extLst>
              <a:ext uri="{FF2B5EF4-FFF2-40B4-BE49-F238E27FC236}">
                <a16:creationId xmlns:a16="http://schemas.microsoft.com/office/drawing/2014/main" id="{202E8F17-C14B-4E44-A9F6-3F085A0D8371}"/>
              </a:ext>
            </a:extLst>
          </p:cNvPr>
          <p:cNvSpPr txBox="1"/>
          <p:nvPr/>
        </p:nvSpPr>
        <p:spPr>
          <a:xfrm>
            <a:off x="2716304" y="5852603"/>
            <a:ext cx="1290871" cy="646331"/>
          </a:xfrm>
          <a:prstGeom prst="rect">
            <a:avLst/>
          </a:prstGeom>
          <a:noFill/>
          <a:ln>
            <a:noFill/>
          </a:ln>
        </p:spPr>
        <p:txBody>
          <a:bodyPr wrap="square" rtlCol="0">
            <a:spAutoFit/>
          </a:bodyPr>
          <a:lstStyle/>
          <a:p>
            <a:pPr algn="ctr"/>
            <a:r>
              <a:rPr lang="en-GB" sz="1200" dirty="0"/>
              <a:t>No, multiple contracts allowed on single event</a:t>
            </a:r>
          </a:p>
        </p:txBody>
      </p:sp>
      <p:sp>
        <p:nvSpPr>
          <p:cNvPr id="85" name="TextBox 84">
            <a:extLst>
              <a:ext uri="{FF2B5EF4-FFF2-40B4-BE49-F238E27FC236}">
                <a16:creationId xmlns:a16="http://schemas.microsoft.com/office/drawing/2014/main" id="{16DDFE8B-7A60-41B1-8115-9859948D6215}"/>
              </a:ext>
            </a:extLst>
          </p:cNvPr>
          <p:cNvSpPr txBox="1"/>
          <p:nvPr/>
        </p:nvSpPr>
        <p:spPr>
          <a:xfrm>
            <a:off x="4237260" y="5884482"/>
            <a:ext cx="799232" cy="276999"/>
          </a:xfrm>
          <a:prstGeom prst="rect">
            <a:avLst/>
          </a:prstGeom>
          <a:noFill/>
          <a:ln>
            <a:noFill/>
          </a:ln>
        </p:spPr>
        <p:txBody>
          <a:bodyPr wrap="square" rtlCol="0">
            <a:spAutoFit/>
          </a:bodyPr>
          <a:lstStyle/>
          <a:p>
            <a:pPr algn="ctr"/>
            <a:r>
              <a:rPr lang="en-GB" sz="1200" dirty="0"/>
              <a:t>Yes</a:t>
            </a:r>
          </a:p>
        </p:txBody>
      </p:sp>
      <p:sp>
        <p:nvSpPr>
          <p:cNvPr id="86" name="TextBox 85">
            <a:extLst>
              <a:ext uri="{FF2B5EF4-FFF2-40B4-BE49-F238E27FC236}">
                <a16:creationId xmlns:a16="http://schemas.microsoft.com/office/drawing/2014/main" id="{F9CF4F1F-2547-4CE0-B58D-09069C708925}"/>
              </a:ext>
            </a:extLst>
          </p:cNvPr>
          <p:cNvSpPr txBox="1"/>
          <p:nvPr/>
        </p:nvSpPr>
        <p:spPr>
          <a:xfrm>
            <a:off x="5620312" y="5906816"/>
            <a:ext cx="799232" cy="276999"/>
          </a:xfrm>
          <a:prstGeom prst="rect">
            <a:avLst/>
          </a:prstGeom>
          <a:noFill/>
          <a:ln>
            <a:noFill/>
          </a:ln>
        </p:spPr>
        <p:txBody>
          <a:bodyPr wrap="square" rtlCol="0">
            <a:spAutoFit/>
          </a:bodyPr>
          <a:lstStyle/>
          <a:p>
            <a:pPr algn="ctr"/>
            <a:r>
              <a:rPr lang="en-GB" sz="1200" dirty="0"/>
              <a:t>Yes</a:t>
            </a:r>
          </a:p>
        </p:txBody>
      </p:sp>
      <p:sp>
        <p:nvSpPr>
          <p:cNvPr id="87" name="TextBox 86">
            <a:extLst>
              <a:ext uri="{FF2B5EF4-FFF2-40B4-BE49-F238E27FC236}">
                <a16:creationId xmlns:a16="http://schemas.microsoft.com/office/drawing/2014/main" id="{C5F46DFF-2204-410E-B5BB-DA84F3CE4419}"/>
              </a:ext>
            </a:extLst>
          </p:cNvPr>
          <p:cNvSpPr txBox="1"/>
          <p:nvPr/>
        </p:nvSpPr>
        <p:spPr>
          <a:xfrm>
            <a:off x="7060432" y="5906816"/>
            <a:ext cx="799232" cy="276999"/>
          </a:xfrm>
          <a:prstGeom prst="rect">
            <a:avLst/>
          </a:prstGeom>
          <a:noFill/>
          <a:ln>
            <a:noFill/>
          </a:ln>
        </p:spPr>
        <p:txBody>
          <a:bodyPr wrap="square" rtlCol="0">
            <a:spAutoFit/>
          </a:bodyPr>
          <a:lstStyle/>
          <a:p>
            <a:pPr algn="ctr"/>
            <a:r>
              <a:rPr lang="en-GB" sz="1200" dirty="0"/>
              <a:t>Yes</a:t>
            </a:r>
          </a:p>
        </p:txBody>
      </p:sp>
      <p:sp>
        <p:nvSpPr>
          <p:cNvPr id="88" name="TextBox 87">
            <a:extLst>
              <a:ext uri="{FF2B5EF4-FFF2-40B4-BE49-F238E27FC236}">
                <a16:creationId xmlns:a16="http://schemas.microsoft.com/office/drawing/2014/main" id="{15DA3E91-F407-4E1E-AE3D-79EBEF711A2D}"/>
              </a:ext>
            </a:extLst>
          </p:cNvPr>
          <p:cNvSpPr txBox="1"/>
          <p:nvPr/>
        </p:nvSpPr>
        <p:spPr>
          <a:xfrm>
            <a:off x="8388692" y="5911334"/>
            <a:ext cx="799232" cy="276999"/>
          </a:xfrm>
          <a:prstGeom prst="rect">
            <a:avLst/>
          </a:prstGeom>
          <a:noFill/>
          <a:ln>
            <a:noFill/>
          </a:ln>
        </p:spPr>
        <p:txBody>
          <a:bodyPr wrap="square" rtlCol="0">
            <a:spAutoFit/>
          </a:bodyPr>
          <a:lstStyle/>
          <a:p>
            <a:pPr algn="ctr"/>
            <a:r>
              <a:rPr lang="en-GB" sz="1200" dirty="0"/>
              <a:t>Yes</a:t>
            </a:r>
          </a:p>
        </p:txBody>
      </p:sp>
      <p:sp>
        <p:nvSpPr>
          <p:cNvPr id="89" name="TextBox 88">
            <a:extLst>
              <a:ext uri="{FF2B5EF4-FFF2-40B4-BE49-F238E27FC236}">
                <a16:creationId xmlns:a16="http://schemas.microsoft.com/office/drawing/2014/main" id="{CAF9D61B-33F4-475F-8FA9-3AFFFAEB43C1}"/>
              </a:ext>
            </a:extLst>
          </p:cNvPr>
          <p:cNvSpPr txBox="1"/>
          <p:nvPr/>
        </p:nvSpPr>
        <p:spPr>
          <a:xfrm>
            <a:off x="9831086" y="5906816"/>
            <a:ext cx="1301509" cy="461665"/>
          </a:xfrm>
          <a:prstGeom prst="rect">
            <a:avLst/>
          </a:prstGeom>
          <a:noFill/>
          <a:ln>
            <a:noFill/>
          </a:ln>
        </p:spPr>
        <p:txBody>
          <a:bodyPr wrap="square" rtlCol="0">
            <a:spAutoFit/>
          </a:bodyPr>
          <a:lstStyle/>
          <a:p>
            <a:pPr algn="ctr"/>
            <a:r>
              <a:rPr lang="en-GB" sz="1200" dirty="0"/>
              <a:t>N/A, no direct choice on balance</a:t>
            </a:r>
          </a:p>
        </p:txBody>
      </p:sp>
      <p:sp>
        <p:nvSpPr>
          <p:cNvPr id="90" name="TextBox 89">
            <a:extLst>
              <a:ext uri="{FF2B5EF4-FFF2-40B4-BE49-F238E27FC236}">
                <a16:creationId xmlns:a16="http://schemas.microsoft.com/office/drawing/2014/main" id="{876D56CA-CCF2-4CB5-8285-E5B94BEFCB74}"/>
              </a:ext>
            </a:extLst>
          </p:cNvPr>
          <p:cNvSpPr txBox="1"/>
          <p:nvPr/>
        </p:nvSpPr>
        <p:spPr>
          <a:xfrm>
            <a:off x="438584" y="2592706"/>
            <a:ext cx="839276" cy="276999"/>
          </a:xfrm>
          <a:prstGeom prst="rect">
            <a:avLst/>
          </a:prstGeom>
          <a:noFill/>
          <a:ln>
            <a:noFill/>
          </a:ln>
        </p:spPr>
        <p:txBody>
          <a:bodyPr wrap="square" rtlCol="0">
            <a:spAutoFit/>
          </a:bodyPr>
          <a:lstStyle/>
          <a:p>
            <a:pPr algn="ctr"/>
            <a:r>
              <a:rPr lang="en-GB" sz="1200" dirty="0"/>
              <a:t>Templates</a:t>
            </a:r>
          </a:p>
        </p:txBody>
      </p:sp>
    </p:spTree>
    <p:extLst>
      <p:ext uri="{BB962C8B-B14F-4D97-AF65-F5344CB8AC3E}">
        <p14:creationId xmlns:p14="http://schemas.microsoft.com/office/powerpoint/2010/main" val="1591282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fontScale="92500" lnSpcReduction="10000"/>
          </a:bodyPr>
          <a:lstStyle/>
          <a:p>
            <a:pPr marL="0" indent="0">
              <a:buNone/>
            </a:pPr>
            <a:r>
              <a:rPr lang="en-GB" dirty="0"/>
              <a:t>Some thoughts – sure there are lots more!</a:t>
            </a:r>
          </a:p>
          <a:p>
            <a:r>
              <a:rPr lang="en-GB" dirty="0"/>
              <a:t>Generally only one choice per template – expand to accept/reject/cancel</a:t>
            </a:r>
          </a:p>
          <a:p>
            <a:r>
              <a:rPr lang="en-GB" dirty="0"/>
              <a:t>Same data is passed through multiple contracts – maybe better to put in a struct</a:t>
            </a:r>
          </a:p>
          <a:p>
            <a:r>
              <a:rPr lang="en-GB" dirty="0"/>
              <a:t>Admin is ever present – I’d guess there’s a better way to facilitate the trade between the counterparts without others needing to interact</a:t>
            </a:r>
          </a:p>
          <a:p>
            <a:r>
              <a:rPr lang="en-GB" dirty="0"/>
              <a:t>Expand contract trigger types e.g. above x for y days, and also option to evaluate early If triggered</a:t>
            </a:r>
          </a:p>
          <a:p>
            <a:r>
              <a:rPr lang="en-GB" dirty="0"/>
              <a:t>The seller has to lock up the entire notional – could specify a percentage amount</a:t>
            </a:r>
          </a:p>
          <a:p>
            <a:r>
              <a:rPr lang="en-GB" dirty="0"/>
              <a:t>Cannot partially fill a contract</a:t>
            </a:r>
          </a:p>
        </p:txBody>
      </p:sp>
    </p:spTree>
    <p:extLst>
      <p:ext uri="{BB962C8B-B14F-4D97-AF65-F5344CB8AC3E}">
        <p14:creationId xmlns:p14="http://schemas.microsoft.com/office/powerpoint/2010/main" val="40051287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4" name="TextBox 3">
            <a:extLst>
              <a:ext uri="{FF2B5EF4-FFF2-40B4-BE49-F238E27FC236}">
                <a16:creationId xmlns:a16="http://schemas.microsoft.com/office/drawing/2014/main" id="{D82A6906-685E-4A10-B24A-5141CE11601F}"/>
              </a:ext>
            </a:extLst>
          </p:cNvPr>
          <p:cNvSpPr txBox="1"/>
          <p:nvPr/>
        </p:nvSpPr>
        <p:spPr>
          <a:xfrm>
            <a:off x="1486388"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Insurable event proposal</a:t>
            </a:r>
          </a:p>
        </p:txBody>
      </p:sp>
      <p:sp>
        <p:nvSpPr>
          <p:cNvPr id="5" name="TextBox 4">
            <a:extLst>
              <a:ext uri="{FF2B5EF4-FFF2-40B4-BE49-F238E27FC236}">
                <a16:creationId xmlns:a16="http://schemas.microsoft.com/office/drawing/2014/main" id="{AA0D1246-8944-4E50-8B28-D3A11BBE5E7C}"/>
              </a:ext>
            </a:extLst>
          </p:cNvPr>
          <p:cNvSpPr txBox="1"/>
          <p:nvPr/>
        </p:nvSpPr>
        <p:spPr>
          <a:xfrm>
            <a:off x="2877171"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Insurable event approval</a:t>
            </a:r>
          </a:p>
        </p:txBody>
      </p:sp>
      <p:sp>
        <p:nvSpPr>
          <p:cNvPr id="6" name="TextBox 5">
            <a:extLst>
              <a:ext uri="{FF2B5EF4-FFF2-40B4-BE49-F238E27FC236}">
                <a16:creationId xmlns:a16="http://schemas.microsoft.com/office/drawing/2014/main" id="{0A3D4DA1-207F-4218-9553-3C3451419E98}"/>
              </a:ext>
            </a:extLst>
          </p:cNvPr>
          <p:cNvSpPr txBox="1"/>
          <p:nvPr/>
        </p:nvSpPr>
        <p:spPr>
          <a:xfrm>
            <a:off x="5658737"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Insurance contract agreement</a:t>
            </a:r>
          </a:p>
        </p:txBody>
      </p:sp>
      <p:sp>
        <p:nvSpPr>
          <p:cNvPr id="7" name="TextBox 6">
            <a:extLst>
              <a:ext uri="{FF2B5EF4-FFF2-40B4-BE49-F238E27FC236}">
                <a16:creationId xmlns:a16="http://schemas.microsoft.com/office/drawing/2014/main" id="{EF9535E5-8952-4E91-96D2-7C7F55294370}"/>
              </a:ext>
            </a:extLst>
          </p:cNvPr>
          <p:cNvSpPr txBox="1"/>
          <p:nvPr/>
        </p:nvSpPr>
        <p:spPr>
          <a:xfrm>
            <a:off x="7049520"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Insurance contract</a:t>
            </a:r>
          </a:p>
          <a:p>
            <a:pPr algn="ctr"/>
            <a:r>
              <a:rPr lang="en-GB" sz="1200" dirty="0">
                <a:solidFill>
                  <a:schemeClr val="bg1">
                    <a:lumMod val="65000"/>
                  </a:schemeClr>
                </a:solidFill>
              </a:rPr>
              <a:t>approval</a:t>
            </a:r>
          </a:p>
        </p:txBody>
      </p:sp>
      <p:sp>
        <p:nvSpPr>
          <p:cNvPr id="8" name="TextBox 7">
            <a:extLst>
              <a:ext uri="{FF2B5EF4-FFF2-40B4-BE49-F238E27FC236}">
                <a16:creationId xmlns:a16="http://schemas.microsoft.com/office/drawing/2014/main" id="{AA3FB87B-80BA-4A2B-9B36-46A71D877901}"/>
              </a:ext>
            </a:extLst>
          </p:cNvPr>
          <p:cNvSpPr txBox="1"/>
          <p:nvPr/>
        </p:nvSpPr>
        <p:spPr>
          <a:xfrm>
            <a:off x="8440303"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Insurance contract payout</a:t>
            </a:r>
          </a:p>
        </p:txBody>
      </p:sp>
      <p:sp>
        <p:nvSpPr>
          <p:cNvPr id="9" name="TextBox 8">
            <a:extLst>
              <a:ext uri="{FF2B5EF4-FFF2-40B4-BE49-F238E27FC236}">
                <a16:creationId xmlns:a16="http://schemas.microsoft.com/office/drawing/2014/main" id="{661CDCEA-94B9-4238-9ADD-2747C479DAFB}"/>
              </a:ext>
            </a:extLst>
          </p:cNvPr>
          <p:cNvSpPr txBox="1"/>
          <p:nvPr/>
        </p:nvSpPr>
        <p:spPr>
          <a:xfrm>
            <a:off x="9831087" y="2618247"/>
            <a:ext cx="1080000" cy="276999"/>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Balance</a:t>
            </a:r>
          </a:p>
        </p:txBody>
      </p:sp>
      <p:cxnSp>
        <p:nvCxnSpPr>
          <p:cNvPr id="11" name="Straight Arrow Connector 10">
            <a:extLst>
              <a:ext uri="{FF2B5EF4-FFF2-40B4-BE49-F238E27FC236}">
                <a16:creationId xmlns:a16="http://schemas.microsoft.com/office/drawing/2014/main" id="{17A9989B-15DD-41D1-8857-01BFF3D56100}"/>
              </a:ext>
            </a:extLst>
          </p:cNvPr>
          <p:cNvCxnSpPr>
            <a:cxnSpLocks/>
          </p:cNvCxnSpPr>
          <p:nvPr/>
        </p:nvCxnSpPr>
        <p:spPr>
          <a:xfrm>
            <a:off x="2566388" y="2733088"/>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74EB8DA1-431B-468A-9267-7D109B4856DC}"/>
              </a:ext>
            </a:extLst>
          </p:cNvPr>
          <p:cNvCxnSpPr>
            <a:cxnSpLocks/>
          </p:cNvCxnSpPr>
          <p:nvPr/>
        </p:nvCxnSpPr>
        <p:spPr>
          <a:xfrm flipV="1">
            <a:off x="3957171" y="2744105"/>
            <a:ext cx="310783" cy="392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CB967CD-6349-4869-9045-59B7FB94E073}"/>
              </a:ext>
            </a:extLst>
          </p:cNvPr>
          <p:cNvCxnSpPr>
            <a:cxnSpLocks/>
          </p:cNvCxnSpPr>
          <p:nvPr/>
        </p:nvCxnSpPr>
        <p:spPr>
          <a:xfrm>
            <a:off x="6738737" y="2756746"/>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09CF2F9-CE5E-4750-A89E-ADE417C3BB6C}"/>
              </a:ext>
            </a:extLst>
          </p:cNvPr>
          <p:cNvCxnSpPr>
            <a:cxnSpLocks/>
          </p:cNvCxnSpPr>
          <p:nvPr/>
        </p:nvCxnSpPr>
        <p:spPr>
          <a:xfrm>
            <a:off x="8129520" y="2756746"/>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54DADAF5-86BB-4862-AD44-1C78F5245080}"/>
              </a:ext>
            </a:extLst>
          </p:cNvPr>
          <p:cNvSpPr txBox="1"/>
          <p:nvPr/>
        </p:nvSpPr>
        <p:spPr>
          <a:xfrm>
            <a:off x="7060432" y="1920963"/>
            <a:ext cx="1080000" cy="276999"/>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Balance</a:t>
            </a:r>
          </a:p>
        </p:txBody>
      </p:sp>
      <p:cxnSp>
        <p:nvCxnSpPr>
          <p:cNvPr id="22" name="Straight Arrow Connector 21">
            <a:extLst>
              <a:ext uri="{FF2B5EF4-FFF2-40B4-BE49-F238E27FC236}">
                <a16:creationId xmlns:a16="http://schemas.microsoft.com/office/drawing/2014/main" id="{714740B7-5387-45B9-BC1D-D1EB0B61C8B1}"/>
              </a:ext>
            </a:extLst>
          </p:cNvPr>
          <p:cNvCxnSpPr>
            <a:cxnSpLocks/>
            <a:stCxn id="6" idx="3"/>
            <a:endCxn id="21" idx="1"/>
          </p:cNvCxnSpPr>
          <p:nvPr/>
        </p:nvCxnSpPr>
        <p:spPr>
          <a:xfrm flipV="1">
            <a:off x="6738737" y="2059463"/>
            <a:ext cx="321695" cy="6972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5D665F6-C3BD-40BA-AC01-33EA77B637E3}"/>
              </a:ext>
            </a:extLst>
          </p:cNvPr>
          <p:cNvCxnSpPr>
            <a:cxnSpLocks/>
          </p:cNvCxnSpPr>
          <p:nvPr/>
        </p:nvCxnSpPr>
        <p:spPr>
          <a:xfrm>
            <a:off x="9520303" y="2678875"/>
            <a:ext cx="31078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4E4300EE-5C86-488A-B5DC-E8D43E221099}"/>
              </a:ext>
            </a:extLst>
          </p:cNvPr>
          <p:cNvCxnSpPr>
            <a:cxnSpLocks/>
          </p:cNvCxnSpPr>
          <p:nvPr/>
        </p:nvCxnSpPr>
        <p:spPr>
          <a:xfrm flipH="1">
            <a:off x="1358283"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5EF15F-A981-4B71-A3A5-8D132F3F1516}"/>
              </a:ext>
            </a:extLst>
          </p:cNvPr>
          <p:cNvCxnSpPr>
            <a:cxnSpLocks/>
          </p:cNvCxnSpPr>
          <p:nvPr/>
        </p:nvCxnSpPr>
        <p:spPr>
          <a:xfrm>
            <a:off x="594804" y="349780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AA77F7FA-C6DB-40D0-852A-88278684C29C}"/>
              </a:ext>
            </a:extLst>
          </p:cNvPr>
          <p:cNvCxnSpPr>
            <a:cxnSpLocks/>
          </p:cNvCxnSpPr>
          <p:nvPr/>
        </p:nvCxnSpPr>
        <p:spPr>
          <a:xfrm>
            <a:off x="594804" y="456386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6AE3AED7-482C-4E05-B03A-542C9D958206}"/>
              </a:ext>
            </a:extLst>
          </p:cNvPr>
          <p:cNvCxnSpPr>
            <a:cxnSpLocks/>
          </p:cNvCxnSpPr>
          <p:nvPr/>
        </p:nvCxnSpPr>
        <p:spPr>
          <a:xfrm>
            <a:off x="594804" y="5629922"/>
            <a:ext cx="11150353" cy="0"/>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73DA852-055E-43FC-9630-B98DE1211463}"/>
              </a:ext>
            </a:extLst>
          </p:cNvPr>
          <p:cNvCxnSpPr>
            <a:cxnSpLocks/>
          </p:cNvCxnSpPr>
          <p:nvPr/>
        </p:nvCxnSpPr>
        <p:spPr>
          <a:xfrm flipH="1">
            <a:off x="4112562"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60C5E026-E2A2-492B-93E9-7CC609B60461}"/>
              </a:ext>
            </a:extLst>
          </p:cNvPr>
          <p:cNvCxnSpPr>
            <a:cxnSpLocks/>
          </p:cNvCxnSpPr>
          <p:nvPr/>
        </p:nvCxnSpPr>
        <p:spPr>
          <a:xfrm flipH="1">
            <a:off x="5503345"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B55ACA6E-B32B-4770-A064-3FA73AECA369}"/>
              </a:ext>
            </a:extLst>
          </p:cNvPr>
          <p:cNvCxnSpPr>
            <a:cxnSpLocks/>
          </p:cNvCxnSpPr>
          <p:nvPr/>
        </p:nvCxnSpPr>
        <p:spPr>
          <a:xfrm flipH="1">
            <a:off x="6899584"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48412128-5DE9-4A6C-BF17-9D830BB795FD}"/>
              </a:ext>
            </a:extLst>
          </p:cNvPr>
          <p:cNvCxnSpPr>
            <a:cxnSpLocks/>
          </p:cNvCxnSpPr>
          <p:nvPr/>
        </p:nvCxnSpPr>
        <p:spPr>
          <a:xfrm flipH="1">
            <a:off x="8277580"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32DE3B73-7BA0-46A6-94CA-A5EBD0764773}"/>
              </a:ext>
            </a:extLst>
          </p:cNvPr>
          <p:cNvCxnSpPr>
            <a:cxnSpLocks/>
          </p:cNvCxnSpPr>
          <p:nvPr/>
        </p:nvCxnSpPr>
        <p:spPr>
          <a:xfrm flipH="1">
            <a:off x="9654777"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DBEF90B8-F960-487E-AA43-0196468E389D}"/>
              </a:ext>
            </a:extLst>
          </p:cNvPr>
          <p:cNvSpPr txBox="1"/>
          <p:nvPr/>
        </p:nvSpPr>
        <p:spPr>
          <a:xfrm>
            <a:off x="4267954" y="2433581"/>
            <a:ext cx="1080000" cy="646331"/>
          </a:xfrm>
          <a:prstGeom prst="rect">
            <a:avLst/>
          </a:prstGeom>
          <a:noFill/>
          <a:ln>
            <a:solidFill>
              <a:schemeClr val="tx1"/>
            </a:solidFill>
          </a:ln>
        </p:spPr>
        <p:txBody>
          <a:bodyPr wrap="square" rtlCol="0">
            <a:spAutoFit/>
          </a:bodyPr>
          <a:lstStyle/>
          <a:p>
            <a:pPr algn="ctr"/>
            <a:r>
              <a:rPr lang="en-GB" sz="1200" dirty="0">
                <a:solidFill>
                  <a:schemeClr val="bg1">
                    <a:lumMod val="65000"/>
                  </a:schemeClr>
                </a:solidFill>
              </a:rPr>
              <a:t>Insurance contract proposal</a:t>
            </a:r>
          </a:p>
        </p:txBody>
      </p:sp>
      <p:cxnSp>
        <p:nvCxnSpPr>
          <p:cNvPr id="55" name="Straight Arrow Connector 54">
            <a:extLst>
              <a:ext uri="{FF2B5EF4-FFF2-40B4-BE49-F238E27FC236}">
                <a16:creationId xmlns:a16="http://schemas.microsoft.com/office/drawing/2014/main" id="{3480C5C3-A99F-40A5-8C8B-1051A58236BB}"/>
              </a:ext>
            </a:extLst>
          </p:cNvPr>
          <p:cNvCxnSpPr>
            <a:cxnSpLocks/>
          </p:cNvCxnSpPr>
          <p:nvPr/>
        </p:nvCxnSpPr>
        <p:spPr>
          <a:xfrm>
            <a:off x="5347954" y="2741803"/>
            <a:ext cx="31078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FD1E8E2B-7CAB-41E8-8804-980C1039801B}"/>
              </a:ext>
            </a:extLst>
          </p:cNvPr>
          <p:cNvCxnSpPr>
            <a:cxnSpLocks/>
          </p:cNvCxnSpPr>
          <p:nvPr/>
        </p:nvCxnSpPr>
        <p:spPr>
          <a:xfrm flipH="1">
            <a:off x="2721779" y="1935464"/>
            <a:ext cx="0" cy="4607511"/>
          </a:xfrm>
          <a:prstGeom prst="line">
            <a:avLst/>
          </a:prstGeom>
          <a:ln>
            <a:prstDash val="dash"/>
          </a:ln>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9F98F33D-C107-4090-A13F-1FCEAACC8030}"/>
              </a:ext>
            </a:extLst>
          </p:cNvPr>
          <p:cNvSpPr txBox="1"/>
          <p:nvPr/>
        </p:nvSpPr>
        <p:spPr>
          <a:xfrm>
            <a:off x="403660" y="3676999"/>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Who can authorise</a:t>
            </a:r>
          </a:p>
        </p:txBody>
      </p:sp>
      <p:sp>
        <p:nvSpPr>
          <p:cNvPr id="67" name="TextBox 66">
            <a:extLst>
              <a:ext uri="{FF2B5EF4-FFF2-40B4-BE49-F238E27FC236}">
                <a16:creationId xmlns:a16="http://schemas.microsoft.com/office/drawing/2014/main" id="{27A8C2EB-21EA-4687-84E3-3C88654BC108}"/>
              </a:ext>
            </a:extLst>
          </p:cNvPr>
          <p:cNvSpPr txBox="1"/>
          <p:nvPr/>
        </p:nvSpPr>
        <p:spPr>
          <a:xfrm>
            <a:off x="438584" y="4789556"/>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Who can view</a:t>
            </a:r>
          </a:p>
        </p:txBody>
      </p:sp>
      <p:sp>
        <p:nvSpPr>
          <p:cNvPr id="68" name="TextBox 67">
            <a:extLst>
              <a:ext uri="{FF2B5EF4-FFF2-40B4-BE49-F238E27FC236}">
                <a16:creationId xmlns:a16="http://schemas.microsoft.com/office/drawing/2014/main" id="{9DC00937-3272-4046-B89A-2430C360B96E}"/>
              </a:ext>
            </a:extLst>
          </p:cNvPr>
          <p:cNvSpPr txBox="1"/>
          <p:nvPr/>
        </p:nvSpPr>
        <p:spPr>
          <a:xfrm>
            <a:off x="337351" y="5852603"/>
            <a:ext cx="940509" cy="646331"/>
          </a:xfrm>
          <a:prstGeom prst="rect">
            <a:avLst/>
          </a:prstGeom>
          <a:noFill/>
          <a:ln>
            <a:noFill/>
          </a:ln>
        </p:spPr>
        <p:txBody>
          <a:bodyPr wrap="square" rtlCol="0">
            <a:spAutoFit/>
          </a:bodyPr>
          <a:lstStyle/>
          <a:p>
            <a:pPr algn="ctr"/>
            <a:r>
              <a:rPr lang="en-GB" sz="1200" dirty="0">
                <a:solidFill>
                  <a:schemeClr val="bg1">
                    <a:lumMod val="65000"/>
                  </a:schemeClr>
                </a:solidFill>
              </a:rPr>
              <a:t>Is choice on contract consuming?</a:t>
            </a:r>
          </a:p>
        </p:txBody>
      </p:sp>
      <p:sp>
        <p:nvSpPr>
          <p:cNvPr id="69" name="TextBox 68">
            <a:extLst>
              <a:ext uri="{FF2B5EF4-FFF2-40B4-BE49-F238E27FC236}">
                <a16:creationId xmlns:a16="http://schemas.microsoft.com/office/drawing/2014/main" id="{0EC1EC2D-349C-4FDC-B9EC-929FB2B1E1DB}"/>
              </a:ext>
            </a:extLst>
          </p:cNvPr>
          <p:cNvSpPr txBox="1"/>
          <p:nvPr/>
        </p:nvSpPr>
        <p:spPr>
          <a:xfrm>
            <a:off x="1358283" y="3706125"/>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Anyone</a:t>
            </a:r>
          </a:p>
        </p:txBody>
      </p:sp>
      <p:sp>
        <p:nvSpPr>
          <p:cNvPr id="70" name="TextBox 69">
            <a:extLst>
              <a:ext uri="{FF2B5EF4-FFF2-40B4-BE49-F238E27FC236}">
                <a16:creationId xmlns:a16="http://schemas.microsoft.com/office/drawing/2014/main" id="{11735BC2-CABE-42DA-BD1C-66280AE3350D}"/>
              </a:ext>
            </a:extLst>
          </p:cNvPr>
          <p:cNvSpPr txBox="1"/>
          <p:nvPr/>
        </p:nvSpPr>
        <p:spPr>
          <a:xfrm>
            <a:off x="1367402" y="4789556"/>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71" name="TextBox 70">
            <a:extLst>
              <a:ext uri="{FF2B5EF4-FFF2-40B4-BE49-F238E27FC236}">
                <a16:creationId xmlns:a16="http://schemas.microsoft.com/office/drawing/2014/main" id="{57A8EE66-98C1-4521-A502-AE943D60A024}"/>
              </a:ext>
            </a:extLst>
          </p:cNvPr>
          <p:cNvSpPr txBox="1"/>
          <p:nvPr/>
        </p:nvSpPr>
        <p:spPr>
          <a:xfrm>
            <a:off x="2765069" y="4819893"/>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Anyone</a:t>
            </a:r>
          </a:p>
        </p:txBody>
      </p:sp>
      <p:sp>
        <p:nvSpPr>
          <p:cNvPr id="72" name="TextBox 71">
            <a:extLst>
              <a:ext uri="{FF2B5EF4-FFF2-40B4-BE49-F238E27FC236}">
                <a16:creationId xmlns:a16="http://schemas.microsoft.com/office/drawing/2014/main" id="{2B248C15-64DA-4F34-9859-0EE258315323}"/>
              </a:ext>
            </a:extLst>
          </p:cNvPr>
          <p:cNvSpPr txBox="1"/>
          <p:nvPr/>
        </p:nvSpPr>
        <p:spPr>
          <a:xfrm>
            <a:off x="2770077" y="3706124"/>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73" name="TextBox 72">
            <a:extLst>
              <a:ext uri="{FF2B5EF4-FFF2-40B4-BE49-F238E27FC236}">
                <a16:creationId xmlns:a16="http://schemas.microsoft.com/office/drawing/2014/main" id="{441B4BFB-44FF-49D3-A2FB-A6E3E993AEB0}"/>
              </a:ext>
            </a:extLst>
          </p:cNvPr>
          <p:cNvSpPr txBox="1"/>
          <p:nvPr/>
        </p:nvSpPr>
        <p:spPr>
          <a:xfrm>
            <a:off x="4237260" y="3738004"/>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Buyer or seller</a:t>
            </a:r>
          </a:p>
        </p:txBody>
      </p:sp>
      <p:sp>
        <p:nvSpPr>
          <p:cNvPr id="74" name="TextBox 73">
            <a:extLst>
              <a:ext uri="{FF2B5EF4-FFF2-40B4-BE49-F238E27FC236}">
                <a16:creationId xmlns:a16="http://schemas.microsoft.com/office/drawing/2014/main" id="{678C0DA8-DFE0-4EE3-9738-011AD12BC56A}"/>
              </a:ext>
            </a:extLst>
          </p:cNvPr>
          <p:cNvSpPr txBox="1"/>
          <p:nvPr/>
        </p:nvSpPr>
        <p:spPr>
          <a:xfrm>
            <a:off x="4272757" y="4829719"/>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75" name="TextBox 74">
            <a:extLst>
              <a:ext uri="{FF2B5EF4-FFF2-40B4-BE49-F238E27FC236}">
                <a16:creationId xmlns:a16="http://schemas.microsoft.com/office/drawing/2014/main" id="{CEDCCED8-83F7-4775-83E0-DA3CE03297CE}"/>
              </a:ext>
            </a:extLst>
          </p:cNvPr>
          <p:cNvSpPr txBox="1"/>
          <p:nvPr/>
        </p:nvSpPr>
        <p:spPr>
          <a:xfrm>
            <a:off x="5620312" y="4845697"/>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76" name="TextBox 75">
            <a:extLst>
              <a:ext uri="{FF2B5EF4-FFF2-40B4-BE49-F238E27FC236}">
                <a16:creationId xmlns:a16="http://schemas.microsoft.com/office/drawing/2014/main" id="{399AF4DC-E2CF-45C5-833C-2794B33B68CE}"/>
              </a:ext>
            </a:extLst>
          </p:cNvPr>
          <p:cNvSpPr txBox="1"/>
          <p:nvPr/>
        </p:nvSpPr>
        <p:spPr>
          <a:xfrm>
            <a:off x="7060432" y="4845697"/>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Buyer, seller</a:t>
            </a:r>
          </a:p>
        </p:txBody>
      </p:sp>
      <p:sp>
        <p:nvSpPr>
          <p:cNvPr id="77" name="TextBox 76">
            <a:extLst>
              <a:ext uri="{FF2B5EF4-FFF2-40B4-BE49-F238E27FC236}">
                <a16:creationId xmlns:a16="http://schemas.microsoft.com/office/drawing/2014/main" id="{12CA2F10-9797-4E3B-9124-9105EE57118A}"/>
              </a:ext>
            </a:extLst>
          </p:cNvPr>
          <p:cNvSpPr txBox="1"/>
          <p:nvPr/>
        </p:nvSpPr>
        <p:spPr>
          <a:xfrm>
            <a:off x="8388692" y="4850215"/>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Buyer, seller</a:t>
            </a:r>
          </a:p>
        </p:txBody>
      </p:sp>
      <p:sp>
        <p:nvSpPr>
          <p:cNvPr id="78" name="TextBox 77">
            <a:extLst>
              <a:ext uri="{FF2B5EF4-FFF2-40B4-BE49-F238E27FC236}">
                <a16:creationId xmlns:a16="http://schemas.microsoft.com/office/drawing/2014/main" id="{497D5EFD-FBCD-4232-849C-9219CA9B8EA4}"/>
              </a:ext>
            </a:extLst>
          </p:cNvPr>
          <p:cNvSpPr txBox="1"/>
          <p:nvPr/>
        </p:nvSpPr>
        <p:spPr>
          <a:xfrm>
            <a:off x="9831086" y="4845698"/>
            <a:ext cx="1200883" cy="461665"/>
          </a:xfrm>
          <a:prstGeom prst="rect">
            <a:avLst/>
          </a:prstGeom>
          <a:noFill/>
          <a:ln>
            <a:noFill/>
          </a:ln>
        </p:spPr>
        <p:txBody>
          <a:bodyPr wrap="square" rtlCol="0">
            <a:spAutoFit/>
          </a:bodyPr>
          <a:lstStyle/>
          <a:p>
            <a:pPr algn="ctr"/>
            <a:r>
              <a:rPr lang="en-GB" sz="1200" dirty="0">
                <a:solidFill>
                  <a:schemeClr val="bg1">
                    <a:lumMod val="65000"/>
                  </a:schemeClr>
                </a:solidFill>
              </a:rPr>
              <a:t>Buyer, seller (separately)</a:t>
            </a:r>
          </a:p>
        </p:txBody>
      </p:sp>
      <p:sp>
        <p:nvSpPr>
          <p:cNvPr id="79" name="TextBox 78">
            <a:extLst>
              <a:ext uri="{FF2B5EF4-FFF2-40B4-BE49-F238E27FC236}">
                <a16:creationId xmlns:a16="http://schemas.microsoft.com/office/drawing/2014/main" id="{012AAB3C-4816-40FF-82FF-FA02FDD351CD}"/>
              </a:ext>
            </a:extLst>
          </p:cNvPr>
          <p:cNvSpPr txBox="1"/>
          <p:nvPr/>
        </p:nvSpPr>
        <p:spPr>
          <a:xfrm>
            <a:off x="5620312" y="3760338"/>
            <a:ext cx="799232" cy="461665"/>
          </a:xfrm>
          <a:prstGeom prst="rect">
            <a:avLst/>
          </a:prstGeom>
          <a:noFill/>
          <a:ln>
            <a:noFill/>
          </a:ln>
        </p:spPr>
        <p:txBody>
          <a:bodyPr wrap="square" rtlCol="0">
            <a:spAutoFit/>
          </a:bodyPr>
          <a:lstStyle/>
          <a:p>
            <a:pPr algn="ctr"/>
            <a:r>
              <a:rPr lang="en-GB" sz="1200" dirty="0">
                <a:solidFill>
                  <a:schemeClr val="bg1">
                    <a:lumMod val="65000"/>
                  </a:schemeClr>
                </a:solidFill>
              </a:rPr>
              <a:t>Seller or buyer</a:t>
            </a:r>
          </a:p>
        </p:txBody>
      </p:sp>
      <p:sp>
        <p:nvSpPr>
          <p:cNvPr id="80" name="TextBox 79">
            <a:extLst>
              <a:ext uri="{FF2B5EF4-FFF2-40B4-BE49-F238E27FC236}">
                <a16:creationId xmlns:a16="http://schemas.microsoft.com/office/drawing/2014/main" id="{1402398B-2123-4288-B6BF-61C4BAEE9CBE}"/>
              </a:ext>
            </a:extLst>
          </p:cNvPr>
          <p:cNvSpPr txBox="1"/>
          <p:nvPr/>
        </p:nvSpPr>
        <p:spPr>
          <a:xfrm>
            <a:off x="7060432" y="3760338"/>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81" name="TextBox 80">
            <a:extLst>
              <a:ext uri="{FF2B5EF4-FFF2-40B4-BE49-F238E27FC236}">
                <a16:creationId xmlns:a16="http://schemas.microsoft.com/office/drawing/2014/main" id="{B71A1F16-C200-4821-861B-AAB63ECCE287}"/>
              </a:ext>
            </a:extLst>
          </p:cNvPr>
          <p:cNvSpPr txBox="1"/>
          <p:nvPr/>
        </p:nvSpPr>
        <p:spPr>
          <a:xfrm>
            <a:off x="8388692" y="3764856"/>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82" name="TextBox 81">
            <a:extLst>
              <a:ext uri="{FF2B5EF4-FFF2-40B4-BE49-F238E27FC236}">
                <a16:creationId xmlns:a16="http://schemas.microsoft.com/office/drawing/2014/main" id="{88FDF9A2-2402-47A2-A15C-DCF10D229BB9}"/>
              </a:ext>
            </a:extLst>
          </p:cNvPr>
          <p:cNvSpPr txBox="1"/>
          <p:nvPr/>
        </p:nvSpPr>
        <p:spPr>
          <a:xfrm>
            <a:off x="9831087" y="3760338"/>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Admin</a:t>
            </a:r>
          </a:p>
        </p:txBody>
      </p:sp>
      <p:sp>
        <p:nvSpPr>
          <p:cNvPr id="83" name="TextBox 82">
            <a:extLst>
              <a:ext uri="{FF2B5EF4-FFF2-40B4-BE49-F238E27FC236}">
                <a16:creationId xmlns:a16="http://schemas.microsoft.com/office/drawing/2014/main" id="{18EDD982-4BBE-41D8-AA3B-8FE51DB6C859}"/>
              </a:ext>
            </a:extLst>
          </p:cNvPr>
          <p:cNvSpPr txBox="1"/>
          <p:nvPr/>
        </p:nvSpPr>
        <p:spPr>
          <a:xfrm>
            <a:off x="1358283" y="5852603"/>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Yes</a:t>
            </a:r>
          </a:p>
        </p:txBody>
      </p:sp>
      <p:sp>
        <p:nvSpPr>
          <p:cNvPr id="84" name="TextBox 83">
            <a:extLst>
              <a:ext uri="{FF2B5EF4-FFF2-40B4-BE49-F238E27FC236}">
                <a16:creationId xmlns:a16="http://schemas.microsoft.com/office/drawing/2014/main" id="{202E8F17-C14B-4E44-A9F6-3F085A0D8371}"/>
              </a:ext>
            </a:extLst>
          </p:cNvPr>
          <p:cNvSpPr txBox="1"/>
          <p:nvPr/>
        </p:nvSpPr>
        <p:spPr>
          <a:xfrm>
            <a:off x="2716304" y="5852603"/>
            <a:ext cx="1290871" cy="646331"/>
          </a:xfrm>
          <a:prstGeom prst="rect">
            <a:avLst/>
          </a:prstGeom>
          <a:noFill/>
          <a:ln>
            <a:noFill/>
          </a:ln>
        </p:spPr>
        <p:txBody>
          <a:bodyPr wrap="square" rtlCol="0">
            <a:spAutoFit/>
          </a:bodyPr>
          <a:lstStyle/>
          <a:p>
            <a:pPr algn="ctr"/>
            <a:r>
              <a:rPr lang="en-GB" sz="1200" dirty="0">
                <a:solidFill>
                  <a:schemeClr val="bg1">
                    <a:lumMod val="65000"/>
                  </a:schemeClr>
                </a:solidFill>
              </a:rPr>
              <a:t>No, multiple contracts allowed on single event</a:t>
            </a:r>
          </a:p>
        </p:txBody>
      </p:sp>
      <p:sp>
        <p:nvSpPr>
          <p:cNvPr id="85" name="TextBox 84">
            <a:extLst>
              <a:ext uri="{FF2B5EF4-FFF2-40B4-BE49-F238E27FC236}">
                <a16:creationId xmlns:a16="http://schemas.microsoft.com/office/drawing/2014/main" id="{16DDFE8B-7A60-41B1-8115-9859948D6215}"/>
              </a:ext>
            </a:extLst>
          </p:cNvPr>
          <p:cNvSpPr txBox="1"/>
          <p:nvPr/>
        </p:nvSpPr>
        <p:spPr>
          <a:xfrm>
            <a:off x="4237260" y="5884482"/>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Yes</a:t>
            </a:r>
          </a:p>
        </p:txBody>
      </p:sp>
      <p:sp>
        <p:nvSpPr>
          <p:cNvPr id="86" name="TextBox 85">
            <a:extLst>
              <a:ext uri="{FF2B5EF4-FFF2-40B4-BE49-F238E27FC236}">
                <a16:creationId xmlns:a16="http://schemas.microsoft.com/office/drawing/2014/main" id="{F9CF4F1F-2547-4CE0-B58D-09069C708925}"/>
              </a:ext>
            </a:extLst>
          </p:cNvPr>
          <p:cNvSpPr txBox="1"/>
          <p:nvPr/>
        </p:nvSpPr>
        <p:spPr>
          <a:xfrm>
            <a:off x="5620312" y="5906816"/>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Yes</a:t>
            </a:r>
          </a:p>
        </p:txBody>
      </p:sp>
      <p:sp>
        <p:nvSpPr>
          <p:cNvPr id="87" name="TextBox 86">
            <a:extLst>
              <a:ext uri="{FF2B5EF4-FFF2-40B4-BE49-F238E27FC236}">
                <a16:creationId xmlns:a16="http://schemas.microsoft.com/office/drawing/2014/main" id="{C5F46DFF-2204-410E-B5BB-DA84F3CE4419}"/>
              </a:ext>
            </a:extLst>
          </p:cNvPr>
          <p:cNvSpPr txBox="1"/>
          <p:nvPr/>
        </p:nvSpPr>
        <p:spPr>
          <a:xfrm>
            <a:off x="7060432" y="5906816"/>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Yes</a:t>
            </a:r>
          </a:p>
        </p:txBody>
      </p:sp>
      <p:sp>
        <p:nvSpPr>
          <p:cNvPr id="88" name="TextBox 87">
            <a:extLst>
              <a:ext uri="{FF2B5EF4-FFF2-40B4-BE49-F238E27FC236}">
                <a16:creationId xmlns:a16="http://schemas.microsoft.com/office/drawing/2014/main" id="{15DA3E91-F407-4E1E-AE3D-79EBEF711A2D}"/>
              </a:ext>
            </a:extLst>
          </p:cNvPr>
          <p:cNvSpPr txBox="1"/>
          <p:nvPr/>
        </p:nvSpPr>
        <p:spPr>
          <a:xfrm>
            <a:off x="8388692" y="5911334"/>
            <a:ext cx="799232" cy="276999"/>
          </a:xfrm>
          <a:prstGeom prst="rect">
            <a:avLst/>
          </a:prstGeom>
          <a:noFill/>
          <a:ln>
            <a:noFill/>
          </a:ln>
        </p:spPr>
        <p:txBody>
          <a:bodyPr wrap="square" rtlCol="0">
            <a:spAutoFit/>
          </a:bodyPr>
          <a:lstStyle/>
          <a:p>
            <a:pPr algn="ctr"/>
            <a:r>
              <a:rPr lang="en-GB" sz="1200" dirty="0">
                <a:solidFill>
                  <a:schemeClr val="bg1">
                    <a:lumMod val="65000"/>
                  </a:schemeClr>
                </a:solidFill>
              </a:rPr>
              <a:t>Yes</a:t>
            </a:r>
          </a:p>
        </p:txBody>
      </p:sp>
      <p:sp>
        <p:nvSpPr>
          <p:cNvPr id="89" name="TextBox 88">
            <a:extLst>
              <a:ext uri="{FF2B5EF4-FFF2-40B4-BE49-F238E27FC236}">
                <a16:creationId xmlns:a16="http://schemas.microsoft.com/office/drawing/2014/main" id="{CAF9D61B-33F4-475F-8FA9-3AFFFAEB43C1}"/>
              </a:ext>
            </a:extLst>
          </p:cNvPr>
          <p:cNvSpPr txBox="1"/>
          <p:nvPr/>
        </p:nvSpPr>
        <p:spPr>
          <a:xfrm>
            <a:off x="9831086" y="5906816"/>
            <a:ext cx="1301509" cy="461665"/>
          </a:xfrm>
          <a:prstGeom prst="rect">
            <a:avLst/>
          </a:prstGeom>
          <a:noFill/>
          <a:ln>
            <a:noFill/>
          </a:ln>
        </p:spPr>
        <p:txBody>
          <a:bodyPr wrap="square" rtlCol="0">
            <a:spAutoFit/>
          </a:bodyPr>
          <a:lstStyle/>
          <a:p>
            <a:pPr algn="ctr"/>
            <a:r>
              <a:rPr lang="en-GB" sz="1200" dirty="0">
                <a:solidFill>
                  <a:schemeClr val="bg1">
                    <a:lumMod val="65000"/>
                  </a:schemeClr>
                </a:solidFill>
              </a:rPr>
              <a:t>N/A, no direct choice on balance</a:t>
            </a:r>
          </a:p>
        </p:txBody>
      </p:sp>
      <p:sp>
        <p:nvSpPr>
          <p:cNvPr id="90" name="TextBox 89">
            <a:extLst>
              <a:ext uri="{FF2B5EF4-FFF2-40B4-BE49-F238E27FC236}">
                <a16:creationId xmlns:a16="http://schemas.microsoft.com/office/drawing/2014/main" id="{876D56CA-CCF2-4CB5-8285-E5B94BEFCB74}"/>
              </a:ext>
            </a:extLst>
          </p:cNvPr>
          <p:cNvSpPr txBox="1"/>
          <p:nvPr/>
        </p:nvSpPr>
        <p:spPr>
          <a:xfrm>
            <a:off x="438584" y="2592706"/>
            <a:ext cx="839276" cy="276999"/>
          </a:xfrm>
          <a:prstGeom prst="rect">
            <a:avLst/>
          </a:prstGeom>
          <a:noFill/>
          <a:ln>
            <a:noFill/>
          </a:ln>
        </p:spPr>
        <p:txBody>
          <a:bodyPr wrap="square" rtlCol="0">
            <a:spAutoFit/>
          </a:bodyPr>
          <a:lstStyle/>
          <a:p>
            <a:pPr algn="ctr"/>
            <a:r>
              <a:rPr lang="en-GB" sz="1200" dirty="0">
                <a:solidFill>
                  <a:schemeClr val="bg1">
                    <a:lumMod val="65000"/>
                  </a:schemeClr>
                </a:solidFill>
              </a:rPr>
              <a:t>Templates</a:t>
            </a:r>
          </a:p>
        </p:txBody>
      </p:sp>
      <p:cxnSp>
        <p:nvCxnSpPr>
          <p:cNvPr id="10" name="Straight Arrow Connector 9">
            <a:extLst>
              <a:ext uri="{FF2B5EF4-FFF2-40B4-BE49-F238E27FC236}">
                <a16:creationId xmlns:a16="http://schemas.microsoft.com/office/drawing/2014/main" id="{BD769BE9-2A7B-494B-9558-FD4BFE723482}"/>
              </a:ext>
            </a:extLst>
          </p:cNvPr>
          <p:cNvCxnSpPr/>
          <p:nvPr/>
        </p:nvCxnSpPr>
        <p:spPr>
          <a:xfrm>
            <a:off x="594804" y="1833066"/>
            <a:ext cx="763479"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879ED8F0-6464-426D-A92F-50EA036742D6}"/>
              </a:ext>
            </a:extLst>
          </p:cNvPr>
          <p:cNvCxnSpPr>
            <a:cxnSpLocks/>
          </p:cNvCxnSpPr>
          <p:nvPr/>
        </p:nvCxnSpPr>
        <p:spPr>
          <a:xfrm>
            <a:off x="1367402" y="1833066"/>
            <a:ext cx="2745160"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C477B65-0CAE-43D2-8F8A-3E58B67B6A46}"/>
              </a:ext>
            </a:extLst>
          </p:cNvPr>
          <p:cNvCxnSpPr>
            <a:cxnSpLocks/>
          </p:cNvCxnSpPr>
          <p:nvPr/>
        </p:nvCxnSpPr>
        <p:spPr>
          <a:xfrm>
            <a:off x="4112562" y="1829054"/>
            <a:ext cx="4165018" cy="0"/>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04973853-87FD-449E-8AB5-656FE6915FEE}"/>
              </a:ext>
            </a:extLst>
          </p:cNvPr>
          <p:cNvCxnSpPr>
            <a:cxnSpLocks/>
          </p:cNvCxnSpPr>
          <p:nvPr/>
        </p:nvCxnSpPr>
        <p:spPr>
          <a:xfrm>
            <a:off x="8277580" y="1839543"/>
            <a:ext cx="2633507" cy="8024"/>
          </a:xfrm>
          <a:prstGeom prst="straightConnector1">
            <a:avLst/>
          </a:prstGeom>
          <a:ln>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B2D27852-950A-4A06-A237-41583A124EA5}"/>
              </a:ext>
            </a:extLst>
          </p:cNvPr>
          <p:cNvSpPr txBox="1"/>
          <p:nvPr/>
        </p:nvSpPr>
        <p:spPr>
          <a:xfrm>
            <a:off x="631400" y="1400185"/>
            <a:ext cx="646460" cy="307777"/>
          </a:xfrm>
          <a:prstGeom prst="rect">
            <a:avLst/>
          </a:prstGeom>
          <a:noFill/>
        </p:spPr>
        <p:txBody>
          <a:bodyPr wrap="square" rtlCol="0">
            <a:spAutoFit/>
          </a:bodyPr>
          <a:lstStyle/>
          <a:p>
            <a:r>
              <a:rPr lang="en-GB" sz="1400" dirty="0">
                <a:solidFill>
                  <a:srgbClr val="FF0000"/>
                </a:solidFill>
              </a:rPr>
              <a:t>Setup</a:t>
            </a:r>
          </a:p>
        </p:txBody>
      </p:sp>
      <p:sp>
        <p:nvSpPr>
          <p:cNvPr id="62" name="TextBox 61">
            <a:extLst>
              <a:ext uri="{FF2B5EF4-FFF2-40B4-BE49-F238E27FC236}">
                <a16:creationId xmlns:a16="http://schemas.microsoft.com/office/drawing/2014/main" id="{9B5FA607-18F2-426B-9B4A-52AE2E15861C}"/>
              </a:ext>
            </a:extLst>
          </p:cNvPr>
          <p:cNvSpPr txBox="1"/>
          <p:nvPr/>
        </p:nvSpPr>
        <p:spPr>
          <a:xfrm>
            <a:off x="1422071" y="1401740"/>
            <a:ext cx="2535100" cy="307777"/>
          </a:xfrm>
          <a:prstGeom prst="rect">
            <a:avLst/>
          </a:prstGeom>
          <a:noFill/>
        </p:spPr>
        <p:txBody>
          <a:bodyPr wrap="square" rtlCol="0">
            <a:spAutoFit/>
          </a:bodyPr>
          <a:lstStyle/>
          <a:p>
            <a:r>
              <a:rPr lang="en-GB" sz="1400" dirty="0">
                <a:solidFill>
                  <a:srgbClr val="FF0000"/>
                </a:solidFill>
              </a:rPr>
              <a:t>Adding insurable events</a:t>
            </a:r>
          </a:p>
        </p:txBody>
      </p:sp>
      <p:sp>
        <p:nvSpPr>
          <p:cNvPr id="64" name="TextBox 63">
            <a:extLst>
              <a:ext uri="{FF2B5EF4-FFF2-40B4-BE49-F238E27FC236}">
                <a16:creationId xmlns:a16="http://schemas.microsoft.com/office/drawing/2014/main" id="{A310C4DC-27AE-4C45-B1AA-F235E8C6AEBD}"/>
              </a:ext>
            </a:extLst>
          </p:cNvPr>
          <p:cNvSpPr txBox="1"/>
          <p:nvPr/>
        </p:nvSpPr>
        <p:spPr>
          <a:xfrm>
            <a:off x="4101382" y="1394962"/>
            <a:ext cx="2535100" cy="307777"/>
          </a:xfrm>
          <a:prstGeom prst="rect">
            <a:avLst/>
          </a:prstGeom>
          <a:noFill/>
        </p:spPr>
        <p:txBody>
          <a:bodyPr wrap="square" rtlCol="0">
            <a:spAutoFit/>
          </a:bodyPr>
          <a:lstStyle/>
          <a:p>
            <a:r>
              <a:rPr lang="en-GB" sz="1400" dirty="0">
                <a:solidFill>
                  <a:srgbClr val="FF0000"/>
                </a:solidFill>
              </a:rPr>
              <a:t>Quoting &amp; trading</a:t>
            </a:r>
          </a:p>
        </p:txBody>
      </p:sp>
      <p:sp>
        <p:nvSpPr>
          <p:cNvPr id="66" name="TextBox 65">
            <a:extLst>
              <a:ext uri="{FF2B5EF4-FFF2-40B4-BE49-F238E27FC236}">
                <a16:creationId xmlns:a16="http://schemas.microsoft.com/office/drawing/2014/main" id="{042DB39B-225B-4B9D-A492-28CF86C39869}"/>
              </a:ext>
            </a:extLst>
          </p:cNvPr>
          <p:cNvSpPr txBox="1"/>
          <p:nvPr/>
        </p:nvSpPr>
        <p:spPr>
          <a:xfrm>
            <a:off x="8216342" y="1404449"/>
            <a:ext cx="2535100" cy="307777"/>
          </a:xfrm>
          <a:prstGeom prst="rect">
            <a:avLst/>
          </a:prstGeom>
          <a:noFill/>
        </p:spPr>
        <p:txBody>
          <a:bodyPr wrap="square" rtlCol="0">
            <a:spAutoFit/>
          </a:bodyPr>
          <a:lstStyle/>
          <a:p>
            <a:r>
              <a:rPr lang="en-GB" sz="1400" dirty="0">
                <a:solidFill>
                  <a:srgbClr val="FF0000"/>
                </a:solidFill>
              </a:rPr>
              <a:t>Settlement</a:t>
            </a:r>
          </a:p>
        </p:txBody>
      </p:sp>
    </p:spTree>
    <p:extLst>
      <p:ext uri="{BB962C8B-B14F-4D97-AF65-F5344CB8AC3E}">
        <p14:creationId xmlns:p14="http://schemas.microsoft.com/office/powerpoint/2010/main" val="33626388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a:bodyPr>
          <a:lstStyle/>
          <a:p>
            <a:pPr marL="0" indent="0">
              <a:buNone/>
            </a:pPr>
            <a:r>
              <a:rPr lang="en-GB" dirty="0"/>
              <a:t>Setup</a:t>
            </a:r>
          </a:p>
          <a:p>
            <a:pPr>
              <a:buFontTx/>
              <a:buChar char="-"/>
            </a:pPr>
            <a:r>
              <a:rPr lang="en-GB" dirty="0"/>
              <a:t>Admin invites buyers/sellers to join the market</a:t>
            </a:r>
          </a:p>
          <a:p>
            <a:pPr>
              <a:buFontTx/>
              <a:buChar char="-"/>
            </a:pPr>
            <a:r>
              <a:rPr lang="en-GB" dirty="0"/>
              <a:t>Buyers/sellers accept/decline the invitation</a:t>
            </a:r>
          </a:p>
          <a:p>
            <a:pPr>
              <a:buFontTx/>
              <a:buChar char="-"/>
            </a:pPr>
            <a:r>
              <a:rPr lang="en-GB" dirty="0"/>
              <a:t>Admin creates market with buyers/sellers as participants</a:t>
            </a:r>
          </a:p>
        </p:txBody>
      </p:sp>
    </p:spTree>
    <p:extLst>
      <p:ext uri="{BB962C8B-B14F-4D97-AF65-F5344CB8AC3E}">
        <p14:creationId xmlns:p14="http://schemas.microsoft.com/office/powerpoint/2010/main" val="188930294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a:bodyPr>
          <a:lstStyle/>
          <a:p>
            <a:pPr marL="0" indent="0">
              <a:buNone/>
            </a:pPr>
            <a:r>
              <a:rPr lang="en-GB" dirty="0"/>
              <a:t>Adding insurable events</a:t>
            </a:r>
          </a:p>
          <a:p>
            <a:pPr>
              <a:buFontTx/>
              <a:buChar char="-"/>
            </a:pPr>
            <a:r>
              <a:rPr lang="en-GB" dirty="0"/>
              <a:t>Buyers/sellers propose insurable events on which to write insurance contracts</a:t>
            </a:r>
          </a:p>
          <a:p>
            <a:pPr>
              <a:buFontTx/>
              <a:buChar char="-"/>
            </a:pPr>
            <a:r>
              <a:rPr lang="en-GB" dirty="0"/>
              <a:t>Admin accepts/rejects the proposal; criteria for a valid insurable event include a valid location, an unambiguous metric and the availability of a trusted data source to evaluate the contract on expiry</a:t>
            </a:r>
          </a:p>
        </p:txBody>
      </p:sp>
    </p:spTree>
    <p:extLst>
      <p:ext uri="{BB962C8B-B14F-4D97-AF65-F5344CB8AC3E}">
        <p14:creationId xmlns:p14="http://schemas.microsoft.com/office/powerpoint/2010/main" val="2284119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lstStyle/>
          <a:p>
            <a:r>
              <a:rPr lang="en-GB" dirty="0"/>
              <a:t>Parametric insurance</a:t>
            </a:r>
          </a:p>
          <a:p>
            <a:r>
              <a:rPr lang="en-GB" dirty="0"/>
              <a:t>Conceptual model</a:t>
            </a:r>
          </a:p>
          <a:p>
            <a:r>
              <a:rPr lang="en-GB" dirty="0"/>
              <a:t>Translation into a DAML model</a:t>
            </a:r>
          </a:p>
          <a:p>
            <a:r>
              <a:rPr lang="en-GB" dirty="0"/>
              <a:t>Improvements, extensions</a:t>
            </a:r>
          </a:p>
        </p:txBody>
      </p:sp>
    </p:spTree>
    <p:extLst>
      <p:ext uri="{BB962C8B-B14F-4D97-AF65-F5344CB8AC3E}">
        <p14:creationId xmlns:p14="http://schemas.microsoft.com/office/powerpoint/2010/main" val="36557327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fontScale="70000" lnSpcReduction="20000"/>
          </a:bodyPr>
          <a:lstStyle/>
          <a:p>
            <a:pPr marL="0" indent="0">
              <a:buNone/>
            </a:pPr>
            <a:r>
              <a:rPr lang="en-GB" dirty="0"/>
              <a:t>Adding/maintaining quotes</a:t>
            </a:r>
          </a:p>
          <a:p>
            <a:pPr>
              <a:buFontTx/>
              <a:buChar char="-"/>
            </a:pPr>
            <a:r>
              <a:rPr lang="en-GB" dirty="0"/>
              <a:t>Buyers/sellers can quote to trade on an insurance contract. Minimal required features of the quote are the size of the trade and whether they're willing to complete partial trades</a:t>
            </a:r>
          </a:p>
          <a:p>
            <a:pPr>
              <a:buFontTx/>
              <a:buChar char="-"/>
            </a:pPr>
            <a:r>
              <a:rPr lang="en-GB" dirty="0"/>
              <a:t>Can also add a time limit on which the quote is valid. The admin monitors this vs. the current time and removes quotes that are no longer valid</a:t>
            </a:r>
          </a:p>
          <a:p>
            <a:pPr>
              <a:buFontTx/>
              <a:buChar char="-"/>
            </a:pPr>
            <a:r>
              <a:rPr lang="en-GB" dirty="0"/>
              <a:t>Admin validates the quote vs. the balance that the buyer/seller maintains</a:t>
            </a:r>
          </a:p>
          <a:p>
            <a:pPr>
              <a:buFontTx/>
              <a:buChar char="-"/>
            </a:pPr>
            <a:r>
              <a:rPr lang="en-GB" dirty="0"/>
              <a:t>Buyers/sellers can remove a quote at any time via a propose-accept pattern with the admin</a:t>
            </a:r>
          </a:p>
          <a:p>
            <a:pPr>
              <a:buFontTx/>
              <a:buChar char="-"/>
            </a:pPr>
            <a:r>
              <a:rPr lang="en-GB" dirty="0"/>
              <a:t>When a contract payout is determined, the admin monitors quotes from the seller to determine if they are still valid. The buyer pays the premium in advance, so they are guaranteed not to be in a worse position after the trade settles, but a seller's payout can impact their ability to write business (note that in the current setup, where funds are escrowed to cover </a:t>
            </a:r>
            <a:r>
              <a:rPr lang="en-GB" dirty="0" err="1"/>
              <a:t>payouts</a:t>
            </a:r>
            <a:r>
              <a:rPr lang="en-GB" dirty="0"/>
              <a:t> this is not necessary)</a:t>
            </a:r>
          </a:p>
          <a:p>
            <a:pPr>
              <a:buFontTx/>
              <a:buChar char="-"/>
            </a:pPr>
            <a:r>
              <a:rPr lang="en-GB" dirty="0"/>
              <a:t>If a quote crosses with an existing quote - buys/sells against an existing sell/buy order with a price acceptable to both parties - then a trade is triggered</a:t>
            </a:r>
          </a:p>
        </p:txBody>
      </p:sp>
    </p:spTree>
    <p:extLst>
      <p:ext uri="{BB962C8B-B14F-4D97-AF65-F5344CB8AC3E}">
        <p14:creationId xmlns:p14="http://schemas.microsoft.com/office/powerpoint/2010/main" val="33904903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a:bodyPr>
          <a:lstStyle/>
          <a:p>
            <a:pPr marL="0" indent="0">
              <a:buNone/>
            </a:pPr>
            <a:r>
              <a:rPr lang="en-GB" dirty="0"/>
              <a:t>Trading</a:t>
            </a:r>
          </a:p>
          <a:p>
            <a:pPr>
              <a:buFontTx/>
              <a:buChar char="-"/>
            </a:pPr>
            <a:r>
              <a:rPr lang="en-GB" dirty="0"/>
              <a:t>Buyers/sellers can trade against an existing quote. If the trade is deemed valid, an insurance contract is created</a:t>
            </a:r>
          </a:p>
          <a:p>
            <a:pPr>
              <a:buFontTx/>
              <a:buChar char="-"/>
            </a:pPr>
            <a:r>
              <a:rPr lang="en-GB" dirty="0"/>
              <a:t>A trade is valid if:</a:t>
            </a:r>
          </a:p>
          <a:p>
            <a:pPr lvl="1">
              <a:buFontTx/>
              <a:buChar char="-"/>
            </a:pPr>
            <a:r>
              <a:rPr lang="en-GB" dirty="0"/>
              <a:t>the counterpart to the quoter has sufficient funds</a:t>
            </a:r>
          </a:p>
          <a:p>
            <a:pPr lvl="1">
              <a:buFontTx/>
              <a:buChar char="-"/>
            </a:pPr>
            <a:r>
              <a:rPr lang="en-GB" dirty="0"/>
              <a:t>the size is filled in full, or partially with the quote accepting partial fulfilment</a:t>
            </a:r>
          </a:p>
          <a:p>
            <a:pPr>
              <a:buFontTx/>
              <a:buChar char="-"/>
            </a:pPr>
            <a:r>
              <a:rPr lang="en-GB" dirty="0"/>
              <a:t>Note that the presence of an active quote implies that the quoter is in a position to trade, hence limited/no further validation required</a:t>
            </a:r>
          </a:p>
        </p:txBody>
      </p:sp>
    </p:spTree>
    <p:extLst>
      <p:ext uri="{BB962C8B-B14F-4D97-AF65-F5344CB8AC3E}">
        <p14:creationId xmlns:p14="http://schemas.microsoft.com/office/powerpoint/2010/main" val="35444928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Improvements, extensions</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normAutofit/>
          </a:bodyPr>
          <a:lstStyle/>
          <a:p>
            <a:pPr marL="0" indent="0">
              <a:buNone/>
            </a:pPr>
            <a:r>
              <a:rPr lang="en-GB" dirty="0"/>
              <a:t>Settlement</a:t>
            </a:r>
          </a:p>
          <a:p>
            <a:pPr>
              <a:buFontTx/>
              <a:buChar char="-"/>
            </a:pPr>
            <a:r>
              <a:rPr lang="en-GB" dirty="0"/>
              <a:t>Settlement is triggered when the expiry date of the contract is reached. It may also be triggered on certain contract types e.g. for a max or min type, the contract can be settled the value is triggered at any time</a:t>
            </a:r>
          </a:p>
          <a:p>
            <a:pPr>
              <a:buFontTx/>
              <a:buChar char="-"/>
            </a:pPr>
            <a:r>
              <a:rPr lang="en-GB" dirty="0"/>
              <a:t>Settlement updates the balance of the buyer and seller; the locked funds in the seller's account are transferred to either to the free funds of the seller (no exercise) or the buyer (exercise)</a:t>
            </a:r>
          </a:p>
        </p:txBody>
      </p:sp>
    </p:spTree>
    <p:extLst>
      <p:ext uri="{BB962C8B-B14F-4D97-AF65-F5344CB8AC3E}">
        <p14:creationId xmlns:p14="http://schemas.microsoft.com/office/powerpoint/2010/main" val="579375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Parametric insurance</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lstStyle/>
          <a:p>
            <a:r>
              <a:rPr lang="en-GB" dirty="0"/>
              <a:t>Traditional insurance protects against financial loss contingent on an event happening</a:t>
            </a:r>
          </a:p>
          <a:p>
            <a:r>
              <a:rPr lang="en-GB" dirty="0"/>
              <a:t>Parametric insurance protects against the event happening</a:t>
            </a:r>
          </a:p>
          <a:p>
            <a:r>
              <a:rPr lang="en-GB" dirty="0"/>
              <a:t>E.g. a farmer worried about extreme weather impacting their crops could buy:</a:t>
            </a:r>
          </a:p>
          <a:p>
            <a:pPr lvl="1"/>
            <a:r>
              <a:rPr lang="en-GB" dirty="0"/>
              <a:t>A policy that indemnifies loss caused by extreme heat / cold / rain</a:t>
            </a:r>
          </a:p>
          <a:p>
            <a:pPr lvl="1"/>
            <a:r>
              <a:rPr lang="en-GB" dirty="0"/>
              <a:t>A policy that provides a defined payout based on heat / cold / rain</a:t>
            </a:r>
          </a:p>
          <a:p>
            <a:endParaRPr lang="en-GB" dirty="0"/>
          </a:p>
          <a:p>
            <a:pPr lvl="1"/>
            <a:endParaRPr lang="en-GB" dirty="0"/>
          </a:p>
          <a:p>
            <a:endParaRPr lang="en-GB" dirty="0"/>
          </a:p>
        </p:txBody>
      </p:sp>
    </p:spTree>
    <p:extLst>
      <p:ext uri="{BB962C8B-B14F-4D97-AF65-F5344CB8AC3E}">
        <p14:creationId xmlns:p14="http://schemas.microsoft.com/office/powerpoint/2010/main" val="18448860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p:txBody>
          <a:bodyPr/>
          <a:lstStyle/>
          <a:p>
            <a:r>
              <a:rPr lang="en-GB" dirty="0"/>
              <a:t>Parametric insurance</a:t>
            </a:r>
          </a:p>
        </p:txBody>
      </p:sp>
      <p:sp>
        <p:nvSpPr>
          <p:cNvPr id="3" name="Content Placeholder 2">
            <a:extLst>
              <a:ext uri="{FF2B5EF4-FFF2-40B4-BE49-F238E27FC236}">
                <a16:creationId xmlns:a16="http://schemas.microsoft.com/office/drawing/2014/main" id="{F5455289-465B-4CAE-9B3C-49970E7FA056}"/>
              </a:ext>
            </a:extLst>
          </p:cNvPr>
          <p:cNvSpPr>
            <a:spLocks noGrp="1"/>
          </p:cNvSpPr>
          <p:nvPr>
            <p:ph idx="1"/>
          </p:nvPr>
        </p:nvSpPr>
        <p:spPr/>
        <p:txBody>
          <a:bodyPr/>
          <a:lstStyle/>
          <a:p>
            <a:pPr marL="0" indent="0">
              <a:buNone/>
            </a:pPr>
            <a:r>
              <a:rPr lang="en-GB" dirty="0"/>
              <a:t>Vs. traditional insurance:</a:t>
            </a:r>
          </a:p>
          <a:p>
            <a:r>
              <a:rPr lang="en-GB" dirty="0"/>
              <a:t>Outcome is well defined, no need to assess whether claims are valid</a:t>
            </a:r>
          </a:p>
          <a:p>
            <a:r>
              <a:rPr lang="en-GB" dirty="0"/>
              <a:t>Payout can be immediate to policyholder when it’s needed most</a:t>
            </a:r>
          </a:p>
          <a:p>
            <a:r>
              <a:rPr lang="en-GB" dirty="0"/>
              <a:t>Less intermediaries -&gt; better pricing</a:t>
            </a:r>
          </a:p>
          <a:p>
            <a:r>
              <a:rPr lang="en-GB" dirty="0"/>
              <a:t>Can make insurance more accessible</a:t>
            </a:r>
          </a:p>
          <a:p>
            <a:r>
              <a:rPr lang="en-GB" dirty="0"/>
              <a:t>Amenable to Big Data pricing</a:t>
            </a:r>
          </a:p>
          <a:p>
            <a:endParaRPr lang="en-GB" dirty="0"/>
          </a:p>
          <a:p>
            <a:pPr marL="0" indent="0">
              <a:buNone/>
            </a:pPr>
            <a:r>
              <a:rPr lang="en-GB" dirty="0"/>
              <a:t>Lots of potential!</a:t>
            </a:r>
          </a:p>
          <a:p>
            <a:pPr lvl="1"/>
            <a:endParaRPr lang="en-GB" dirty="0"/>
          </a:p>
          <a:p>
            <a:endParaRPr lang="en-GB" dirty="0"/>
          </a:p>
        </p:txBody>
      </p:sp>
    </p:spTree>
    <p:extLst>
      <p:ext uri="{BB962C8B-B14F-4D97-AF65-F5344CB8AC3E}">
        <p14:creationId xmlns:p14="http://schemas.microsoft.com/office/powerpoint/2010/main" val="13130816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2468898-5A6E-4D55-85EC-308E785EE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sp>
        <p:nvSpPr>
          <p:cNvPr id="14" name="Rectangle 13">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98458"/>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22" name="Rectangle 15">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rgbClr val="DEDEDE"/>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857573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Market for parametric insurance contracts consists of buyers and sellers</a:t>
            </a:r>
          </a:p>
        </p:txBody>
      </p:sp>
      <p:grpSp>
        <p:nvGrpSpPr>
          <p:cNvPr id="28" name="Group 27">
            <a:extLst>
              <a:ext uri="{FF2B5EF4-FFF2-40B4-BE49-F238E27FC236}">
                <a16:creationId xmlns:a16="http://schemas.microsoft.com/office/drawing/2014/main" id="{41C5AF71-BC11-46E9-B628-D823C23F367D}"/>
              </a:ext>
            </a:extLst>
          </p:cNvPr>
          <p:cNvGrpSpPr/>
          <p:nvPr/>
        </p:nvGrpSpPr>
        <p:grpSpPr>
          <a:xfrm>
            <a:off x="1949388" y="3623569"/>
            <a:ext cx="164978" cy="288078"/>
            <a:chOff x="9407524" y="1795046"/>
            <a:chExt cx="117476" cy="256055"/>
          </a:xfrm>
          <a:solidFill>
            <a:schemeClr val="tx1"/>
          </a:solidFill>
        </p:grpSpPr>
        <p:cxnSp>
          <p:nvCxnSpPr>
            <p:cNvPr id="29" name="Straight Connector 28">
              <a:extLst>
                <a:ext uri="{FF2B5EF4-FFF2-40B4-BE49-F238E27FC236}">
                  <a16:creationId xmlns:a16="http://schemas.microsoft.com/office/drawing/2014/main" id="{86DB46E8-34E8-49C0-8662-7FA9AF1C1293}"/>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9C688227-12BA-4A2E-9634-F74698685A18}"/>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6FC5F41-E434-4576-9F5A-E05FA42F8F0E}"/>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EE39CBD-9B38-478F-8D01-187EF6222A14}"/>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024579BA-67E0-4C24-B190-C6832C27550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34" name="Group 33">
            <a:extLst>
              <a:ext uri="{FF2B5EF4-FFF2-40B4-BE49-F238E27FC236}">
                <a16:creationId xmlns:a16="http://schemas.microsoft.com/office/drawing/2014/main" id="{A6A125E1-EED5-4792-9EA1-556C245AE302}"/>
              </a:ext>
            </a:extLst>
          </p:cNvPr>
          <p:cNvGrpSpPr/>
          <p:nvPr/>
        </p:nvGrpSpPr>
        <p:grpSpPr>
          <a:xfrm>
            <a:off x="1061420" y="3284961"/>
            <a:ext cx="164978" cy="288078"/>
            <a:chOff x="9407524" y="1795046"/>
            <a:chExt cx="117476" cy="256055"/>
          </a:xfrm>
          <a:solidFill>
            <a:schemeClr val="tx1"/>
          </a:solidFill>
        </p:grpSpPr>
        <p:cxnSp>
          <p:nvCxnSpPr>
            <p:cNvPr id="35" name="Straight Connector 34">
              <a:extLst>
                <a:ext uri="{FF2B5EF4-FFF2-40B4-BE49-F238E27FC236}">
                  <a16:creationId xmlns:a16="http://schemas.microsoft.com/office/drawing/2014/main" id="{ACF02AC3-331B-45D0-8AB1-6004B417C9D8}"/>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4B38EA84-9383-4E3A-B43C-4EDEE9085A88}"/>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277326A-B097-4975-BB4E-D01410B693D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81770C57-2C2E-416B-B686-FB43C4B1B3E1}"/>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2CDA2C75-9C82-463E-B694-1934970673ED}"/>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0" name="Group 39">
            <a:extLst>
              <a:ext uri="{FF2B5EF4-FFF2-40B4-BE49-F238E27FC236}">
                <a16:creationId xmlns:a16="http://schemas.microsoft.com/office/drawing/2014/main" id="{3AD98DB8-0F47-448A-A817-FC5D22CCA242}"/>
              </a:ext>
            </a:extLst>
          </p:cNvPr>
          <p:cNvGrpSpPr/>
          <p:nvPr/>
        </p:nvGrpSpPr>
        <p:grpSpPr>
          <a:xfrm>
            <a:off x="5171781" y="3583065"/>
            <a:ext cx="164978" cy="288078"/>
            <a:chOff x="9407524" y="1795046"/>
            <a:chExt cx="117476" cy="256055"/>
          </a:xfrm>
          <a:solidFill>
            <a:schemeClr val="tx1"/>
          </a:solidFill>
        </p:grpSpPr>
        <p:cxnSp>
          <p:nvCxnSpPr>
            <p:cNvPr id="41" name="Straight Connector 40">
              <a:extLst>
                <a:ext uri="{FF2B5EF4-FFF2-40B4-BE49-F238E27FC236}">
                  <a16:creationId xmlns:a16="http://schemas.microsoft.com/office/drawing/2014/main" id="{206A3F76-DD87-442A-8955-2E378272B81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8591CF05-5C99-4222-A403-7E03AEABE1EC}"/>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7F3EE4B5-EDC2-4880-B8F8-2708D4547E05}"/>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04BD2A99-AF73-4106-B558-AFD65E2A4F5C}"/>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9F320D2F-5CDF-4FFA-8A5E-1025EBAA8FD4}"/>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6" name="Group 45">
            <a:extLst>
              <a:ext uri="{FF2B5EF4-FFF2-40B4-BE49-F238E27FC236}">
                <a16:creationId xmlns:a16="http://schemas.microsoft.com/office/drawing/2014/main" id="{501DCF3B-225F-48C1-8B1E-78B60DD17F23}"/>
              </a:ext>
            </a:extLst>
          </p:cNvPr>
          <p:cNvGrpSpPr/>
          <p:nvPr/>
        </p:nvGrpSpPr>
        <p:grpSpPr>
          <a:xfrm>
            <a:off x="3524434" y="2853481"/>
            <a:ext cx="164978" cy="288078"/>
            <a:chOff x="9407524" y="1795046"/>
            <a:chExt cx="117476" cy="256055"/>
          </a:xfrm>
          <a:solidFill>
            <a:schemeClr val="tx1"/>
          </a:solidFill>
        </p:grpSpPr>
        <p:cxnSp>
          <p:nvCxnSpPr>
            <p:cNvPr id="47" name="Straight Connector 46">
              <a:extLst>
                <a:ext uri="{FF2B5EF4-FFF2-40B4-BE49-F238E27FC236}">
                  <a16:creationId xmlns:a16="http://schemas.microsoft.com/office/drawing/2014/main" id="{F5E2362F-F335-42CE-B048-FABA8824D4F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BB8840E5-24F2-4D25-8294-D5292B2C43BA}"/>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60E2713-592D-461E-9E00-FD8BAD353A59}"/>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B3CB637-B0CB-486F-ACF7-E7D6A425B494}"/>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94B39D33-4B5C-4946-8EA2-4F0C001ED3F2}"/>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2" name="Group 51">
            <a:extLst>
              <a:ext uri="{FF2B5EF4-FFF2-40B4-BE49-F238E27FC236}">
                <a16:creationId xmlns:a16="http://schemas.microsoft.com/office/drawing/2014/main" id="{4A1BB52B-271C-45A8-8249-E22F6D81D8ED}"/>
              </a:ext>
            </a:extLst>
          </p:cNvPr>
          <p:cNvGrpSpPr/>
          <p:nvPr/>
        </p:nvGrpSpPr>
        <p:grpSpPr>
          <a:xfrm>
            <a:off x="3928907" y="4394919"/>
            <a:ext cx="164978" cy="288078"/>
            <a:chOff x="9407524" y="1795046"/>
            <a:chExt cx="117476" cy="256055"/>
          </a:xfrm>
          <a:solidFill>
            <a:schemeClr val="tx1"/>
          </a:solidFill>
        </p:grpSpPr>
        <p:cxnSp>
          <p:nvCxnSpPr>
            <p:cNvPr id="53" name="Straight Connector 52">
              <a:extLst>
                <a:ext uri="{FF2B5EF4-FFF2-40B4-BE49-F238E27FC236}">
                  <a16:creationId xmlns:a16="http://schemas.microsoft.com/office/drawing/2014/main" id="{4B863AC8-EBE0-4892-9D7D-7A72F95798C0}"/>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0CCBBE89-82CD-46E5-BE2B-7F1151C0FF84}"/>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6963514-EAA7-4C7D-B494-CC87EE05436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F717139-C9AB-423B-85DA-85257299CBF2}"/>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57A09638-5084-4CDE-9B10-F3BD5DD2843A}"/>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8" name="Group 57">
            <a:extLst>
              <a:ext uri="{FF2B5EF4-FFF2-40B4-BE49-F238E27FC236}">
                <a16:creationId xmlns:a16="http://schemas.microsoft.com/office/drawing/2014/main" id="{F10D5558-4683-443E-9F7C-393978E1878F}"/>
              </a:ext>
            </a:extLst>
          </p:cNvPr>
          <p:cNvGrpSpPr/>
          <p:nvPr/>
        </p:nvGrpSpPr>
        <p:grpSpPr>
          <a:xfrm>
            <a:off x="6254856" y="4735546"/>
            <a:ext cx="164978" cy="288078"/>
            <a:chOff x="9407524" y="1795046"/>
            <a:chExt cx="117476" cy="256055"/>
          </a:xfrm>
          <a:solidFill>
            <a:schemeClr val="tx1"/>
          </a:solidFill>
        </p:grpSpPr>
        <p:cxnSp>
          <p:nvCxnSpPr>
            <p:cNvPr id="59" name="Straight Connector 58">
              <a:extLst>
                <a:ext uri="{FF2B5EF4-FFF2-40B4-BE49-F238E27FC236}">
                  <a16:creationId xmlns:a16="http://schemas.microsoft.com/office/drawing/2014/main" id="{EF21EFDC-D9E6-45FC-B8AD-AF4F6499BB60}"/>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BFB56D5-504B-40EF-AE8B-17E4B41F0097}"/>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7A9B63B-27AE-4010-AE6B-B89003DC1AC7}"/>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4347B9-B3F4-45BE-B2CB-3D5C5400BB9A}"/>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14AF1365-F8C6-45A8-A7C3-39F9866C7B7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64" name="Group 63">
            <a:extLst>
              <a:ext uri="{FF2B5EF4-FFF2-40B4-BE49-F238E27FC236}">
                <a16:creationId xmlns:a16="http://schemas.microsoft.com/office/drawing/2014/main" id="{00319E6D-1286-4E4C-BAE2-878E2B4433D0}"/>
              </a:ext>
            </a:extLst>
          </p:cNvPr>
          <p:cNvGrpSpPr/>
          <p:nvPr/>
        </p:nvGrpSpPr>
        <p:grpSpPr>
          <a:xfrm>
            <a:off x="1841175" y="5089174"/>
            <a:ext cx="164978" cy="288078"/>
            <a:chOff x="9407524" y="1795046"/>
            <a:chExt cx="117476" cy="256055"/>
          </a:xfrm>
          <a:solidFill>
            <a:schemeClr val="tx1"/>
          </a:solidFill>
        </p:grpSpPr>
        <p:cxnSp>
          <p:nvCxnSpPr>
            <p:cNvPr id="65" name="Straight Connector 64">
              <a:extLst>
                <a:ext uri="{FF2B5EF4-FFF2-40B4-BE49-F238E27FC236}">
                  <a16:creationId xmlns:a16="http://schemas.microsoft.com/office/drawing/2014/main" id="{5A02EB61-5CFE-4C98-9516-99493CE3EAE3}"/>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F4BB6C1-2EED-42D0-A1F1-9F34D8FAADD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9D21942-7BC0-4F98-B98C-D6EAE0DD3CB1}"/>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260C1D34-1F7A-4D26-B560-5F96E0871FCB}"/>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F5C4BAA5-4A9B-4DA9-B906-21DC269D087E}"/>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0" name="Group 69">
            <a:extLst>
              <a:ext uri="{FF2B5EF4-FFF2-40B4-BE49-F238E27FC236}">
                <a16:creationId xmlns:a16="http://schemas.microsoft.com/office/drawing/2014/main" id="{32EEF63C-D16E-4ACF-B7DD-B5656E639BBD}"/>
              </a:ext>
            </a:extLst>
          </p:cNvPr>
          <p:cNvGrpSpPr/>
          <p:nvPr/>
        </p:nvGrpSpPr>
        <p:grpSpPr>
          <a:xfrm>
            <a:off x="5581276" y="2591750"/>
            <a:ext cx="164978" cy="288078"/>
            <a:chOff x="9407524" y="1795046"/>
            <a:chExt cx="117476" cy="256055"/>
          </a:xfrm>
          <a:solidFill>
            <a:schemeClr val="tx1"/>
          </a:solidFill>
        </p:grpSpPr>
        <p:cxnSp>
          <p:nvCxnSpPr>
            <p:cNvPr id="71" name="Straight Connector 70">
              <a:extLst>
                <a:ext uri="{FF2B5EF4-FFF2-40B4-BE49-F238E27FC236}">
                  <a16:creationId xmlns:a16="http://schemas.microsoft.com/office/drawing/2014/main" id="{0F7742BD-3950-416E-A3DB-0D90B6255C74}"/>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06506BA6-CB88-4FF0-8506-2FCFF82A6770}"/>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6BB9BF45-9FBC-4EF6-8D65-A576540214F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025A119B-AB65-40EC-962B-E8FADF988702}"/>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FD91375D-62CA-4221-A475-A92AA74A9E6E}"/>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6" name="Group 75">
            <a:extLst>
              <a:ext uri="{FF2B5EF4-FFF2-40B4-BE49-F238E27FC236}">
                <a16:creationId xmlns:a16="http://schemas.microsoft.com/office/drawing/2014/main" id="{7689F795-0BF2-4785-810B-74BFA4464A6F}"/>
              </a:ext>
            </a:extLst>
          </p:cNvPr>
          <p:cNvGrpSpPr/>
          <p:nvPr/>
        </p:nvGrpSpPr>
        <p:grpSpPr>
          <a:xfrm>
            <a:off x="4121053" y="3405767"/>
            <a:ext cx="164978" cy="288078"/>
            <a:chOff x="9407524" y="1795046"/>
            <a:chExt cx="117476" cy="256055"/>
          </a:xfrm>
          <a:solidFill>
            <a:schemeClr val="tx1"/>
          </a:solidFill>
        </p:grpSpPr>
        <p:cxnSp>
          <p:nvCxnSpPr>
            <p:cNvPr id="77" name="Straight Connector 76">
              <a:extLst>
                <a:ext uri="{FF2B5EF4-FFF2-40B4-BE49-F238E27FC236}">
                  <a16:creationId xmlns:a16="http://schemas.microsoft.com/office/drawing/2014/main" id="{316BBDAF-FFE6-4C78-8D2E-CA202A9B40A0}"/>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80197A2-5653-42FC-9ABC-955332448939}"/>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9F6C397A-0042-4165-81B4-191597FB165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00F0CFAA-8C2D-4791-9D61-736BB6A0ED92}"/>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A271348E-C31C-4538-A9CB-4B7885FA48D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82" name="Group 81">
            <a:extLst>
              <a:ext uri="{FF2B5EF4-FFF2-40B4-BE49-F238E27FC236}">
                <a16:creationId xmlns:a16="http://schemas.microsoft.com/office/drawing/2014/main" id="{0128612F-84C0-4B2D-8F4F-79C9F8CFA2E9}"/>
              </a:ext>
            </a:extLst>
          </p:cNvPr>
          <p:cNvGrpSpPr/>
          <p:nvPr/>
        </p:nvGrpSpPr>
        <p:grpSpPr>
          <a:xfrm>
            <a:off x="2740779" y="2157963"/>
            <a:ext cx="164978" cy="288078"/>
            <a:chOff x="9407524" y="1795046"/>
            <a:chExt cx="117476" cy="256055"/>
          </a:xfrm>
          <a:solidFill>
            <a:schemeClr val="tx1"/>
          </a:solidFill>
        </p:grpSpPr>
        <p:cxnSp>
          <p:nvCxnSpPr>
            <p:cNvPr id="83" name="Straight Connector 82">
              <a:extLst>
                <a:ext uri="{FF2B5EF4-FFF2-40B4-BE49-F238E27FC236}">
                  <a16:creationId xmlns:a16="http://schemas.microsoft.com/office/drawing/2014/main" id="{786A5EFA-26BE-446C-83A0-2227AAAE43BD}"/>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681FE553-E69F-48A7-9861-BD3E15EA9571}"/>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67989906-2E08-40A6-A0D9-69006F0EEB2F}"/>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AD85EF05-CF06-4D1B-B5DB-41FC66DBDFA2}"/>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1CA3E14B-D10D-4A80-8191-9FF79722B281}"/>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89" name="Group 88">
            <a:extLst>
              <a:ext uri="{FF2B5EF4-FFF2-40B4-BE49-F238E27FC236}">
                <a16:creationId xmlns:a16="http://schemas.microsoft.com/office/drawing/2014/main" id="{EF011613-F9BE-48EB-A907-9BC19F7056B2}"/>
              </a:ext>
            </a:extLst>
          </p:cNvPr>
          <p:cNvGrpSpPr/>
          <p:nvPr/>
        </p:nvGrpSpPr>
        <p:grpSpPr>
          <a:xfrm>
            <a:off x="6143191" y="3821275"/>
            <a:ext cx="164978" cy="288078"/>
            <a:chOff x="9407524" y="1795046"/>
            <a:chExt cx="117476" cy="256055"/>
          </a:xfrm>
          <a:solidFill>
            <a:schemeClr val="tx1"/>
          </a:solidFill>
        </p:grpSpPr>
        <p:cxnSp>
          <p:nvCxnSpPr>
            <p:cNvPr id="90" name="Straight Connector 89">
              <a:extLst>
                <a:ext uri="{FF2B5EF4-FFF2-40B4-BE49-F238E27FC236}">
                  <a16:creationId xmlns:a16="http://schemas.microsoft.com/office/drawing/2014/main" id="{D822FCC1-21DE-46CA-97E6-A5494E50A568}"/>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F23002A9-C7CB-4310-A482-1772C48FFC1B}"/>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8D78CA1F-BB04-4523-93EF-B4340E6334D3}"/>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106E4841-A4A2-4ECE-BA9C-E557D6B20E95}"/>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6165151A-C7CB-4C85-B7D3-56D17E743B7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40405041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a:t>An admin tracks the balance of each participant; funds are either free to use or locked in case they are pledged on an existing contract</a:t>
            </a:r>
            <a:endParaRPr lang="en-GB" sz="1800" dirty="0"/>
          </a:p>
        </p:txBody>
      </p:sp>
      <p:grpSp>
        <p:nvGrpSpPr>
          <p:cNvPr id="29" name="Group 28">
            <a:extLst>
              <a:ext uri="{FF2B5EF4-FFF2-40B4-BE49-F238E27FC236}">
                <a16:creationId xmlns:a16="http://schemas.microsoft.com/office/drawing/2014/main" id="{74B1F301-F926-49B5-AA3A-5F8155A02C3F}"/>
              </a:ext>
            </a:extLst>
          </p:cNvPr>
          <p:cNvGrpSpPr/>
          <p:nvPr/>
        </p:nvGrpSpPr>
        <p:grpSpPr>
          <a:xfrm>
            <a:off x="1949388" y="3623569"/>
            <a:ext cx="164978" cy="288078"/>
            <a:chOff x="9407524" y="1795046"/>
            <a:chExt cx="117476" cy="256055"/>
          </a:xfrm>
          <a:solidFill>
            <a:schemeClr val="tx1"/>
          </a:solidFill>
        </p:grpSpPr>
        <p:cxnSp>
          <p:nvCxnSpPr>
            <p:cNvPr id="30" name="Straight Connector 29">
              <a:extLst>
                <a:ext uri="{FF2B5EF4-FFF2-40B4-BE49-F238E27FC236}">
                  <a16:creationId xmlns:a16="http://schemas.microsoft.com/office/drawing/2014/main" id="{F1B96E98-AFC8-45C2-9E0E-6A5565B9968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69237F45-3ED4-4177-9EB3-098ED9A5D49D}"/>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986BD20-00F1-4057-8314-37BD9287BDE8}"/>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E1DED79-B31A-4B4E-AAA6-FD10C39D6F4D}"/>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id="{B9A28D1B-00E4-4D40-ACB7-86941113EEC1}"/>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35" name="Group 34">
            <a:extLst>
              <a:ext uri="{FF2B5EF4-FFF2-40B4-BE49-F238E27FC236}">
                <a16:creationId xmlns:a16="http://schemas.microsoft.com/office/drawing/2014/main" id="{FA3A8CB8-9F8B-4A43-B010-141128FC97B9}"/>
              </a:ext>
            </a:extLst>
          </p:cNvPr>
          <p:cNvGrpSpPr/>
          <p:nvPr/>
        </p:nvGrpSpPr>
        <p:grpSpPr>
          <a:xfrm>
            <a:off x="1061420" y="3284961"/>
            <a:ext cx="164978" cy="288078"/>
            <a:chOff x="9407524" y="1795046"/>
            <a:chExt cx="117476" cy="256055"/>
          </a:xfrm>
          <a:solidFill>
            <a:schemeClr val="tx1"/>
          </a:solidFill>
        </p:grpSpPr>
        <p:cxnSp>
          <p:nvCxnSpPr>
            <p:cNvPr id="36" name="Straight Connector 35">
              <a:extLst>
                <a:ext uri="{FF2B5EF4-FFF2-40B4-BE49-F238E27FC236}">
                  <a16:creationId xmlns:a16="http://schemas.microsoft.com/office/drawing/2014/main" id="{C0F687E5-D48A-4E3F-9C50-C7B086C9669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4AF1E87-77A6-4BC1-B0A8-6915E0A1BDC9}"/>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A42F3910-1D7F-4C72-BAC1-DDC0C891DD90}"/>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096EC20-01CF-4A14-9202-FAE23179023A}"/>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0" name="Oval 39">
              <a:extLst>
                <a:ext uri="{FF2B5EF4-FFF2-40B4-BE49-F238E27FC236}">
                  <a16:creationId xmlns:a16="http://schemas.microsoft.com/office/drawing/2014/main" id="{D583077A-B19E-4672-B2B7-D0FF140D743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1" name="Group 40">
            <a:extLst>
              <a:ext uri="{FF2B5EF4-FFF2-40B4-BE49-F238E27FC236}">
                <a16:creationId xmlns:a16="http://schemas.microsoft.com/office/drawing/2014/main" id="{40A65D9C-CFAD-4384-AC7B-0CC28CE498A8}"/>
              </a:ext>
            </a:extLst>
          </p:cNvPr>
          <p:cNvGrpSpPr/>
          <p:nvPr/>
        </p:nvGrpSpPr>
        <p:grpSpPr>
          <a:xfrm>
            <a:off x="5171781" y="3583065"/>
            <a:ext cx="164978" cy="288078"/>
            <a:chOff x="9407524" y="1795046"/>
            <a:chExt cx="117476" cy="256055"/>
          </a:xfrm>
          <a:solidFill>
            <a:schemeClr val="tx1"/>
          </a:solidFill>
        </p:grpSpPr>
        <p:cxnSp>
          <p:nvCxnSpPr>
            <p:cNvPr id="42" name="Straight Connector 41">
              <a:extLst>
                <a:ext uri="{FF2B5EF4-FFF2-40B4-BE49-F238E27FC236}">
                  <a16:creationId xmlns:a16="http://schemas.microsoft.com/office/drawing/2014/main" id="{AAEA750C-E084-450A-9B81-F9074D48BC8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23F6AC01-B08E-475C-903C-BBC213C0BD98}"/>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606AA15-7550-4570-B116-102AD3F6A1B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435A6036-A08E-4A3E-98A8-8D0347710F76}"/>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1ECCFFF6-4DD0-46C7-BDF1-A7FEE0DC6984}"/>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7" name="Group 46">
            <a:extLst>
              <a:ext uri="{FF2B5EF4-FFF2-40B4-BE49-F238E27FC236}">
                <a16:creationId xmlns:a16="http://schemas.microsoft.com/office/drawing/2014/main" id="{5DCFC221-58EB-4C88-9EC4-E51F1D84150D}"/>
              </a:ext>
            </a:extLst>
          </p:cNvPr>
          <p:cNvGrpSpPr/>
          <p:nvPr/>
        </p:nvGrpSpPr>
        <p:grpSpPr>
          <a:xfrm>
            <a:off x="3524434" y="2853481"/>
            <a:ext cx="164978" cy="288078"/>
            <a:chOff x="9407524" y="1795046"/>
            <a:chExt cx="117476" cy="256055"/>
          </a:xfrm>
          <a:solidFill>
            <a:schemeClr val="tx1"/>
          </a:solidFill>
        </p:grpSpPr>
        <p:cxnSp>
          <p:nvCxnSpPr>
            <p:cNvPr id="48" name="Straight Connector 47">
              <a:extLst>
                <a:ext uri="{FF2B5EF4-FFF2-40B4-BE49-F238E27FC236}">
                  <a16:creationId xmlns:a16="http://schemas.microsoft.com/office/drawing/2014/main" id="{8904A377-FABD-4B31-9CB5-1FA65FF6515F}"/>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E9346E5A-4475-447D-B737-A832583F3D9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0B727D2-DD0D-486B-976F-DB79F586A8A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F255073-5419-4D0A-B578-3E417CE34C67}"/>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Oval 51">
              <a:extLst>
                <a:ext uri="{FF2B5EF4-FFF2-40B4-BE49-F238E27FC236}">
                  <a16:creationId xmlns:a16="http://schemas.microsoft.com/office/drawing/2014/main" id="{A6312663-07F4-4BC6-B2B9-BFB5B736E8A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3" name="Group 52">
            <a:extLst>
              <a:ext uri="{FF2B5EF4-FFF2-40B4-BE49-F238E27FC236}">
                <a16:creationId xmlns:a16="http://schemas.microsoft.com/office/drawing/2014/main" id="{36E349F9-9E02-4B91-A5EE-D9B22C34C979}"/>
              </a:ext>
            </a:extLst>
          </p:cNvPr>
          <p:cNvGrpSpPr/>
          <p:nvPr/>
        </p:nvGrpSpPr>
        <p:grpSpPr>
          <a:xfrm>
            <a:off x="3928907" y="4394919"/>
            <a:ext cx="164978" cy="288078"/>
            <a:chOff x="9407524" y="1795046"/>
            <a:chExt cx="117476" cy="256055"/>
          </a:xfrm>
          <a:solidFill>
            <a:schemeClr val="tx1"/>
          </a:solidFill>
        </p:grpSpPr>
        <p:cxnSp>
          <p:nvCxnSpPr>
            <p:cNvPr id="54" name="Straight Connector 53">
              <a:extLst>
                <a:ext uri="{FF2B5EF4-FFF2-40B4-BE49-F238E27FC236}">
                  <a16:creationId xmlns:a16="http://schemas.microsoft.com/office/drawing/2014/main" id="{A69DDD6A-F957-4861-A925-A49B7060F92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26E3C50-8E44-43C8-BC60-9DC86223ACAB}"/>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A937657-C5E5-44F5-8B9F-BBDF4CB26C54}"/>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CE2BEE84-895C-4E20-B37D-B56EB838233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Oval 57">
              <a:extLst>
                <a:ext uri="{FF2B5EF4-FFF2-40B4-BE49-F238E27FC236}">
                  <a16:creationId xmlns:a16="http://schemas.microsoft.com/office/drawing/2014/main" id="{FD14B2C1-4489-436D-8A82-2AB294756117}"/>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9" name="Group 58">
            <a:extLst>
              <a:ext uri="{FF2B5EF4-FFF2-40B4-BE49-F238E27FC236}">
                <a16:creationId xmlns:a16="http://schemas.microsoft.com/office/drawing/2014/main" id="{DC774F0D-89BB-4AF2-918B-8A4965B58550}"/>
              </a:ext>
            </a:extLst>
          </p:cNvPr>
          <p:cNvGrpSpPr/>
          <p:nvPr/>
        </p:nvGrpSpPr>
        <p:grpSpPr>
          <a:xfrm>
            <a:off x="6254856" y="4735546"/>
            <a:ext cx="164978" cy="288078"/>
            <a:chOff x="9407524" y="1795046"/>
            <a:chExt cx="117476" cy="256055"/>
          </a:xfrm>
          <a:solidFill>
            <a:schemeClr val="tx1"/>
          </a:solidFill>
        </p:grpSpPr>
        <p:cxnSp>
          <p:nvCxnSpPr>
            <p:cNvPr id="60" name="Straight Connector 59">
              <a:extLst>
                <a:ext uri="{FF2B5EF4-FFF2-40B4-BE49-F238E27FC236}">
                  <a16:creationId xmlns:a16="http://schemas.microsoft.com/office/drawing/2014/main" id="{396145AB-1875-49C4-B2E7-8E7157228DF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3C75F4F-F3EB-4550-99F9-C5750F1560F3}"/>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A407981-A849-4E00-AFD7-3E582CC8586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42020362-C480-4B23-A1A8-BFE9035744C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C159E8EB-4648-4EB4-9620-AA53A39FCFAF}"/>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65" name="Group 64">
            <a:extLst>
              <a:ext uri="{FF2B5EF4-FFF2-40B4-BE49-F238E27FC236}">
                <a16:creationId xmlns:a16="http://schemas.microsoft.com/office/drawing/2014/main" id="{1D2D6FDE-F427-44D6-B6B2-75DB5E5458F8}"/>
              </a:ext>
            </a:extLst>
          </p:cNvPr>
          <p:cNvGrpSpPr/>
          <p:nvPr/>
        </p:nvGrpSpPr>
        <p:grpSpPr>
          <a:xfrm>
            <a:off x="1841175" y="5089174"/>
            <a:ext cx="164978" cy="288078"/>
            <a:chOff x="9407524" y="1795046"/>
            <a:chExt cx="117476" cy="256055"/>
          </a:xfrm>
          <a:solidFill>
            <a:schemeClr val="tx1"/>
          </a:solidFill>
        </p:grpSpPr>
        <p:cxnSp>
          <p:nvCxnSpPr>
            <p:cNvPr id="66" name="Straight Connector 65">
              <a:extLst>
                <a:ext uri="{FF2B5EF4-FFF2-40B4-BE49-F238E27FC236}">
                  <a16:creationId xmlns:a16="http://schemas.microsoft.com/office/drawing/2014/main" id="{96E77495-C836-4B4F-BBB3-2D5A1EBDFBAC}"/>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E2267E9A-556C-4CCB-94EA-48AA22EC1B22}"/>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C1DD4B84-0AAF-42E7-BE92-DF68BB32C9CB}"/>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A1C199A9-DBBF-4C6A-A527-6215889096D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Oval 69">
              <a:extLst>
                <a:ext uri="{FF2B5EF4-FFF2-40B4-BE49-F238E27FC236}">
                  <a16:creationId xmlns:a16="http://schemas.microsoft.com/office/drawing/2014/main" id="{4DB4351C-9FEE-4DD2-A9B6-87C2300AC6D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1" name="Group 70">
            <a:extLst>
              <a:ext uri="{FF2B5EF4-FFF2-40B4-BE49-F238E27FC236}">
                <a16:creationId xmlns:a16="http://schemas.microsoft.com/office/drawing/2014/main" id="{1C9BA2E0-7083-4D86-B02B-2A0430B81855}"/>
              </a:ext>
            </a:extLst>
          </p:cNvPr>
          <p:cNvGrpSpPr/>
          <p:nvPr/>
        </p:nvGrpSpPr>
        <p:grpSpPr>
          <a:xfrm>
            <a:off x="5581276" y="2591750"/>
            <a:ext cx="164978" cy="288078"/>
            <a:chOff x="9407524" y="1795046"/>
            <a:chExt cx="117476" cy="256055"/>
          </a:xfrm>
          <a:solidFill>
            <a:schemeClr val="tx1"/>
          </a:solidFill>
        </p:grpSpPr>
        <p:cxnSp>
          <p:nvCxnSpPr>
            <p:cNvPr id="72" name="Straight Connector 71">
              <a:extLst>
                <a:ext uri="{FF2B5EF4-FFF2-40B4-BE49-F238E27FC236}">
                  <a16:creationId xmlns:a16="http://schemas.microsoft.com/office/drawing/2014/main" id="{9271BBF1-51EA-462C-B5B4-72B7E600DCE5}"/>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9136F1E4-3FB6-40E6-A18E-14449DF2F380}"/>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14FF9121-39F6-4A8D-B01C-518158296394}"/>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FA6502B3-7E67-41ED-8480-65CF0DB571F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6" name="Oval 75">
              <a:extLst>
                <a:ext uri="{FF2B5EF4-FFF2-40B4-BE49-F238E27FC236}">
                  <a16:creationId xmlns:a16="http://schemas.microsoft.com/office/drawing/2014/main" id="{8A1B946A-0121-45D1-B1C3-74EB8946A031}"/>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7" name="Group 76">
            <a:extLst>
              <a:ext uri="{FF2B5EF4-FFF2-40B4-BE49-F238E27FC236}">
                <a16:creationId xmlns:a16="http://schemas.microsoft.com/office/drawing/2014/main" id="{3C08D6FC-B269-40AD-99BA-C6B63C27D210}"/>
              </a:ext>
            </a:extLst>
          </p:cNvPr>
          <p:cNvGrpSpPr/>
          <p:nvPr/>
        </p:nvGrpSpPr>
        <p:grpSpPr>
          <a:xfrm>
            <a:off x="4121053" y="3405767"/>
            <a:ext cx="164978" cy="288078"/>
            <a:chOff x="9407524" y="1795046"/>
            <a:chExt cx="117476" cy="256055"/>
          </a:xfrm>
          <a:solidFill>
            <a:schemeClr val="tx1"/>
          </a:solidFill>
        </p:grpSpPr>
        <p:cxnSp>
          <p:nvCxnSpPr>
            <p:cNvPr id="78" name="Straight Connector 77">
              <a:extLst>
                <a:ext uri="{FF2B5EF4-FFF2-40B4-BE49-F238E27FC236}">
                  <a16:creationId xmlns:a16="http://schemas.microsoft.com/office/drawing/2014/main" id="{2A535C94-99DA-464A-9D51-484831F25105}"/>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AC572F9-E8B7-4A8A-89CC-774B842B8341}"/>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613F204-D69A-43F9-9998-2DF9B41C375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EA87592-C7E8-470D-A07E-47DDEC053725}"/>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5A3BD591-52A4-467B-A264-84702D4B94AF}"/>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83" name="Group 82">
            <a:extLst>
              <a:ext uri="{FF2B5EF4-FFF2-40B4-BE49-F238E27FC236}">
                <a16:creationId xmlns:a16="http://schemas.microsoft.com/office/drawing/2014/main" id="{34A982A1-49BE-4CE2-852A-150C98574E6B}"/>
              </a:ext>
            </a:extLst>
          </p:cNvPr>
          <p:cNvGrpSpPr/>
          <p:nvPr/>
        </p:nvGrpSpPr>
        <p:grpSpPr>
          <a:xfrm>
            <a:off x="2740779" y="2157963"/>
            <a:ext cx="164978" cy="288078"/>
            <a:chOff x="9407524" y="1795046"/>
            <a:chExt cx="117476" cy="256055"/>
          </a:xfrm>
          <a:solidFill>
            <a:schemeClr val="tx1"/>
          </a:solidFill>
        </p:grpSpPr>
        <p:cxnSp>
          <p:nvCxnSpPr>
            <p:cNvPr id="84" name="Straight Connector 83">
              <a:extLst>
                <a:ext uri="{FF2B5EF4-FFF2-40B4-BE49-F238E27FC236}">
                  <a16:creationId xmlns:a16="http://schemas.microsoft.com/office/drawing/2014/main" id="{7BFDEE32-A67C-4F0C-8336-74DFE3857A5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9BC02001-6B73-4513-AEA0-023F9209F4D2}"/>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82551CF-12ED-4A61-AE8A-68185828551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0ADE19C-8705-4163-B2D0-50424DA648DC}"/>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3BF0B390-1A6F-4278-9BEA-80D16DD0F54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90" name="Picture 89" descr="Icon&#10;&#10;Description automatically generated">
            <a:extLst>
              <a:ext uri="{FF2B5EF4-FFF2-40B4-BE49-F238E27FC236}">
                <a16:creationId xmlns:a16="http://schemas.microsoft.com/office/drawing/2014/main" id="{F2585CF0-98BE-4CB5-AA29-B03F37B67DBC}"/>
              </a:ext>
            </a:extLst>
          </p:cNvPr>
          <p:cNvPicPr>
            <a:picLocks noChangeAspect="1"/>
          </p:cNvPicPr>
          <p:nvPr/>
        </p:nvPicPr>
        <p:blipFill>
          <a:blip r:embed="rId3"/>
          <a:stretch>
            <a:fillRect/>
          </a:stretch>
        </p:blipFill>
        <p:spPr>
          <a:xfrm>
            <a:off x="4837987" y="5682258"/>
            <a:ext cx="425993" cy="464956"/>
          </a:xfrm>
          <a:prstGeom prst="rect">
            <a:avLst/>
          </a:prstGeom>
        </p:spPr>
      </p:pic>
      <p:pic>
        <p:nvPicPr>
          <p:cNvPr id="92" name="Graphic 91" descr="Abacus with solid fill">
            <a:extLst>
              <a:ext uri="{FF2B5EF4-FFF2-40B4-BE49-F238E27FC236}">
                <a16:creationId xmlns:a16="http://schemas.microsoft.com/office/drawing/2014/main" id="{BFAD841F-A6B3-4DBE-A538-2B941873857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5434" y="5562800"/>
            <a:ext cx="914400" cy="914400"/>
          </a:xfrm>
          <a:prstGeom prst="rect">
            <a:avLst/>
          </a:prstGeom>
        </p:spPr>
      </p:pic>
      <p:grpSp>
        <p:nvGrpSpPr>
          <p:cNvPr id="100" name="Group 99">
            <a:extLst>
              <a:ext uri="{FF2B5EF4-FFF2-40B4-BE49-F238E27FC236}">
                <a16:creationId xmlns:a16="http://schemas.microsoft.com/office/drawing/2014/main" id="{24F59306-0478-457B-BA2F-5BFD386F1DBC}"/>
              </a:ext>
            </a:extLst>
          </p:cNvPr>
          <p:cNvGrpSpPr/>
          <p:nvPr/>
        </p:nvGrpSpPr>
        <p:grpSpPr>
          <a:xfrm>
            <a:off x="6143191" y="3821275"/>
            <a:ext cx="164978" cy="288078"/>
            <a:chOff x="9407524" y="1795046"/>
            <a:chExt cx="117476" cy="256055"/>
          </a:xfrm>
          <a:solidFill>
            <a:schemeClr val="tx1"/>
          </a:solidFill>
        </p:grpSpPr>
        <p:cxnSp>
          <p:nvCxnSpPr>
            <p:cNvPr id="101" name="Straight Connector 100">
              <a:extLst>
                <a:ext uri="{FF2B5EF4-FFF2-40B4-BE49-F238E27FC236}">
                  <a16:creationId xmlns:a16="http://schemas.microsoft.com/office/drawing/2014/main" id="{A754BE6F-EB97-4F1D-9434-3D2D55B1B148}"/>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8A5A008-21BF-4841-87DB-B85E93F13B94}"/>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68B99C2A-AE6C-4C72-B487-A5666CBA7E30}"/>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5E53EC25-C5CC-4958-9330-8ACBF9E7F1E7}"/>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Oval 104">
              <a:extLst>
                <a:ext uri="{FF2B5EF4-FFF2-40B4-BE49-F238E27FC236}">
                  <a16:creationId xmlns:a16="http://schemas.microsoft.com/office/drawing/2014/main" id="{AAB0E56E-B6B6-46C3-B5AB-3B92FDAFACA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6425725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Anyone can propose an insurable event on which contracts can be written</a:t>
            </a:r>
          </a:p>
        </p:txBody>
      </p:sp>
      <p:grpSp>
        <p:nvGrpSpPr>
          <p:cNvPr id="17" name="Group 16">
            <a:extLst>
              <a:ext uri="{FF2B5EF4-FFF2-40B4-BE49-F238E27FC236}">
                <a16:creationId xmlns:a16="http://schemas.microsoft.com/office/drawing/2014/main" id="{E93B2970-14FA-41B6-8AEA-AF2BE2B41242}"/>
              </a:ext>
            </a:extLst>
          </p:cNvPr>
          <p:cNvGrpSpPr/>
          <p:nvPr/>
        </p:nvGrpSpPr>
        <p:grpSpPr>
          <a:xfrm>
            <a:off x="1949388" y="3623569"/>
            <a:ext cx="164978" cy="288078"/>
            <a:chOff x="9407524" y="1795046"/>
            <a:chExt cx="117476" cy="256055"/>
          </a:xfrm>
          <a:solidFill>
            <a:schemeClr val="tx1"/>
          </a:solidFill>
        </p:grpSpPr>
        <p:cxnSp>
          <p:nvCxnSpPr>
            <p:cNvPr id="18" name="Straight Connector 17">
              <a:extLst>
                <a:ext uri="{FF2B5EF4-FFF2-40B4-BE49-F238E27FC236}">
                  <a16:creationId xmlns:a16="http://schemas.microsoft.com/office/drawing/2014/main" id="{15298BD9-AE94-4257-B008-A3D5BDC3F461}"/>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10DDF815-EFBA-4720-82AA-F5D74894B070}"/>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CA683BB-6744-4D31-96B5-DDCEF11569C0}"/>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54FDCEC-EDCE-4AA5-B103-7F78F9BE5834}"/>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BC3D3F1E-BA23-4699-AEC3-7FE1DEAFAA87}"/>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24" name="Group 23">
            <a:extLst>
              <a:ext uri="{FF2B5EF4-FFF2-40B4-BE49-F238E27FC236}">
                <a16:creationId xmlns:a16="http://schemas.microsoft.com/office/drawing/2014/main" id="{0C88E778-EEBF-4599-8A47-3DE1858970E6}"/>
              </a:ext>
            </a:extLst>
          </p:cNvPr>
          <p:cNvGrpSpPr/>
          <p:nvPr/>
        </p:nvGrpSpPr>
        <p:grpSpPr>
          <a:xfrm>
            <a:off x="1061420" y="3284961"/>
            <a:ext cx="164978" cy="288078"/>
            <a:chOff x="9407524" y="1795046"/>
            <a:chExt cx="117476" cy="256055"/>
          </a:xfrm>
          <a:solidFill>
            <a:schemeClr val="tx1"/>
          </a:solidFill>
        </p:grpSpPr>
        <p:cxnSp>
          <p:nvCxnSpPr>
            <p:cNvPr id="25" name="Straight Connector 24">
              <a:extLst>
                <a:ext uri="{FF2B5EF4-FFF2-40B4-BE49-F238E27FC236}">
                  <a16:creationId xmlns:a16="http://schemas.microsoft.com/office/drawing/2014/main" id="{DE390B1F-C56B-4D9F-8FC4-D9658FACFBB1}"/>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C34847F6-C609-4CBF-874F-9F34DC139E17}"/>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35DCD8-2483-456C-A9CA-36C99E945B6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16FE98FC-849B-4281-9BCA-94218BB9FD27}"/>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Oval 28">
              <a:extLst>
                <a:ext uri="{FF2B5EF4-FFF2-40B4-BE49-F238E27FC236}">
                  <a16:creationId xmlns:a16="http://schemas.microsoft.com/office/drawing/2014/main" id="{28A4B17B-8981-4BE6-85BF-234B1B4239E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30" name="Group 29">
            <a:extLst>
              <a:ext uri="{FF2B5EF4-FFF2-40B4-BE49-F238E27FC236}">
                <a16:creationId xmlns:a16="http://schemas.microsoft.com/office/drawing/2014/main" id="{F7C7D4C7-9A15-418E-819F-949B6DB1C627}"/>
              </a:ext>
            </a:extLst>
          </p:cNvPr>
          <p:cNvGrpSpPr/>
          <p:nvPr/>
        </p:nvGrpSpPr>
        <p:grpSpPr>
          <a:xfrm>
            <a:off x="5171781" y="3583065"/>
            <a:ext cx="164978" cy="288078"/>
            <a:chOff x="9407524" y="1795046"/>
            <a:chExt cx="117476" cy="256055"/>
          </a:xfrm>
          <a:solidFill>
            <a:schemeClr val="tx1"/>
          </a:solidFill>
        </p:grpSpPr>
        <p:cxnSp>
          <p:nvCxnSpPr>
            <p:cNvPr id="31" name="Straight Connector 30">
              <a:extLst>
                <a:ext uri="{FF2B5EF4-FFF2-40B4-BE49-F238E27FC236}">
                  <a16:creationId xmlns:a16="http://schemas.microsoft.com/office/drawing/2014/main" id="{01BF5ADD-21A4-415F-AA84-67645A91161D}"/>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F408D4FB-C7E7-4A55-9CC4-349C79FF4BBC}"/>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F9B82EE-1585-4DE2-B711-BDE0995F4F5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B65E5676-932E-4949-9B9A-12B393498704}"/>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98585D02-A7B3-4117-9ECC-30E579A5805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36" name="Group 35">
            <a:extLst>
              <a:ext uri="{FF2B5EF4-FFF2-40B4-BE49-F238E27FC236}">
                <a16:creationId xmlns:a16="http://schemas.microsoft.com/office/drawing/2014/main" id="{450E7287-AE3D-49E3-9B07-6992D4FA01B2}"/>
              </a:ext>
            </a:extLst>
          </p:cNvPr>
          <p:cNvGrpSpPr/>
          <p:nvPr/>
        </p:nvGrpSpPr>
        <p:grpSpPr>
          <a:xfrm>
            <a:off x="3524434" y="2853481"/>
            <a:ext cx="164978" cy="288078"/>
            <a:chOff x="9407524" y="1795046"/>
            <a:chExt cx="117476" cy="256055"/>
          </a:xfrm>
          <a:solidFill>
            <a:schemeClr val="tx1"/>
          </a:solidFill>
        </p:grpSpPr>
        <p:cxnSp>
          <p:nvCxnSpPr>
            <p:cNvPr id="37" name="Straight Connector 36">
              <a:extLst>
                <a:ext uri="{FF2B5EF4-FFF2-40B4-BE49-F238E27FC236}">
                  <a16:creationId xmlns:a16="http://schemas.microsoft.com/office/drawing/2014/main" id="{8A53F489-5E57-412C-9FE8-67B7B853C564}"/>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3C410D83-B297-4ADA-B23F-FE1E4D0A7721}"/>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B2E0618-AB39-41A5-BF00-ADDCDD1E193D}"/>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508F85E1-8082-44F9-B1BE-58E5C75B7E01}"/>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B704E3B5-59D6-417E-BF3A-9F48A9E2C387}"/>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2" name="Group 41">
            <a:extLst>
              <a:ext uri="{FF2B5EF4-FFF2-40B4-BE49-F238E27FC236}">
                <a16:creationId xmlns:a16="http://schemas.microsoft.com/office/drawing/2014/main" id="{0E973E82-802A-4103-96D2-8C3D0EE6476D}"/>
              </a:ext>
            </a:extLst>
          </p:cNvPr>
          <p:cNvGrpSpPr/>
          <p:nvPr/>
        </p:nvGrpSpPr>
        <p:grpSpPr>
          <a:xfrm>
            <a:off x="3928907" y="4394919"/>
            <a:ext cx="164978" cy="288078"/>
            <a:chOff x="9407524" y="1795046"/>
            <a:chExt cx="117476" cy="256055"/>
          </a:xfrm>
          <a:solidFill>
            <a:schemeClr val="tx1"/>
          </a:solidFill>
        </p:grpSpPr>
        <p:cxnSp>
          <p:nvCxnSpPr>
            <p:cNvPr id="43" name="Straight Connector 42">
              <a:extLst>
                <a:ext uri="{FF2B5EF4-FFF2-40B4-BE49-F238E27FC236}">
                  <a16:creationId xmlns:a16="http://schemas.microsoft.com/office/drawing/2014/main" id="{5EE21408-5A59-4C2C-B68D-DA3EE4FD9BAF}"/>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4696E88-7F2D-42BE-82E9-703B17CB29B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090CE9D-322D-4700-B136-D028687643E0}"/>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0D00D2B-A19A-4364-8A19-365EC5BD1286}"/>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184CC044-CC6D-4CBF-9A15-A57F88960B88}"/>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8" name="Group 47">
            <a:extLst>
              <a:ext uri="{FF2B5EF4-FFF2-40B4-BE49-F238E27FC236}">
                <a16:creationId xmlns:a16="http://schemas.microsoft.com/office/drawing/2014/main" id="{1BD4347D-1EFC-44DE-8EE9-BB2241C06594}"/>
              </a:ext>
            </a:extLst>
          </p:cNvPr>
          <p:cNvGrpSpPr/>
          <p:nvPr/>
        </p:nvGrpSpPr>
        <p:grpSpPr>
          <a:xfrm>
            <a:off x="6254856" y="4735546"/>
            <a:ext cx="164978" cy="288078"/>
            <a:chOff x="9407524" y="1795046"/>
            <a:chExt cx="117476" cy="256055"/>
          </a:xfrm>
          <a:solidFill>
            <a:schemeClr val="tx1"/>
          </a:solidFill>
        </p:grpSpPr>
        <p:cxnSp>
          <p:nvCxnSpPr>
            <p:cNvPr id="49" name="Straight Connector 48">
              <a:extLst>
                <a:ext uri="{FF2B5EF4-FFF2-40B4-BE49-F238E27FC236}">
                  <a16:creationId xmlns:a16="http://schemas.microsoft.com/office/drawing/2014/main" id="{DABE261D-A4F6-4851-9652-006D17D883D5}"/>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1C688AA-1499-4764-BD7A-78689D366F9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D717C544-76CA-4728-A6D5-3C140C2126D8}"/>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480757D8-BD74-41CE-BDAC-E59BE8C30955}"/>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3" name="Oval 52">
              <a:extLst>
                <a:ext uri="{FF2B5EF4-FFF2-40B4-BE49-F238E27FC236}">
                  <a16:creationId xmlns:a16="http://schemas.microsoft.com/office/drawing/2014/main" id="{BE035AD1-94F2-429A-9551-1BE91D65D5B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4" name="Group 53">
            <a:extLst>
              <a:ext uri="{FF2B5EF4-FFF2-40B4-BE49-F238E27FC236}">
                <a16:creationId xmlns:a16="http://schemas.microsoft.com/office/drawing/2014/main" id="{774851C2-209D-43DA-9D77-EA2A803C8DA8}"/>
              </a:ext>
            </a:extLst>
          </p:cNvPr>
          <p:cNvGrpSpPr/>
          <p:nvPr/>
        </p:nvGrpSpPr>
        <p:grpSpPr>
          <a:xfrm>
            <a:off x="1841175" y="5089174"/>
            <a:ext cx="164978" cy="288078"/>
            <a:chOff x="9407524" y="1795046"/>
            <a:chExt cx="117476" cy="256055"/>
          </a:xfrm>
          <a:solidFill>
            <a:schemeClr val="tx1"/>
          </a:solidFill>
        </p:grpSpPr>
        <p:cxnSp>
          <p:nvCxnSpPr>
            <p:cNvPr id="55" name="Straight Connector 54">
              <a:extLst>
                <a:ext uri="{FF2B5EF4-FFF2-40B4-BE49-F238E27FC236}">
                  <a16:creationId xmlns:a16="http://schemas.microsoft.com/office/drawing/2014/main" id="{FC6C2FC4-DBD5-4D32-9ECA-6984BD666CE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DC2116B7-F440-421E-B91D-01DD5362E1C9}"/>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37CC5CA7-052A-44A8-8F66-5A470D81D217}"/>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B33598D6-9612-4290-95F7-F241167CA08E}"/>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EFDAA954-6191-4319-91DF-32E09115B2C4}"/>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60" name="Group 59">
            <a:extLst>
              <a:ext uri="{FF2B5EF4-FFF2-40B4-BE49-F238E27FC236}">
                <a16:creationId xmlns:a16="http://schemas.microsoft.com/office/drawing/2014/main" id="{9D5B79F6-4C31-4463-A485-751ABD9FAE5C}"/>
              </a:ext>
            </a:extLst>
          </p:cNvPr>
          <p:cNvGrpSpPr/>
          <p:nvPr/>
        </p:nvGrpSpPr>
        <p:grpSpPr>
          <a:xfrm>
            <a:off x="5581276" y="2591750"/>
            <a:ext cx="164978" cy="288078"/>
            <a:chOff x="9407524" y="1795046"/>
            <a:chExt cx="117476" cy="256055"/>
          </a:xfrm>
          <a:solidFill>
            <a:schemeClr val="tx1"/>
          </a:solidFill>
        </p:grpSpPr>
        <p:cxnSp>
          <p:nvCxnSpPr>
            <p:cNvPr id="61" name="Straight Connector 60">
              <a:extLst>
                <a:ext uri="{FF2B5EF4-FFF2-40B4-BE49-F238E27FC236}">
                  <a16:creationId xmlns:a16="http://schemas.microsoft.com/office/drawing/2014/main" id="{E7630253-2F15-4549-A5D0-77E402525451}"/>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56DAC301-56CA-4EEC-AD4F-07962C26B86B}"/>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A1FBB994-8C9F-4906-8A08-5F4AEB068AC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640B998A-7F4E-446A-8E5A-9AC7A88939EA}"/>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62ED7D2F-5D55-4DB2-8609-68C71060316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66" name="Group 65">
            <a:extLst>
              <a:ext uri="{FF2B5EF4-FFF2-40B4-BE49-F238E27FC236}">
                <a16:creationId xmlns:a16="http://schemas.microsoft.com/office/drawing/2014/main" id="{B149B67E-0334-4D8D-9C30-24BFED5D0A44}"/>
              </a:ext>
            </a:extLst>
          </p:cNvPr>
          <p:cNvGrpSpPr/>
          <p:nvPr/>
        </p:nvGrpSpPr>
        <p:grpSpPr>
          <a:xfrm>
            <a:off x="4121053" y="3405767"/>
            <a:ext cx="164978" cy="288078"/>
            <a:chOff x="9407524" y="1795046"/>
            <a:chExt cx="117476" cy="256055"/>
          </a:xfrm>
          <a:solidFill>
            <a:schemeClr val="tx1"/>
          </a:solidFill>
        </p:grpSpPr>
        <p:cxnSp>
          <p:nvCxnSpPr>
            <p:cNvPr id="67" name="Straight Connector 66">
              <a:extLst>
                <a:ext uri="{FF2B5EF4-FFF2-40B4-BE49-F238E27FC236}">
                  <a16:creationId xmlns:a16="http://schemas.microsoft.com/office/drawing/2014/main" id="{A5083F57-3DB1-46DF-8BB2-09C632A80566}"/>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F58179E8-870D-42E9-B51B-F6304902BE29}"/>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288F6EB0-0EE9-49C8-B1A8-F0C989375C98}"/>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96104C2F-31BD-458E-A62E-012F2CD5B6FB}"/>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5A4E2DD3-AF77-4A2D-8686-E8BAFB33B58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2" name="Group 71">
            <a:extLst>
              <a:ext uri="{FF2B5EF4-FFF2-40B4-BE49-F238E27FC236}">
                <a16:creationId xmlns:a16="http://schemas.microsoft.com/office/drawing/2014/main" id="{8D499EFB-5BE5-42E5-89B4-E5F09F5278AA}"/>
              </a:ext>
            </a:extLst>
          </p:cNvPr>
          <p:cNvGrpSpPr/>
          <p:nvPr/>
        </p:nvGrpSpPr>
        <p:grpSpPr>
          <a:xfrm>
            <a:off x="2740779" y="2157963"/>
            <a:ext cx="164978" cy="288078"/>
            <a:chOff x="9407524" y="1795046"/>
            <a:chExt cx="117476" cy="256055"/>
          </a:xfrm>
          <a:solidFill>
            <a:schemeClr val="tx1"/>
          </a:solidFill>
        </p:grpSpPr>
        <p:cxnSp>
          <p:nvCxnSpPr>
            <p:cNvPr id="73" name="Straight Connector 72">
              <a:extLst>
                <a:ext uri="{FF2B5EF4-FFF2-40B4-BE49-F238E27FC236}">
                  <a16:creationId xmlns:a16="http://schemas.microsoft.com/office/drawing/2014/main" id="{29E1BE56-6444-4097-A605-9D789F6CDCF5}"/>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A83C6641-851F-45A5-9309-A7B606BD76CC}"/>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EF271484-050A-4A6B-946A-B15EB631BC8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F0A4B592-F3A1-40F4-A968-92339105044C}"/>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A7212BC2-B73A-4036-B1C3-E95F09882B02}"/>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78" name="Picture 77" descr="Icon&#10;&#10;Description automatically generated">
            <a:extLst>
              <a:ext uri="{FF2B5EF4-FFF2-40B4-BE49-F238E27FC236}">
                <a16:creationId xmlns:a16="http://schemas.microsoft.com/office/drawing/2014/main" id="{4C7C060C-DDF1-48E2-845C-4C9D7FC33089}"/>
              </a:ext>
            </a:extLst>
          </p:cNvPr>
          <p:cNvPicPr>
            <a:picLocks noChangeAspect="1"/>
          </p:cNvPicPr>
          <p:nvPr/>
        </p:nvPicPr>
        <p:blipFill>
          <a:blip r:embed="rId3"/>
          <a:stretch>
            <a:fillRect/>
          </a:stretch>
        </p:blipFill>
        <p:spPr>
          <a:xfrm>
            <a:off x="4837987" y="5682258"/>
            <a:ext cx="425993" cy="464956"/>
          </a:xfrm>
          <a:prstGeom prst="rect">
            <a:avLst/>
          </a:prstGeom>
        </p:spPr>
      </p:pic>
      <p:pic>
        <p:nvPicPr>
          <p:cNvPr id="79" name="Graphic 78" descr="Abacus with solid fill">
            <a:extLst>
              <a:ext uri="{FF2B5EF4-FFF2-40B4-BE49-F238E27FC236}">
                <a16:creationId xmlns:a16="http://schemas.microsoft.com/office/drawing/2014/main" id="{CF8B8600-CBAB-4346-8EA3-2D4C8369586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5434" y="5562800"/>
            <a:ext cx="914400" cy="914400"/>
          </a:xfrm>
          <a:prstGeom prst="rect">
            <a:avLst/>
          </a:prstGeom>
        </p:spPr>
      </p:pic>
      <p:sp>
        <p:nvSpPr>
          <p:cNvPr id="3" name="TextBox 2">
            <a:extLst>
              <a:ext uri="{FF2B5EF4-FFF2-40B4-BE49-F238E27FC236}">
                <a16:creationId xmlns:a16="http://schemas.microsoft.com/office/drawing/2014/main" id="{5EEF1DB6-5DB5-483E-A84D-E180DB4217D8}"/>
              </a:ext>
            </a:extLst>
          </p:cNvPr>
          <p:cNvSpPr txBox="1"/>
          <p:nvPr/>
        </p:nvSpPr>
        <p:spPr>
          <a:xfrm>
            <a:off x="3849346" y="1553612"/>
            <a:ext cx="1772952"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Rain</a:t>
            </a:r>
          </a:p>
          <a:p>
            <a:r>
              <a:rPr lang="en-GB" sz="800" dirty="0">
                <a:latin typeface="Courier New" panose="02070309020205020404" pitchFamily="49" charset="0"/>
                <a:cs typeface="Courier New" panose="02070309020205020404" pitchFamily="49" charset="0"/>
              </a:rPr>
              <a:t>Location: Dhaka</a:t>
            </a:r>
          </a:p>
          <a:p>
            <a:r>
              <a:rPr lang="en-GB" sz="800" dirty="0">
                <a:latin typeface="Courier New" panose="02070309020205020404" pitchFamily="49" charset="0"/>
                <a:cs typeface="Courier New" panose="02070309020205020404" pitchFamily="49" charset="0"/>
              </a:rPr>
              <a:t>Trigger : Total &gt; 3000mm</a:t>
            </a:r>
          </a:p>
          <a:p>
            <a:r>
              <a:rPr lang="en-GB" sz="800" dirty="0">
                <a:latin typeface="Courier New" panose="02070309020205020404" pitchFamily="49" charset="0"/>
                <a:cs typeface="Courier New" panose="02070309020205020404" pitchFamily="49" charset="0"/>
              </a:rPr>
              <a:t>Start   : Jan 22</a:t>
            </a:r>
          </a:p>
          <a:p>
            <a:r>
              <a:rPr lang="en-GB" sz="800" dirty="0">
                <a:latin typeface="Courier New" panose="02070309020205020404" pitchFamily="49" charset="0"/>
                <a:cs typeface="Courier New" panose="02070309020205020404" pitchFamily="49" charset="0"/>
              </a:rPr>
              <a:t>End     : Jan 23</a:t>
            </a:r>
          </a:p>
        </p:txBody>
      </p:sp>
      <p:sp>
        <p:nvSpPr>
          <p:cNvPr id="80" name="TextBox 79">
            <a:extLst>
              <a:ext uri="{FF2B5EF4-FFF2-40B4-BE49-F238E27FC236}">
                <a16:creationId xmlns:a16="http://schemas.microsoft.com/office/drawing/2014/main" id="{F4FD7E3A-C095-4734-AA51-4399672DFC3F}"/>
              </a:ext>
            </a:extLst>
          </p:cNvPr>
          <p:cNvSpPr txBox="1"/>
          <p:nvPr/>
        </p:nvSpPr>
        <p:spPr>
          <a:xfrm>
            <a:off x="310224" y="4081478"/>
            <a:ext cx="1367654"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Richter</a:t>
            </a:r>
          </a:p>
          <a:p>
            <a:r>
              <a:rPr lang="en-GB" sz="800" dirty="0">
                <a:latin typeface="Courier New" panose="02070309020205020404" pitchFamily="49" charset="0"/>
                <a:cs typeface="Courier New" panose="02070309020205020404" pitchFamily="49" charset="0"/>
              </a:rPr>
              <a:t>Location: LA</a:t>
            </a:r>
          </a:p>
          <a:p>
            <a:r>
              <a:rPr lang="en-GB" sz="800" dirty="0">
                <a:latin typeface="Courier New" panose="02070309020205020404" pitchFamily="49" charset="0"/>
                <a:cs typeface="Courier New" panose="02070309020205020404" pitchFamily="49" charset="0"/>
              </a:rPr>
              <a:t>Trigger : Max &gt; 7.0</a:t>
            </a:r>
          </a:p>
          <a:p>
            <a:r>
              <a:rPr lang="en-GB" sz="800" dirty="0">
                <a:latin typeface="Courier New" panose="02070309020205020404" pitchFamily="49" charset="0"/>
                <a:cs typeface="Courier New" panose="02070309020205020404" pitchFamily="49" charset="0"/>
              </a:rPr>
              <a:t>Start   : Jan 22</a:t>
            </a:r>
          </a:p>
          <a:p>
            <a:r>
              <a:rPr lang="en-GB" sz="800" dirty="0">
                <a:latin typeface="Courier New" panose="02070309020205020404" pitchFamily="49" charset="0"/>
                <a:cs typeface="Courier New" panose="02070309020205020404" pitchFamily="49" charset="0"/>
              </a:rPr>
              <a:t>End     : Jan 23</a:t>
            </a:r>
          </a:p>
        </p:txBody>
      </p:sp>
      <p:sp>
        <p:nvSpPr>
          <p:cNvPr id="81" name="TextBox 80">
            <a:extLst>
              <a:ext uri="{FF2B5EF4-FFF2-40B4-BE49-F238E27FC236}">
                <a16:creationId xmlns:a16="http://schemas.microsoft.com/office/drawing/2014/main" id="{FBCC3282-B525-4E60-B8FC-693AEDA34399}"/>
              </a:ext>
            </a:extLst>
          </p:cNvPr>
          <p:cNvSpPr txBox="1"/>
          <p:nvPr/>
        </p:nvSpPr>
        <p:spPr>
          <a:xfrm>
            <a:off x="7329260" y="5377252"/>
            <a:ext cx="1646064"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Fire</a:t>
            </a:r>
          </a:p>
          <a:p>
            <a:r>
              <a:rPr lang="en-GB" sz="800" dirty="0">
                <a:latin typeface="Courier New" panose="02070309020205020404" pitchFamily="49" charset="0"/>
                <a:cs typeface="Courier New" panose="02070309020205020404" pitchFamily="49" charset="0"/>
              </a:rPr>
              <a:t>Location: Sydney</a:t>
            </a:r>
          </a:p>
          <a:p>
            <a:r>
              <a:rPr lang="en-GB" sz="800" dirty="0">
                <a:latin typeface="Courier New" panose="02070309020205020404" pitchFamily="49" charset="0"/>
                <a:cs typeface="Courier New" panose="02070309020205020404" pitchFamily="49" charset="0"/>
              </a:rPr>
              <a:t>Trigger : </a:t>
            </a:r>
            <a:r>
              <a:rPr lang="en-GB" sz="800" dirty="0" err="1">
                <a:latin typeface="Courier New" panose="02070309020205020404" pitchFamily="49" charset="0"/>
                <a:cs typeface="Courier New" panose="02070309020205020404" pitchFamily="49" charset="0"/>
              </a:rPr>
              <a:t>AcreageBurnt</a:t>
            </a:r>
            <a:endParaRPr lang="en-GB" sz="800"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Start   : Jun 22</a:t>
            </a:r>
          </a:p>
          <a:p>
            <a:r>
              <a:rPr lang="en-GB" sz="800" dirty="0">
                <a:latin typeface="Courier New" panose="02070309020205020404" pitchFamily="49" charset="0"/>
                <a:cs typeface="Courier New" panose="02070309020205020404" pitchFamily="49" charset="0"/>
              </a:rPr>
              <a:t>End     : Sep 22</a:t>
            </a:r>
          </a:p>
        </p:txBody>
      </p:sp>
      <p:cxnSp>
        <p:nvCxnSpPr>
          <p:cNvPr id="6" name="Straight Arrow Connector 5">
            <a:extLst>
              <a:ext uri="{FF2B5EF4-FFF2-40B4-BE49-F238E27FC236}">
                <a16:creationId xmlns:a16="http://schemas.microsoft.com/office/drawing/2014/main" id="{57048829-4189-4910-A6D2-4C903232246B}"/>
              </a:ext>
            </a:extLst>
          </p:cNvPr>
          <p:cNvCxnSpPr/>
          <p:nvPr/>
        </p:nvCxnSpPr>
        <p:spPr>
          <a:xfrm>
            <a:off x="4837987" y="2297467"/>
            <a:ext cx="403169" cy="122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BAC200A8-E0E0-41F9-9106-0E1C031DD913}"/>
              </a:ext>
            </a:extLst>
          </p:cNvPr>
          <p:cNvCxnSpPr>
            <a:cxnSpLocks/>
            <a:stCxn id="80" idx="0"/>
          </p:cNvCxnSpPr>
          <p:nvPr/>
        </p:nvCxnSpPr>
        <p:spPr>
          <a:xfrm flipV="1">
            <a:off x="994051" y="3567742"/>
            <a:ext cx="149412" cy="51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AEE6F329-2310-4BC9-B3B3-A5D60CA8DFAA}"/>
              </a:ext>
            </a:extLst>
          </p:cNvPr>
          <p:cNvCxnSpPr>
            <a:cxnSpLocks/>
            <a:stCxn id="81" idx="1"/>
          </p:cNvCxnSpPr>
          <p:nvPr/>
        </p:nvCxnSpPr>
        <p:spPr>
          <a:xfrm flipH="1" flipV="1">
            <a:off x="6666154" y="5129011"/>
            <a:ext cx="663106" cy="6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E532DF52-DEBC-47F8-B72A-12FCAFDC4932}"/>
              </a:ext>
            </a:extLst>
          </p:cNvPr>
          <p:cNvSpPr txBox="1"/>
          <p:nvPr/>
        </p:nvSpPr>
        <p:spPr>
          <a:xfrm>
            <a:off x="6894896" y="2328862"/>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cxnSp>
        <p:nvCxnSpPr>
          <p:cNvPr id="89" name="Straight Arrow Connector 88">
            <a:extLst>
              <a:ext uri="{FF2B5EF4-FFF2-40B4-BE49-F238E27FC236}">
                <a16:creationId xmlns:a16="http://schemas.microsoft.com/office/drawing/2014/main" id="{8BBB32BE-2A7E-4251-B9CB-19C2899523EB}"/>
              </a:ext>
            </a:extLst>
          </p:cNvPr>
          <p:cNvCxnSpPr>
            <a:cxnSpLocks/>
            <a:stCxn id="88" idx="2"/>
          </p:cNvCxnSpPr>
          <p:nvPr/>
        </p:nvCxnSpPr>
        <p:spPr>
          <a:xfrm flipH="1">
            <a:off x="6389732" y="3159859"/>
            <a:ext cx="1328196" cy="85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93" name="Group 92">
            <a:extLst>
              <a:ext uri="{FF2B5EF4-FFF2-40B4-BE49-F238E27FC236}">
                <a16:creationId xmlns:a16="http://schemas.microsoft.com/office/drawing/2014/main" id="{845645F3-ECEB-4B5F-931F-927150965CF0}"/>
              </a:ext>
            </a:extLst>
          </p:cNvPr>
          <p:cNvGrpSpPr/>
          <p:nvPr/>
        </p:nvGrpSpPr>
        <p:grpSpPr>
          <a:xfrm>
            <a:off x="6143191" y="3821275"/>
            <a:ext cx="164978" cy="288078"/>
            <a:chOff x="9407524" y="1795046"/>
            <a:chExt cx="117476" cy="256055"/>
          </a:xfrm>
          <a:solidFill>
            <a:schemeClr val="tx1"/>
          </a:solidFill>
        </p:grpSpPr>
        <p:cxnSp>
          <p:nvCxnSpPr>
            <p:cNvPr id="94" name="Straight Connector 93">
              <a:extLst>
                <a:ext uri="{FF2B5EF4-FFF2-40B4-BE49-F238E27FC236}">
                  <a16:creationId xmlns:a16="http://schemas.microsoft.com/office/drawing/2014/main" id="{2D4C2ECE-3847-4111-9ED9-279B224E91A2}"/>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B77545DC-5BF7-4233-A32F-159628989C85}"/>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301EDC9A-8E95-48A7-9D79-A730DA9EC95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0C5A05D7-F4BA-4070-8270-616C3456911E}"/>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5AD26A89-F9C3-4243-97A9-08CBE1837870}"/>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552596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8FD89C-066A-413D-95C6-13ED35B80FE5}"/>
              </a:ext>
            </a:extLst>
          </p:cNvPr>
          <p:cNvSpPr>
            <a:spLocks noGrp="1"/>
          </p:cNvSpPr>
          <p:nvPr>
            <p:ph type="title"/>
          </p:nvPr>
        </p:nvSpPr>
        <p:spPr>
          <a:xfrm>
            <a:off x="429768" y="411480"/>
            <a:ext cx="11201400" cy="1106424"/>
          </a:xfrm>
        </p:spPr>
        <p:txBody>
          <a:bodyPr>
            <a:normAutofit/>
          </a:bodyPr>
          <a:lstStyle/>
          <a:p>
            <a:r>
              <a:rPr lang="en-GB" sz="3600" dirty="0"/>
              <a:t>Conceptual model</a:t>
            </a:r>
          </a:p>
        </p:txBody>
      </p:sp>
      <p:pic>
        <p:nvPicPr>
          <p:cNvPr id="5" name="Content Placeholder 4" descr="A map of the world&#10;&#10;Description automatically generated with medium confidence">
            <a:extLst>
              <a:ext uri="{FF2B5EF4-FFF2-40B4-BE49-F238E27FC236}">
                <a16:creationId xmlns:a16="http://schemas.microsoft.com/office/drawing/2014/main" id="{98CF2EDF-DC2B-4000-A83D-30C6990D81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9768" y="2302002"/>
            <a:ext cx="6702552" cy="3351276"/>
          </a:xfrm>
          <a:prstGeom prst="rect">
            <a:avLst/>
          </a:prstGeom>
        </p:spPr>
      </p:pic>
      <p:sp>
        <p:nvSpPr>
          <p:cNvPr id="9" name="Content Placeholder 8">
            <a:extLst>
              <a:ext uri="{FF2B5EF4-FFF2-40B4-BE49-F238E27FC236}">
                <a16:creationId xmlns:a16="http://schemas.microsoft.com/office/drawing/2014/main" id="{1AFE80FA-DB42-4D6D-9BDA-C96D548F5606}"/>
              </a:ext>
            </a:extLst>
          </p:cNvPr>
          <p:cNvSpPr>
            <a:spLocks noGrp="1"/>
          </p:cNvSpPr>
          <p:nvPr>
            <p:ph idx="1"/>
          </p:nvPr>
        </p:nvSpPr>
        <p:spPr>
          <a:xfrm>
            <a:off x="7938752" y="2020824"/>
            <a:ext cx="3455097" cy="3959352"/>
          </a:xfrm>
        </p:spPr>
        <p:txBody>
          <a:bodyPr anchor="ctr">
            <a:normAutofit/>
          </a:bodyPr>
          <a:lstStyle/>
          <a:p>
            <a:r>
              <a:rPr lang="en-GB" sz="1800" dirty="0"/>
              <a:t>Admin approves proposals; since an event requires a trusted data source to evaluate the payoff, not every proposal is valid</a:t>
            </a:r>
          </a:p>
        </p:txBody>
      </p:sp>
      <p:grpSp>
        <p:nvGrpSpPr>
          <p:cNvPr id="28" name="Group 27">
            <a:extLst>
              <a:ext uri="{FF2B5EF4-FFF2-40B4-BE49-F238E27FC236}">
                <a16:creationId xmlns:a16="http://schemas.microsoft.com/office/drawing/2014/main" id="{18D8E668-9700-4095-965A-4CD6CCC1D331}"/>
              </a:ext>
            </a:extLst>
          </p:cNvPr>
          <p:cNvGrpSpPr/>
          <p:nvPr/>
        </p:nvGrpSpPr>
        <p:grpSpPr>
          <a:xfrm>
            <a:off x="1949388" y="3623569"/>
            <a:ext cx="164978" cy="288078"/>
            <a:chOff x="9407524" y="1795046"/>
            <a:chExt cx="117476" cy="256055"/>
          </a:xfrm>
          <a:solidFill>
            <a:schemeClr val="tx1"/>
          </a:solidFill>
        </p:grpSpPr>
        <p:cxnSp>
          <p:nvCxnSpPr>
            <p:cNvPr id="29" name="Straight Connector 28">
              <a:extLst>
                <a:ext uri="{FF2B5EF4-FFF2-40B4-BE49-F238E27FC236}">
                  <a16:creationId xmlns:a16="http://schemas.microsoft.com/office/drawing/2014/main" id="{EE732C37-933F-478E-82A9-399E5F587D20}"/>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5784FFF-11A9-41B1-803D-E547F4CE9118}"/>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7C6168-7583-418E-B94B-695E34B690D8}"/>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289B6754-7B07-4EAC-9162-16579BA4D6A4}"/>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58BF94B8-8FF9-4033-8798-8985D6B7C2B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34" name="Group 33">
            <a:extLst>
              <a:ext uri="{FF2B5EF4-FFF2-40B4-BE49-F238E27FC236}">
                <a16:creationId xmlns:a16="http://schemas.microsoft.com/office/drawing/2014/main" id="{F8953BE9-492B-43CF-A940-ED2C95F8D4D8}"/>
              </a:ext>
            </a:extLst>
          </p:cNvPr>
          <p:cNvGrpSpPr/>
          <p:nvPr/>
        </p:nvGrpSpPr>
        <p:grpSpPr>
          <a:xfrm>
            <a:off x="1061420" y="3284961"/>
            <a:ext cx="164978" cy="288078"/>
            <a:chOff x="9407524" y="1795046"/>
            <a:chExt cx="117476" cy="256055"/>
          </a:xfrm>
          <a:solidFill>
            <a:schemeClr val="tx1"/>
          </a:solidFill>
        </p:grpSpPr>
        <p:cxnSp>
          <p:nvCxnSpPr>
            <p:cNvPr id="35" name="Straight Connector 34">
              <a:extLst>
                <a:ext uri="{FF2B5EF4-FFF2-40B4-BE49-F238E27FC236}">
                  <a16:creationId xmlns:a16="http://schemas.microsoft.com/office/drawing/2014/main" id="{784DFD2B-1953-4699-B3E7-0383F8EEDC11}"/>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BC20266-C944-40DD-B632-CC36D7630596}"/>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F97342A-2ADE-4FC0-8DFD-5663CD905774}"/>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A771CEA-FB23-4C42-B26E-34CE2C6ACAEE}"/>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5FEAB538-2732-4E90-8461-61046635287C}"/>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0" name="Group 39">
            <a:extLst>
              <a:ext uri="{FF2B5EF4-FFF2-40B4-BE49-F238E27FC236}">
                <a16:creationId xmlns:a16="http://schemas.microsoft.com/office/drawing/2014/main" id="{EF79C4F9-EA65-4302-839D-98AFDA58A285}"/>
              </a:ext>
            </a:extLst>
          </p:cNvPr>
          <p:cNvGrpSpPr/>
          <p:nvPr/>
        </p:nvGrpSpPr>
        <p:grpSpPr>
          <a:xfrm>
            <a:off x="5171781" y="3583065"/>
            <a:ext cx="164978" cy="288078"/>
            <a:chOff x="9407524" y="1795046"/>
            <a:chExt cx="117476" cy="256055"/>
          </a:xfrm>
          <a:solidFill>
            <a:schemeClr val="tx1"/>
          </a:solidFill>
        </p:grpSpPr>
        <p:cxnSp>
          <p:nvCxnSpPr>
            <p:cNvPr id="41" name="Straight Connector 40">
              <a:extLst>
                <a:ext uri="{FF2B5EF4-FFF2-40B4-BE49-F238E27FC236}">
                  <a16:creationId xmlns:a16="http://schemas.microsoft.com/office/drawing/2014/main" id="{8545B507-F405-4DB6-BD56-3E99C02E9F0F}"/>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55EA3D8C-7CBF-4034-BFCD-897D715CC8FA}"/>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F70AEDFE-7A62-4910-B2B3-90225AD24DA3}"/>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744B11BE-47DA-48D4-846D-188A510BFDCA}"/>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8EE43F67-4174-4018-9740-D2C76C9CD939}"/>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46" name="Group 45">
            <a:extLst>
              <a:ext uri="{FF2B5EF4-FFF2-40B4-BE49-F238E27FC236}">
                <a16:creationId xmlns:a16="http://schemas.microsoft.com/office/drawing/2014/main" id="{F16BDD4F-0CE7-40C9-8AAD-63DFC1232B5A}"/>
              </a:ext>
            </a:extLst>
          </p:cNvPr>
          <p:cNvGrpSpPr/>
          <p:nvPr/>
        </p:nvGrpSpPr>
        <p:grpSpPr>
          <a:xfrm>
            <a:off x="3524434" y="2853481"/>
            <a:ext cx="164978" cy="288078"/>
            <a:chOff x="9407524" y="1795046"/>
            <a:chExt cx="117476" cy="256055"/>
          </a:xfrm>
          <a:solidFill>
            <a:schemeClr val="tx1"/>
          </a:solidFill>
        </p:grpSpPr>
        <p:cxnSp>
          <p:nvCxnSpPr>
            <p:cNvPr id="47" name="Straight Connector 46">
              <a:extLst>
                <a:ext uri="{FF2B5EF4-FFF2-40B4-BE49-F238E27FC236}">
                  <a16:creationId xmlns:a16="http://schemas.microsoft.com/office/drawing/2014/main" id="{55FC5A95-BD86-4E99-8470-D0E17B5E6E1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CB60C71-758F-4582-B7A0-9480E0E231C7}"/>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7E345AA-3095-4185-B35C-EDF633D7C4D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DBB2003A-792C-45C6-82E5-0CCC260CD8DE}"/>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0ED36FE1-A36A-4FA4-97EC-EFBB4463F55B}"/>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2" name="Group 51">
            <a:extLst>
              <a:ext uri="{FF2B5EF4-FFF2-40B4-BE49-F238E27FC236}">
                <a16:creationId xmlns:a16="http://schemas.microsoft.com/office/drawing/2014/main" id="{D3A4ED9B-6D30-48AD-966C-042BD67A08AE}"/>
              </a:ext>
            </a:extLst>
          </p:cNvPr>
          <p:cNvGrpSpPr/>
          <p:nvPr/>
        </p:nvGrpSpPr>
        <p:grpSpPr>
          <a:xfrm>
            <a:off x="3928907" y="4394919"/>
            <a:ext cx="164978" cy="288078"/>
            <a:chOff x="9407524" y="1795046"/>
            <a:chExt cx="117476" cy="256055"/>
          </a:xfrm>
          <a:solidFill>
            <a:schemeClr val="tx1"/>
          </a:solidFill>
        </p:grpSpPr>
        <p:cxnSp>
          <p:nvCxnSpPr>
            <p:cNvPr id="53" name="Straight Connector 52">
              <a:extLst>
                <a:ext uri="{FF2B5EF4-FFF2-40B4-BE49-F238E27FC236}">
                  <a16:creationId xmlns:a16="http://schemas.microsoft.com/office/drawing/2014/main" id="{EDF9CAEB-FFB8-4034-85E8-3CF48DEBABEA}"/>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E862DC9-7F5A-4244-AEC2-CB6B419FEB96}"/>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B062E46E-4F18-4134-87DA-B58493A588E8}"/>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5759313-1472-4352-BA6A-C64AB0895B2D}"/>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5A219BD1-AAF9-4DCE-84AE-B6DFA1085B70}"/>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58" name="Group 57">
            <a:extLst>
              <a:ext uri="{FF2B5EF4-FFF2-40B4-BE49-F238E27FC236}">
                <a16:creationId xmlns:a16="http://schemas.microsoft.com/office/drawing/2014/main" id="{9797A246-F7EC-44C4-9BE7-22783EE4DA50}"/>
              </a:ext>
            </a:extLst>
          </p:cNvPr>
          <p:cNvGrpSpPr/>
          <p:nvPr/>
        </p:nvGrpSpPr>
        <p:grpSpPr>
          <a:xfrm>
            <a:off x="6254856" y="4735546"/>
            <a:ext cx="164978" cy="288078"/>
            <a:chOff x="9407524" y="1795046"/>
            <a:chExt cx="117476" cy="256055"/>
          </a:xfrm>
          <a:solidFill>
            <a:schemeClr val="tx1"/>
          </a:solidFill>
        </p:grpSpPr>
        <p:cxnSp>
          <p:nvCxnSpPr>
            <p:cNvPr id="59" name="Straight Connector 58">
              <a:extLst>
                <a:ext uri="{FF2B5EF4-FFF2-40B4-BE49-F238E27FC236}">
                  <a16:creationId xmlns:a16="http://schemas.microsoft.com/office/drawing/2014/main" id="{657F1CC0-FB8A-431B-A255-17D69BA57D5B}"/>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1F42BE5F-6DA9-4DAA-8514-194F18026F30}"/>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7B348293-D49F-4F6A-84D2-4904CD1A8766}"/>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0B05EB2-B207-4142-AD1B-7C079036E2B3}"/>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D81A8618-B9B0-4D0D-9A02-100CFCAD8695}"/>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64" name="Group 63">
            <a:extLst>
              <a:ext uri="{FF2B5EF4-FFF2-40B4-BE49-F238E27FC236}">
                <a16:creationId xmlns:a16="http://schemas.microsoft.com/office/drawing/2014/main" id="{93A03C51-B0F5-426E-9658-6B601D07FCC1}"/>
              </a:ext>
            </a:extLst>
          </p:cNvPr>
          <p:cNvGrpSpPr/>
          <p:nvPr/>
        </p:nvGrpSpPr>
        <p:grpSpPr>
          <a:xfrm>
            <a:off x="1841175" y="5089174"/>
            <a:ext cx="164978" cy="288078"/>
            <a:chOff x="9407524" y="1795046"/>
            <a:chExt cx="117476" cy="256055"/>
          </a:xfrm>
          <a:solidFill>
            <a:schemeClr val="tx1"/>
          </a:solidFill>
        </p:grpSpPr>
        <p:cxnSp>
          <p:nvCxnSpPr>
            <p:cNvPr id="65" name="Straight Connector 64">
              <a:extLst>
                <a:ext uri="{FF2B5EF4-FFF2-40B4-BE49-F238E27FC236}">
                  <a16:creationId xmlns:a16="http://schemas.microsoft.com/office/drawing/2014/main" id="{09CA8381-C838-4D4C-B521-EDBD42F959E2}"/>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4060A2F7-25AC-4A55-B28D-3374B11DF19F}"/>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CA959CB-56F1-456A-9EF0-F183B316CACA}"/>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86C4B53-9F92-4F33-B977-438F4B2CA588}"/>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Oval 68">
              <a:extLst>
                <a:ext uri="{FF2B5EF4-FFF2-40B4-BE49-F238E27FC236}">
                  <a16:creationId xmlns:a16="http://schemas.microsoft.com/office/drawing/2014/main" id="{9D1DE4EF-39CE-45F6-9EBC-7143530B03E5}"/>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0" name="Group 69">
            <a:extLst>
              <a:ext uri="{FF2B5EF4-FFF2-40B4-BE49-F238E27FC236}">
                <a16:creationId xmlns:a16="http://schemas.microsoft.com/office/drawing/2014/main" id="{FDEFB844-9471-4420-8782-B34519FEC670}"/>
              </a:ext>
            </a:extLst>
          </p:cNvPr>
          <p:cNvGrpSpPr/>
          <p:nvPr/>
        </p:nvGrpSpPr>
        <p:grpSpPr>
          <a:xfrm>
            <a:off x="5581276" y="2591750"/>
            <a:ext cx="164978" cy="288078"/>
            <a:chOff x="9407524" y="1795046"/>
            <a:chExt cx="117476" cy="256055"/>
          </a:xfrm>
          <a:solidFill>
            <a:schemeClr val="tx1"/>
          </a:solidFill>
        </p:grpSpPr>
        <p:cxnSp>
          <p:nvCxnSpPr>
            <p:cNvPr id="71" name="Straight Connector 70">
              <a:extLst>
                <a:ext uri="{FF2B5EF4-FFF2-40B4-BE49-F238E27FC236}">
                  <a16:creationId xmlns:a16="http://schemas.microsoft.com/office/drawing/2014/main" id="{9B360500-6EC1-4B5A-805A-642CBA2D7CCE}"/>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D43948BB-403B-4685-A2F3-7B41526559C6}"/>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863D0B2-8BDF-4FE8-9ABD-54C9090D5719}"/>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53418A9-9877-4DF1-A4CA-F13D2FF3B60C}"/>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75" name="Oval 74">
              <a:extLst>
                <a:ext uri="{FF2B5EF4-FFF2-40B4-BE49-F238E27FC236}">
                  <a16:creationId xmlns:a16="http://schemas.microsoft.com/office/drawing/2014/main" id="{7FF14CBE-A8A4-4A0B-973C-E6C38FE8556A}"/>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76" name="Group 75">
            <a:extLst>
              <a:ext uri="{FF2B5EF4-FFF2-40B4-BE49-F238E27FC236}">
                <a16:creationId xmlns:a16="http://schemas.microsoft.com/office/drawing/2014/main" id="{0D2F1F7F-CA44-4965-99D8-7D81BE2DA89D}"/>
              </a:ext>
            </a:extLst>
          </p:cNvPr>
          <p:cNvGrpSpPr/>
          <p:nvPr/>
        </p:nvGrpSpPr>
        <p:grpSpPr>
          <a:xfrm>
            <a:off x="4121053" y="3405767"/>
            <a:ext cx="164978" cy="288078"/>
            <a:chOff x="9407524" y="1795046"/>
            <a:chExt cx="117476" cy="256055"/>
          </a:xfrm>
          <a:solidFill>
            <a:schemeClr val="tx1"/>
          </a:solidFill>
        </p:grpSpPr>
        <p:cxnSp>
          <p:nvCxnSpPr>
            <p:cNvPr id="77" name="Straight Connector 76">
              <a:extLst>
                <a:ext uri="{FF2B5EF4-FFF2-40B4-BE49-F238E27FC236}">
                  <a16:creationId xmlns:a16="http://schemas.microsoft.com/office/drawing/2014/main" id="{46CCAFFC-6BD3-4982-80BB-A5C4A077C294}"/>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B46D3BF0-83F7-4E60-8A6D-C41EABC880E6}"/>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2B4848C1-02E3-4308-A2E5-BCA27633EB1C}"/>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A53B6C63-B0CF-4300-A65E-3A41B2E64653}"/>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C3EA0C86-6A15-4369-9EB1-3993E5C89342}"/>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grpSp>
        <p:nvGrpSpPr>
          <p:cNvPr id="82" name="Group 81">
            <a:extLst>
              <a:ext uri="{FF2B5EF4-FFF2-40B4-BE49-F238E27FC236}">
                <a16:creationId xmlns:a16="http://schemas.microsoft.com/office/drawing/2014/main" id="{C23198C7-86EB-41CC-9C02-070ABC0F3BE8}"/>
              </a:ext>
            </a:extLst>
          </p:cNvPr>
          <p:cNvGrpSpPr/>
          <p:nvPr/>
        </p:nvGrpSpPr>
        <p:grpSpPr>
          <a:xfrm>
            <a:off x="2740779" y="2157963"/>
            <a:ext cx="164978" cy="288078"/>
            <a:chOff x="9407524" y="1795046"/>
            <a:chExt cx="117476" cy="256055"/>
          </a:xfrm>
          <a:solidFill>
            <a:schemeClr val="tx1"/>
          </a:solidFill>
        </p:grpSpPr>
        <p:cxnSp>
          <p:nvCxnSpPr>
            <p:cNvPr id="83" name="Straight Connector 82">
              <a:extLst>
                <a:ext uri="{FF2B5EF4-FFF2-40B4-BE49-F238E27FC236}">
                  <a16:creationId xmlns:a16="http://schemas.microsoft.com/office/drawing/2014/main" id="{E9DC6DF7-3A63-433B-BAB6-90FB2CFD6186}"/>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8A76BFF0-EED5-476C-8E24-8DA53063CA7E}"/>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72454C8E-3401-4CE6-8370-69987FF067B0}"/>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D5A5E85A-F2CA-42E5-8ACE-26BE9B57ACFF}"/>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39B0D157-18A9-4A9C-98AD-6384CF65E5A1}"/>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pic>
        <p:nvPicPr>
          <p:cNvPr id="88" name="Picture 87" descr="Icon&#10;&#10;Description automatically generated">
            <a:extLst>
              <a:ext uri="{FF2B5EF4-FFF2-40B4-BE49-F238E27FC236}">
                <a16:creationId xmlns:a16="http://schemas.microsoft.com/office/drawing/2014/main" id="{9D8F48AF-FB80-4064-8D9F-1F0280957940}"/>
              </a:ext>
            </a:extLst>
          </p:cNvPr>
          <p:cNvPicPr>
            <a:picLocks noChangeAspect="1"/>
          </p:cNvPicPr>
          <p:nvPr/>
        </p:nvPicPr>
        <p:blipFill>
          <a:blip r:embed="rId3"/>
          <a:stretch>
            <a:fillRect/>
          </a:stretch>
        </p:blipFill>
        <p:spPr>
          <a:xfrm>
            <a:off x="4837987" y="5682258"/>
            <a:ext cx="425993" cy="464956"/>
          </a:xfrm>
          <a:prstGeom prst="rect">
            <a:avLst/>
          </a:prstGeom>
        </p:spPr>
      </p:pic>
      <p:pic>
        <p:nvPicPr>
          <p:cNvPr id="89" name="Graphic 88" descr="Abacus with solid fill">
            <a:extLst>
              <a:ext uri="{FF2B5EF4-FFF2-40B4-BE49-F238E27FC236}">
                <a16:creationId xmlns:a16="http://schemas.microsoft.com/office/drawing/2014/main" id="{54719EBC-4249-4E01-B0FD-256E6D1FF97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505434" y="5562800"/>
            <a:ext cx="914400" cy="914400"/>
          </a:xfrm>
          <a:prstGeom prst="rect">
            <a:avLst/>
          </a:prstGeom>
        </p:spPr>
      </p:pic>
      <p:sp>
        <p:nvSpPr>
          <p:cNvPr id="90" name="TextBox 89">
            <a:extLst>
              <a:ext uri="{FF2B5EF4-FFF2-40B4-BE49-F238E27FC236}">
                <a16:creationId xmlns:a16="http://schemas.microsoft.com/office/drawing/2014/main" id="{5873DD04-E57F-44AD-A54A-6BAF239DB60F}"/>
              </a:ext>
            </a:extLst>
          </p:cNvPr>
          <p:cNvSpPr txBox="1"/>
          <p:nvPr/>
        </p:nvSpPr>
        <p:spPr>
          <a:xfrm>
            <a:off x="3849346" y="1553612"/>
            <a:ext cx="1772952"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Rain</a:t>
            </a:r>
          </a:p>
          <a:p>
            <a:r>
              <a:rPr lang="en-GB" sz="800" dirty="0">
                <a:latin typeface="Courier New" panose="02070309020205020404" pitchFamily="49" charset="0"/>
                <a:cs typeface="Courier New" panose="02070309020205020404" pitchFamily="49" charset="0"/>
              </a:rPr>
              <a:t>Location: Dhaka</a:t>
            </a:r>
          </a:p>
          <a:p>
            <a:r>
              <a:rPr lang="en-GB" sz="800" dirty="0">
                <a:latin typeface="Courier New" panose="02070309020205020404" pitchFamily="49" charset="0"/>
                <a:cs typeface="Courier New" panose="02070309020205020404" pitchFamily="49" charset="0"/>
              </a:rPr>
              <a:t>Trigger : Total &gt; 3000mm</a:t>
            </a:r>
          </a:p>
          <a:p>
            <a:r>
              <a:rPr lang="en-GB" sz="800" dirty="0">
                <a:latin typeface="Courier New" panose="02070309020205020404" pitchFamily="49" charset="0"/>
                <a:cs typeface="Courier New" panose="02070309020205020404" pitchFamily="49" charset="0"/>
              </a:rPr>
              <a:t>Start   : Jan 22</a:t>
            </a:r>
          </a:p>
          <a:p>
            <a:r>
              <a:rPr lang="en-GB" sz="800" dirty="0">
                <a:latin typeface="Courier New" panose="02070309020205020404" pitchFamily="49" charset="0"/>
                <a:cs typeface="Courier New" panose="02070309020205020404" pitchFamily="49" charset="0"/>
              </a:rPr>
              <a:t>End     : Jan 23</a:t>
            </a:r>
          </a:p>
        </p:txBody>
      </p:sp>
      <p:sp>
        <p:nvSpPr>
          <p:cNvPr id="91" name="TextBox 90">
            <a:extLst>
              <a:ext uri="{FF2B5EF4-FFF2-40B4-BE49-F238E27FC236}">
                <a16:creationId xmlns:a16="http://schemas.microsoft.com/office/drawing/2014/main" id="{5DEC60A7-AFFB-4AD3-AD1C-DE7921CADB7D}"/>
              </a:ext>
            </a:extLst>
          </p:cNvPr>
          <p:cNvSpPr txBox="1"/>
          <p:nvPr/>
        </p:nvSpPr>
        <p:spPr>
          <a:xfrm>
            <a:off x="7329260" y="5377252"/>
            <a:ext cx="1646064"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Fire</a:t>
            </a:r>
          </a:p>
          <a:p>
            <a:r>
              <a:rPr lang="en-GB" sz="800" dirty="0">
                <a:latin typeface="Courier New" panose="02070309020205020404" pitchFamily="49" charset="0"/>
                <a:cs typeface="Courier New" panose="02070309020205020404" pitchFamily="49" charset="0"/>
              </a:rPr>
              <a:t>Location: Sydney</a:t>
            </a:r>
          </a:p>
          <a:p>
            <a:r>
              <a:rPr lang="en-GB" sz="800" dirty="0">
                <a:latin typeface="Courier New" panose="02070309020205020404" pitchFamily="49" charset="0"/>
                <a:cs typeface="Courier New" panose="02070309020205020404" pitchFamily="49" charset="0"/>
              </a:rPr>
              <a:t>Trigger : </a:t>
            </a:r>
            <a:r>
              <a:rPr lang="en-GB" sz="800" dirty="0" err="1">
                <a:latin typeface="Courier New" panose="02070309020205020404" pitchFamily="49" charset="0"/>
                <a:cs typeface="Courier New" panose="02070309020205020404" pitchFamily="49" charset="0"/>
              </a:rPr>
              <a:t>AcreageBurnt</a:t>
            </a:r>
            <a:endParaRPr lang="en-GB" sz="800" dirty="0">
              <a:latin typeface="Courier New" panose="02070309020205020404" pitchFamily="49" charset="0"/>
              <a:cs typeface="Courier New" panose="02070309020205020404" pitchFamily="49" charset="0"/>
            </a:endParaRPr>
          </a:p>
          <a:p>
            <a:r>
              <a:rPr lang="en-GB" sz="800" dirty="0">
                <a:latin typeface="Courier New" panose="02070309020205020404" pitchFamily="49" charset="0"/>
                <a:cs typeface="Courier New" panose="02070309020205020404" pitchFamily="49" charset="0"/>
              </a:rPr>
              <a:t>Start   : Jun 22</a:t>
            </a:r>
          </a:p>
          <a:p>
            <a:r>
              <a:rPr lang="en-GB" sz="800" dirty="0">
                <a:latin typeface="Courier New" panose="02070309020205020404" pitchFamily="49" charset="0"/>
                <a:cs typeface="Courier New" panose="02070309020205020404" pitchFamily="49" charset="0"/>
              </a:rPr>
              <a:t>End     : Sep 22</a:t>
            </a:r>
          </a:p>
        </p:txBody>
      </p:sp>
      <p:cxnSp>
        <p:nvCxnSpPr>
          <p:cNvPr id="92" name="Straight Arrow Connector 91">
            <a:extLst>
              <a:ext uri="{FF2B5EF4-FFF2-40B4-BE49-F238E27FC236}">
                <a16:creationId xmlns:a16="http://schemas.microsoft.com/office/drawing/2014/main" id="{64BEF663-9137-48FF-8300-E343A8A6483F}"/>
              </a:ext>
            </a:extLst>
          </p:cNvPr>
          <p:cNvCxnSpPr/>
          <p:nvPr/>
        </p:nvCxnSpPr>
        <p:spPr>
          <a:xfrm>
            <a:off x="4837987" y="2297467"/>
            <a:ext cx="403169" cy="12225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FD60169B-4081-40CA-984E-C8355E4B2729}"/>
              </a:ext>
            </a:extLst>
          </p:cNvPr>
          <p:cNvCxnSpPr>
            <a:cxnSpLocks/>
          </p:cNvCxnSpPr>
          <p:nvPr/>
        </p:nvCxnSpPr>
        <p:spPr>
          <a:xfrm flipV="1">
            <a:off x="994051" y="3567742"/>
            <a:ext cx="149412" cy="5137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783BC64A-693B-4462-96C3-8B06797E2A29}"/>
              </a:ext>
            </a:extLst>
          </p:cNvPr>
          <p:cNvCxnSpPr>
            <a:cxnSpLocks/>
            <a:stCxn id="91" idx="1"/>
          </p:cNvCxnSpPr>
          <p:nvPr/>
        </p:nvCxnSpPr>
        <p:spPr>
          <a:xfrm flipH="1" flipV="1">
            <a:off x="6666154" y="5129011"/>
            <a:ext cx="663106" cy="6021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5" name="TextBox 94">
            <a:extLst>
              <a:ext uri="{FF2B5EF4-FFF2-40B4-BE49-F238E27FC236}">
                <a16:creationId xmlns:a16="http://schemas.microsoft.com/office/drawing/2014/main" id="{2CD49D32-90D6-4FDE-B67D-72AC7A5DF9FC}"/>
              </a:ext>
            </a:extLst>
          </p:cNvPr>
          <p:cNvSpPr txBox="1"/>
          <p:nvPr/>
        </p:nvSpPr>
        <p:spPr>
          <a:xfrm>
            <a:off x="6894896" y="2328862"/>
            <a:ext cx="1646064" cy="830997"/>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Temperature</a:t>
            </a:r>
          </a:p>
          <a:p>
            <a:r>
              <a:rPr lang="en-GB" sz="800" dirty="0">
                <a:latin typeface="Courier New" panose="02070309020205020404" pitchFamily="49" charset="0"/>
                <a:cs typeface="Courier New" panose="02070309020205020404" pitchFamily="49" charset="0"/>
              </a:rPr>
              <a:t>Location: Manilla</a:t>
            </a:r>
          </a:p>
          <a:p>
            <a:r>
              <a:rPr lang="en-GB" sz="800" dirty="0">
                <a:latin typeface="Courier New" panose="02070309020205020404" pitchFamily="49" charset="0"/>
                <a:cs typeface="Courier New" panose="02070309020205020404" pitchFamily="49" charset="0"/>
              </a:rPr>
              <a:t>Trigger : Temperature &gt; 38</a:t>
            </a:r>
          </a:p>
          <a:p>
            <a:r>
              <a:rPr lang="en-GB" sz="800" dirty="0">
                <a:latin typeface="Courier New" panose="02070309020205020404" pitchFamily="49" charset="0"/>
                <a:cs typeface="Courier New" panose="02070309020205020404" pitchFamily="49" charset="0"/>
              </a:rPr>
              <a:t>Start   : Sep 22</a:t>
            </a:r>
          </a:p>
          <a:p>
            <a:r>
              <a:rPr lang="en-GB" sz="800" dirty="0">
                <a:latin typeface="Courier New" panose="02070309020205020404" pitchFamily="49" charset="0"/>
                <a:cs typeface="Courier New" panose="02070309020205020404" pitchFamily="49" charset="0"/>
              </a:rPr>
              <a:t>End     : Oct 22</a:t>
            </a:r>
          </a:p>
        </p:txBody>
      </p:sp>
      <p:cxnSp>
        <p:nvCxnSpPr>
          <p:cNvPr id="96" name="Straight Arrow Connector 95">
            <a:extLst>
              <a:ext uri="{FF2B5EF4-FFF2-40B4-BE49-F238E27FC236}">
                <a16:creationId xmlns:a16="http://schemas.microsoft.com/office/drawing/2014/main" id="{7C3088DD-E8B8-4700-A93B-4A066232BCAC}"/>
              </a:ext>
            </a:extLst>
          </p:cNvPr>
          <p:cNvCxnSpPr>
            <a:cxnSpLocks/>
            <a:stCxn id="95" idx="2"/>
          </p:cNvCxnSpPr>
          <p:nvPr/>
        </p:nvCxnSpPr>
        <p:spPr>
          <a:xfrm flipH="1">
            <a:off x="6389732" y="3159859"/>
            <a:ext cx="1328196" cy="855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7" name="TextBox 96">
            <a:extLst>
              <a:ext uri="{FF2B5EF4-FFF2-40B4-BE49-F238E27FC236}">
                <a16:creationId xmlns:a16="http://schemas.microsoft.com/office/drawing/2014/main" id="{5F742AB9-4134-4D44-BA50-2E878B7BD838}"/>
              </a:ext>
            </a:extLst>
          </p:cNvPr>
          <p:cNvSpPr txBox="1"/>
          <p:nvPr/>
        </p:nvSpPr>
        <p:spPr>
          <a:xfrm>
            <a:off x="310224" y="4081478"/>
            <a:ext cx="1367654" cy="707886"/>
          </a:xfrm>
          <a:prstGeom prst="rect">
            <a:avLst/>
          </a:prstGeom>
          <a:noFill/>
          <a:ln>
            <a:solidFill>
              <a:schemeClr val="tx1"/>
            </a:solidFill>
          </a:ln>
        </p:spPr>
        <p:txBody>
          <a:bodyPr wrap="square" rtlCol="0">
            <a:spAutoFit/>
          </a:bodyPr>
          <a:lstStyle/>
          <a:p>
            <a:r>
              <a:rPr lang="en-GB" sz="800" dirty="0">
                <a:latin typeface="Courier New" panose="02070309020205020404" pitchFamily="49" charset="0"/>
                <a:cs typeface="Courier New" panose="02070309020205020404" pitchFamily="49" charset="0"/>
              </a:rPr>
              <a:t>Type    : Richter</a:t>
            </a:r>
          </a:p>
          <a:p>
            <a:r>
              <a:rPr lang="en-GB" sz="800" dirty="0">
                <a:latin typeface="Courier New" panose="02070309020205020404" pitchFamily="49" charset="0"/>
                <a:cs typeface="Courier New" panose="02070309020205020404" pitchFamily="49" charset="0"/>
              </a:rPr>
              <a:t>Location: LA</a:t>
            </a:r>
          </a:p>
          <a:p>
            <a:r>
              <a:rPr lang="en-GB" sz="800" dirty="0">
                <a:latin typeface="Courier New" panose="02070309020205020404" pitchFamily="49" charset="0"/>
                <a:cs typeface="Courier New" panose="02070309020205020404" pitchFamily="49" charset="0"/>
              </a:rPr>
              <a:t>Trigger : Max &gt; 7.0</a:t>
            </a:r>
          </a:p>
          <a:p>
            <a:r>
              <a:rPr lang="en-GB" sz="800" dirty="0">
                <a:latin typeface="Courier New" panose="02070309020205020404" pitchFamily="49" charset="0"/>
                <a:cs typeface="Courier New" panose="02070309020205020404" pitchFamily="49" charset="0"/>
              </a:rPr>
              <a:t>Start   : Jan 22</a:t>
            </a:r>
          </a:p>
          <a:p>
            <a:r>
              <a:rPr lang="en-GB" sz="800" dirty="0">
                <a:latin typeface="Courier New" panose="02070309020205020404" pitchFamily="49" charset="0"/>
                <a:cs typeface="Courier New" panose="02070309020205020404" pitchFamily="49" charset="0"/>
              </a:rPr>
              <a:t>End     : Jan 23</a:t>
            </a:r>
          </a:p>
        </p:txBody>
      </p:sp>
      <p:pic>
        <p:nvPicPr>
          <p:cNvPr id="4" name="Graphic 3" descr="Checkmark with solid fill">
            <a:extLst>
              <a:ext uri="{FF2B5EF4-FFF2-40B4-BE49-F238E27FC236}">
                <a16:creationId xmlns:a16="http://schemas.microsoft.com/office/drawing/2014/main" id="{08C343DE-9807-4036-8C6F-75079892FE2B}"/>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5336759" y="1282093"/>
            <a:ext cx="565777" cy="565777"/>
          </a:xfrm>
          <a:prstGeom prst="rect">
            <a:avLst/>
          </a:prstGeom>
        </p:spPr>
      </p:pic>
      <p:pic>
        <p:nvPicPr>
          <p:cNvPr id="98" name="Graphic 97" descr="Checkmark with solid fill">
            <a:extLst>
              <a:ext uri="{FF2B5EF4-FFF2-40B4-BE49-F238E27FC236}">
                <a16:creationId xmlns:a16="http://schemas.microsoft.com/office/drawing/2014/main" id="{7A81A587-59F6-4720-961C-A852CE8B9FEF}"/>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294910" y="2066475"/>
            <a:ext cx="565777" cy="565777"/>
          </a:xfrm>
          <a:prstGeom prst="rect">
            <a:avLst/>
          </a:prstGeom>
        </p:spPr>
      </p:pic>
      <p:pic>
        <p:nvPicPr>
          <p:cNvPr id="99" name="Graphic 98" descr="Checkmark with solid fill">
            <a:extLst>
              <a:ext uri="{FF2B5EF4-FFF2-40B4-BE49-F238E27FC236}">
                <a16:creationId xmlns:a16="http://schemas.microsoft.com/office/drawing/2014/main" id="{CCD5BC5F-D9B0-4EFE-BDCF-0789377C5599}"/>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890473" y="4676751"/>
            <a:ext cx="565777" cy="565777"/>
          </a:xfrm>
          <a:prstGeom prst="rect">
            <a:avLst/>
          </a:prstGeom>
        </p:spPr>
      </p:pic>
      <p:pic>
        <p:nvPicPr>
          <p:cNvPr id="7" name="Graphic 6" descr="Close with solid fill">
            <a:extLst>
              <a:ext uri="{FF2B5EF4-FFF2-40B4-BE49-F238E27FC236}">
                <a16:creationId xmlns:a16="http://schemas.microsoft.com/office/drawing/2014/main" id="{1FFD3D1A-93B8-4924-A5C9-C8A5889021F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0291" y="5701460"/>
            <a:ext cx="662394" cy="662394"/>
          </a:xfrm>
          <a:prstGeom prst="rect">
            <a:avLst/>
          </a:prstGeom>
        </p:spPr>
      </p:pic>
      <p:sp>
        <p:nvSpPr>
          <p:cNvPr id="100" name="TextBox 99">
            <a:extLst>
              <a:ext uri="{FF2B5EF4-FFF2-40B4-BE49-F238E27FC236}">
                <a16:creationId xmlns:a16="http://schemas.microsoft.com/office/drawing/2014/main" id="{67854B62-3274-41F8-BDEA-1F5EB816A21C}"/>
              </a:ext>
            </a:extLst>
          </p:cNvPr>
          <p:cNvSpPr txBox="1"/>
          <p:nvPr/>
        </p:nvSpPr>
        <p:spPr>
          <a:xfrm>
            <a:off x="9101342" y="5797849"/>
            <a:ext cx="1480461" cy="646331"/>
          </a:xfrm>
          <a:prstGeom prst="rect">
            <a:avLst/>
          </a:prstGeom>
          <a:noFill/>
        </p:spPr>
        <p:txBody>
          <a:bodyPr wrap="square" rtlCol="0">
            <a:spAutoFit/>
          </a:bodyPr>
          <a:lstStyle/>
          <a:p>
            <a:r>
              <a:rPr lang="en-GB" dirty="0">
                <a:solidFill>
                  <a:srgbClr val="FF0000"/>
                </a:solidFill>
              </a:rPr>
              <a:t>Ambiguous measure</a:t>
            </a:r>
          </a:p>
        </p:txBody>
      </p:sp>
      <p:grpSp>
        <p:nvGrpSpPr>
          <p:cNvPr id="101" name="Group 100">
            <a:extLst>
              <a:ext uri="{FF2B5EF4-FFF2-40B4-BE49-F238E27FC236}">
                <a16:creationId xmlns:a16="http://schemas.microsoft.com/office/drawing/2014/main" id="{B8FF0B00-20CE-4AA3-A718-D7801FA71A2D}"/>
              </a:ext>
            </a:extLst>
          </p:cNvPr>
          <p:cNvGrpSpPr/>
          <p:nvPr/>
        </p:nvGrpSpPr>
        <p:grpSpPr>
          <a:xfrm>
            <a:off x="6143191" y="3821275"/>
            <a:ext cx="164978" cy="288078"/>
            <a:chOff x="9407524" y="1795046"/>
            <a:chExt cx="117476" cy="256055"/>
          </a:xfrm>
          <a:solidFill>
            <a:schemeClr val="tx1"/>
          </a:solidFill>
        </p:grpSpPr>
        <p:cxnSp>
          <p:nvCxnSpPr>
            <p:cNvPr id="102" name="Straight Connector 101">
              <a:extLst>
                <a:ext uri="{FF2B5EF4-FFF2-40B4-BE49-F238E27FC236}">
                  <a16:creationId xmlns:a16="http://schemas.microsoft.com/office/drawing/2014/main" id="{060480CB-579B-480D-80D3-D442DC617495}"/>
                </a:ext>
              </a:extLst>
            </p:cNvPr>
            <p:cNvCxnSpPr>
              <a:cxnSpLocks/>
            </p:cNvCxnSpPr>
            <p:nvPr/>
          </p:nvCxnSpPr>
          <p:spPr>
            <a:xfrm flipV="1">
              <a:off x="9407525" y="1943101"/>
              <a:ext cx="58420"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3C57BA5A-3AA2-4F88-B73F-379EB7C1E457}"/>
                </a:ext>
              </a:extLst>
            </p:cNvPr>
            <p:cNvCxnSpPr>
              <a:cxnSpLocks/>
            </p:cNvCxnSpPr>
            <p:nvPr/>
          </p:nvCxnSpPr>
          <p:spPr>
            <a:xfrm flipH="1" flipV="1">
              <a:off x="9465946" y="1943101"/>
              <a:ext cx="59054" cy="10800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167897A7-9F25-4C90-98A3-B167C58C4DD2}"/>
                </a:ext>
              </a:extLst>
            </p:cNvPr>
            <p:cNvCxnSpPr>
              <a:cxnSpLocks/>
            </p:cNvCxnSpPr>
            <p:nvPr/>
          </p:nvCxnSpPr>
          <p:spPr>
            <a:xfrm>
              <a:off x="9465945" y="1820805"/>
              <a:ext cx="1" cy="132536"/>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75171685-DDD5-453B-ACC8-65DFA5572950}"/>
                </a:ext>
              </a:extLst>
            </p:cNvPr>
            <p:cNvCxnSpPr>
              <a:cxnSpLocks/>
            </p:cNvCxnSpPr>
            <p:nvPr/>
          </p:nvCxnSpPr>
          <p:spPr>
            <a:xfrm>
              <a:off x="9407524" y="1887073"/>
              <a:ext cx="117476" cy="0"/>
            </a:xfrm>
            <a:prstGeom prst="line">
              <a:avLst/>
            </a:prstGeom>
            <a:grpFill/>
            <a:ln>
              <a:solidFill>
                <a:schemeClr val="tx1"/>
              </a:solidFill>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A22058BF-5622-459B-BED9-D7FBAFD7BC56}"/>
                </a:ext>
              </a:extLst>
            </p:cNvPr>
            <p:cNvSpPr/>
            <p:nvPr/>
          </p:nvSpPr>
          <p:spPr>
            <a:xfrm>
              <a:off x="9447945" y="1795046"/>
              <a:ext cx="36000" cy="36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solidFill>
                  <a:schemeClr val="accent1"/>
                </a:solidFill>
              </a:endParaRPr>
            </a:p>
          </p:txBody>
        </p:sp>
      </p:grpSp>
    </p:spTree>
    <p:extLst>
      <p:ext uri="{BB962C8B-B14F-4D97-AF65-F5344CB8AC3E}">
        <p14:creationId xmlns:p14="http://schemas.microsoft.com/office/powerpoint/2010/main" val="3365753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1378</Words>
  <Application>Microsoft Office PowerPoint</Application>
  <PresentationFormat>Widescreen</PresentationFormat>
  <Paragraphs>221</Paragraphs>
  <Slides>22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Calibri Light</vt:lpstr>
      <vt:lpstr>Courier New</vt:lpstr>
      <vt:lpstr>Office Theme</vt:lpstr>
      <vt:lpstr>DAML model for a parametric insurance market</vt:lpstr>
      <vt:lpstr>PowerPoint Presentation</vt:lpstr>
      <vt:lpstr>Parametric insurance</vt:lpstr>
      <vt:lpstr>Parametric insurance</vt:lpstr>
      <vt:lpstr>Conceptual model</vt:lpstr>
      <vt:lpstr>Conceptual model</vt:lpstr>
      <vt:lpstr>Conceptual model</vt:lpstr>
      <vt:lpstr>Conceptual model</vt:lpstr>
      <vt:lpstr>Conceptual model</vt:lpstr>
      <vt:lpstr>Conceptual model</vt:lpstr>
      <vt:lpstr>Conceptual model</vt:lpstr>
      <vt:lpstr>Conceptual model</vt:lpstr>
      <vt:lpstr>Conceptual model</vt:lpstr>
      <vt:lpstr>Conceptual model</vt:lpstr>
      <vt:lpstr>Translation into a DAML model</vt:lpstr>
      <vt:lpstr>Improvements, extensions</vt:lpstr>
      <vt:lpstr>Improvements, extensions</vt:lpstr>
      <vt:lpstr>Improvements, extensions</vt:lpstr>
      <vt:lpstr>Improvements, extensions</vt:lpstr>
      <vt:lpstr>Improvements, extensions</vt:lpstr>
      <vt:lpstr>Improvements, extensions</vt:lpstr>
      <vt:lpstr>Improvements, extensions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2025-05-19T10:48:37Z</dcterms:created>
  <dcterms:modified xsi:type="dcterms:W3CDTF">2025-05-19T10:48:49Z</dcterms:modified>
</cp:coreProperties>
</file>