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7" r:id="rId2"/>
    <p:sldId id="357" r:id="rId3"/>
    <p:sldId id="369" r:id="rId4"/>
    <p:sldId id="370" r:id="rId5"/>
    <p:sldId id="385" r:id="rId6"/>
    <p:sldId id="377" r:id="rId7"/>
    <p:sldId id="378" r:id="rId8"/>
    <p:sldId id="371" r:id="rId9"/>
    <p:sldId id="380" r:id="rId10"/>
    <p:sldId id="381" r:id="rId11"/>
    <p:sldId id="372" r:id="rId12"/>
    <p:sldId id="384" r:id="rId13"/>
    <p:sldId id="373" r:id="rId14"/>
    <p:sldId id="379" r:id="rId15"/>
    <p:sldId id="382" r:id="rId16"/>
    <p:sldId id="383" r:id="rId17"/>
    <p:sldId id="386" r:id="rId18"/>
    <p:sldId id="387" r:id="rId19"/>
    <p:sldId id="281" r:id="rId20"/>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ection par défaut" id="{23AA2A74-900C-4C44-8DDB-AD7A10FE0E98}">
          <p14:sldIdLst>
            <p14:sldId id="257"/>
          </p14:sldIdLst>
        </p14:section>
        <p14:section name="L'Objectif" id="{1818E901-316B-41A5-B8F2-D7E67C46BC84}">
          <p14:sldIdLst>
            <p14:sldId id="357"/>
          </p14:sldIdLst>
        </p14:section>
        <p14:section name="La Problématique" id="{ACDEDB63-EE35-4AF0-B048-5C121B977ACD}">
          <p14:sldIdLst>
            <p14:sldId id="332"/>
            <p14:sldId id="363"/>
            <p14:sldId id="364"/>
            <p14:sldId id="365"/>
            <p14:sldId id="362"/>
            <p14:sldId id="366"/>
          </p14:sldIdLst>
        </p14:section>
        <p14:section name="Feuille de route" id="{794379B3-6524-4308-B834-79C305F594EF}">
          <p14:sldIdLst>
            <p14:sldId id="333"/>
            <p14:sldId id="281"/>
          </p14:sldIdLst>
        </p14:section>
        <p14:section name="Annexes" id="{56E9755A-CB11-44D1-BC38-3047D768057E}">
          <p14:sldIdLst>
            <p14:sldId id="336"/>
            <p14:sldId id="356"/>
            <p14:sldId id="34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ia Anneville" initials="PA" lastIdx="1" clrIdx="0"/>
  <p:cmAuthor id="1" name="Serge EMERY" initials="SE" lastIdx="2" clrIdx="1">
    <p:extLst>
      <p:ext uri="{19B8F6BF-5375-455C-9EA6-DF929625EA0E}">
        <p15:presenceInfo xmlns="" xmlns:p15="http://schemas.microsoft.com/office/powerpoint/2012/main" userId="S-1-5-21-2941886572-3097330194-3588342421-106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66FF"/>
    <a:srgbClr val="A50021"/>
    <a:srgbClr val="007FAC"/>
    <a:srgbClr val="FD499A"/>
    <a:srgbClr val="EAEAEA"/>
    <a:srgbClr val="166EFE"/>
    <a:srgbClr val="99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29" autoAdjust="0"/>
    <p:restoredTop sz="83069" autoAdjust="0"/>
  </p:normalViewPr>
  <p:slideViewPr>
    <p:cSldViewPr>
      <p:cViewPr>
        <p:scale>
          <a:sx n="66" d="100"/>
          <a:sy n="66" d="100"/>
        </p:scale>
        <p:origin x="-1668" y="-12"/>
      </p:cViewPr>
      <p:guideLst>
        <p:guide orient="horz" pos="2160"/>
        <p:guide pos="2880"/>
      </p:guideLst>
    </p:cSldViewPr>
  </p:slideViewPr>
  <p:outlineViewPr>
    <p:cViewPr>
      <p:scale>
        <a:sx n="33" d="100"/>
        <a:sy n="33" d="100"/>
      </p:scale>
      <p:origin x="0" y="-262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46400" cy="49688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9" y="1"/>
            <a:ext cx="2946400" cy="496889"/>
          </a:xfrm>
          <a:prstGeom prst="rect">
            <a:avLst/>
          </a:prstGeom>
        </p:spPr>
        <p:txBody>
          <a:bodyPr vert="horz" lIns="91440" tIns="45720" rIns="91440" bIns="45720" rtlCol="0"/>
          <a:lstStyle>
            <a:lvl1pPr algn="r">
              <a:defRPr sz="1200"/>
            </a:lvl1pPr>
          </a:lstStyle>
          <a:p>
            <a:fld id="{FA33D99F-BF54-414E-A9CD-2E9C2A349A27}" type="datetimeFigureOut">
              <a:rPr lang="fr-FR" smtClean="0"/>
              <a:pPr/>
              <a:t>25/08/2022</a:t>
            </a:fld>
            <a:endParaRPr lang="fr-FR"/>
          </a:p>
        </p:txBody>
      </p:sp>
      <p:sp>
        <p:nvSpPr>
          <p:cNvPr id="4" name="Espace réservé du pied de page 3"/>
          <p:cNvSpPr>
            <a:spLocks noGrp="1"/>
          </p:cNvSpPr>
          <p:nvPr>
            <p:ph type="ftr" sz="quarter" idx="2"/>
          </p:nvPr>
        </p:nvSpPr>
        <p:spPr>
          <a:xfrm>
            <a:off x="0" y="9428164"/>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9" y="9428164"/>
            <a:ext cx="2946400" cy="496887"/>
          </a:xfrm>
          <a:prstGeom prst="rect">
            <a:avLst/>
          </a:prstGeom>
        </p:spPr>
        <p:txBody>
          <a:bodyPr vert="horz" lIns="91440" tIns="45720" rIns="91440" bIns="45720" rtlCol="0" anchor="b"/>
          <a:lstStyle>
            <a:lvl1pPr algn="r">
              <a:defRPr sz="1200"/>
            </a:lvl1pPr>
          </a:lstStyle>
          <a:p>
            <a:fld id="{7F4C277F-DA62-454A-8054-C2DD30E43E76}" type="slidenum">
              <a:rPr lang="fr-FR" smtClean="0"/>
              <a:pPr/>
              <a:t>‹N°›</a:t>
            </a:fld>
            <a:endParaRPr lang="fr-FR"/>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46400" cy="49688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49689" y="1"/>
            <a:ext cx="2946400" cy="496889"/>
          </a:xfrm>
          <a:prstGeom prst="rect">
            <a:avLst/>
          </a:prstGeom>
        </p:spPr>
        <p:txBody>
          <a:bodyPr vert="horz" lIns="91440" tIns="45720" rIns="91440" bIns="45720" rtlCol="0"/>
          <a:lstStyle>
            <a:lvl1pPr algn="r">
              <a:defRPr sz="1200"/>
            </a:lvl1pPr>
          </a:lstStyle>
          <a:p>
            <a:fld id="{B827EBEC-FFEB-4717-82F0-FEB13CD0297E}" type="datetimeFigureOut">
              <a:rPr lang="fr-FR" smtClean="0"/>
              <a:pPr/>
              <a:t>25/08/2022</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451" y="4714876"/>
            <a:ext cx="5438775" cy="44672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164"/>
            <a:ext cx="2946400" cy="4968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49689" y="9428164"/>
            <a:ext cx="2946400" cy="496887"/>
          </a:xfrm>
          <a:prstGeom prst="rect">
            <a:avLst/>
          </a:prstGeom>
        </p:spPr>
        <p:txBody>
          <a:bodyPr vert="horz" lIns="91440" tIns="45720" rIns="91440" bIns="45720" rtlCol="0" anchor="b"/>
          <a:lstStyle>
            <a:lvl1pPr algn="r">
              <a:defRPr sz="1200"/>
            </a:lvl1pPr>
          </a:lstStyle>
          <a:p>
            <a:fld id="{C4832393-97EE-4197-9000-2D58CB995EC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12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13</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14</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15</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16</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baseline="0" dirty="0" smtClean="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17</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18</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2</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3</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4</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5</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6</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5"/>
          </p:nvPr>
        </p:nvSpPr>
        <p:spPr/>
        <p:txBody>
          <a:bodyPr/>
          <a:lstStyle/>
          <a:p>
            <a:fld id="{C4832393-97EE-4197-9000-2D58CB995ECA}" type="slidenum">
              <a:rPr lang="fr-FR" smtClean="0"/>
              <a:pPr/>
              <a:t>8</a:t>
            </a:fld>
            <a:endParaRPr lang="fr-FR"/>
          </a:p>
        </p:txBody>
      </p:sp>
    </p:spTree>
    <p:extLst>
      <p:ext uri="{BB962C8B-B14F-4D97-AF65-F5344CB8AC3E}">
        <p14:creationId xmlns="" xmlns:p14="http://schemas.microsoft.com/office/powerpoint/2010/main" val="156141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4832393-97EE-4197-9000-2D58CB995ECA}"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cstate="screen">
            <a:lum/>
          </a:blip>
          <a:srcRect/>
          <a:stretch>
            <a:fillRect l="-6000" r="-6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p>
        </p:txBody>
      </p:sp>
      <p:sp>
        <p:nvSpPr>
          <p:cNvPr id="4" name="Espace réservé de la date 3"/>
          <p:cNvSpPr>
            <a:spLocks noGrp="1"/>
          </p:cNvSpPr>
          <p:nvPr>
            <p:ph type="dt" sz="half" idx="10"/>
          </p:nvPr>
        </p:nvSpPr>
        <p:spPr/>
        <p:txBody>
          <a:bodyPr/>
          <a:lstStyle/>
          <a:p>
            <a:fld id="{C590E291-E0F4-448D-A99D-3BEFBE48C0DA}" type="datetimeFigureOut">
              <a:rPr lang="fr-FR" smtClean="0"/>
              <a:pPr/>
              <a:t>25/08/2022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F83FFD-3B61-4AF6-91E7-B5B697F5ECD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043608" y="0"/>
            <a:ext cx="8100392" cy="1143000"/>
          </a:xfrm>
        </p:spPr>
        <p:txBody>
          <a:bodyPr>
            <a:normAutofit/>
          </a:bodyPr>
          <a:lstStyle>
            <a:lvl1pPr>
              <a:defRPr lang="fr-FR" sz="2900" kern="1200" dirty="0">
                <a:solidFill>
                  <a:srgbClr val="0070C0"/>
                </a:solidFill>
                <a:latin typeface="+mj-lt"/>
                <a:ea typeface="+mj-ea"/>
                <a:cs typeface="+mj-cs"/>
              </a:defRPr>
            </a:lvl1pPr>
          </a:lstStyle>
          <a:p>
            <a:r>
              <a:rPr lang="fr-FR" dirty="0"/>
              <a:t>Cliquez pour modifier le style du titre</a:t>
            </a:r>
          </a:p>
        </p:txBody>
      </p:sp>
      <p:sp>
        <p:nvSpPr>
          <p:cNvPr id="3" name="Espace réservé du contenu 2"/>
          <p:cNvSpPr>
            <a:spLocks noGrp="1"/>
          </p:cNvSpPr>
          <p:nvPr>
            <p:ph idx="1"/>
          </p:nvPr>
        </p:nvSpPr>
        <p:spPr>
          <a:xfrm>
            <a:off x="1043608" y="1158652"/>
            <a:ext cx="7920880" cy="4752528"/>
          </a:xfrm>
        </p:spPr>
        <p:txBody>
          <a:bodyPr/>
          <a:lstStyle>
            <a:lvl1pPr>
              <a:defRPr sz="2400"/>
            </a:lvl1pPr>
            <a:lvl2pPr>
              <a:defRPr sz="2000"/>
            </a:lvl2pPr>
            <a:lvl3pPr>
              <a:defRPr sz="1600"/>
            </a:lvl3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fld id="{C590E291-E0F4-448D-A99D-3BEFBE48C0DA}" type="datetimeFigureOut">
              <a:rPr lang="fr-FR" smtClean="0"/>
              <a:pPr/>
              <a:t>25/08/2022</a:t>
            </a:fld>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EF83FFD-3B61-4AF6-91E7-B5B697F5ECD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C590E291-E0F4-448D-A99D-3BEFBE48C0DA}" type="datetimeFigureOut">
              <a:rPr lang="fr-FR" smtClean="0"/>
              <a:pPr/>
              <a:t>25/08/2022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F83FFD-3B61-4AF6-91E7-B5B697F5ECD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screen">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0E291-E0F4-448D-A99D-3BEFBE48C0DA}" type="datetimeFigureOut">
              <a:rPr lang="fr-FR" smtClean="0"/>
              <a:pPr/>
              <a:t>25/08/2022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83FFD-3B61-4AF6-91E7-B5B697F5ECD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43608" y="2564904"/>
            <a:ext cx="8028384" cy="1728192"/>
          </a:xfrm>
        </p:spPr>
        <p:txBody>
          <a:bodyPr>
            <a:normAutofit fontScale="90000"/>
          </a:bodyPr>
          <a:lstStyle/>
          <a:p>
            <a:r>
              <a:rPr lang="fr-FR" altLang="fr-FR" dirty="0">
                <a:solidFill>
                  <a:srgbClr val="0070C0"/>
                </a:solidFill>
              </a:rPr>
              <a:t/>
            </a:r>
            <a:br>
              <a:rPr lang="fr-FR" altLang="fr-FR" dirty="0">
                <a:solidFill>
                  <a:srgbClr val="0070C0"/>
                </a:solidFill>
              </a:rPr>
            </a:br>
            <a:r>
              <a:rPr lang="fr-FR" altLang="fr-FR" i="1" dirty="0" smtClean="0"/>
              <a:t>Rapport de performance de l'utilisation du package </a:t>
            </a:r>
            <a:r>
              <a:rPr lang="fr-FR" altLang="fr-FR" i="1" dirty="0" err="1" smtClean="0"/>
              <a:t>Tresthor</a:t>
            </a:r>
            <a:r>
              <a:rPr lang="fr-FR" altLang="fr-FR" i="1" dirty="0" smtClean="0"/>
              <a:t> sous R dans le cadre de l'économie polynésienne</a:t>
            </a:r>
            <a:endParaRPr lang="fr-FR" sz="3600" i="1" dirty="0">
              <a:latin typeface="Trebuchet MS" pitchFamily="34" charset="0"/>
            </a:endParaRPr>
          </a:p>
        </p:txBody>
      </p:sp>
      <p:sp>
        <p:nvSpPr>
          <p:cNvPr id="3" name="Sous-titre 2"/>
          <p:cNvSpPr txBox="1">
            <a:spLocks/>
          </p:cNvSpPr>
          <p:nvPr/>
        </p:nvSpPr>
        <p:spPr>
          <a:xfrm>
            <a:off x="1547664" y="5971728"/>
            <a:ext cx="7160840" cy="697632"/>
          </a:xfrm>
          <a:prstGeom prst="rect">
            <a:avLst/>
          </a:prstGeom>
        </p:spPr>
        <p:txBody>
          <a:bodyPr vert="horz" lIns="91440" tIns="45720" rIns="91440" bIns="45720" rtlCol="0">
            <a:normAutofit/>
          </a:bodyPr>
          <a:lstStyle/>
          <a:p>
            <a:pPr marR="0" lvl="0" algn="r" fontAlgn="auto">
              <a:lnSpc>
                <a:spcPct val="100000"/>
              </a:lnSpc>
              <a:spcBef>
                <a:spcPct val="20000"/>
              </a:spcBef>
              <a:spcAft>
                <a:spcPts val="0"/>
              </a:spcAft>
              <a:buClrTx/>
              <a:buSzTx/>
              <a:tabLst/>
              <a:defRPr/>
            </a:pPr>
            <a:r>
              <a:rPr lang="fr-FR" sz="1600" dirty="0" smtClean="0">
                <a:solidFill>
                  <a:schemeClr val="tx1">
                    <a:tint val="75000"/>
                  </a:schemeClr>
                </a:solidFill>
                <a:latin typeface="Trebuchet MS" pitchFamily="34" charset="0"/>
              </a:rPr>
              <a:t>Ludovic GUYOT– stagiaire ENS/ENSAE</a:t>
            </a:r>
            <a:endParaRPr lang="fr-FR" sz="1600" dirty="0">
              <a:solidFill>
                <a:schemeClr val="tx1">
                  <a:tint val="75000"/>
                </a:schemeClr>
              </a:solidFill>
              <a:latin typeface="Trebuchet MS" pitchFamily="34" charset="0"/>
            </a:endParaRPr>
          </a:p>
        </p:txBody>
      </p:sp>
      <p:sp>
        <p:nvSpPr>
          <p:cNvPr id="4" name="Titre 1"/>
          <p:cNvSpPr txBox="1">
            <a:spLocks/>
          </p:cNvSpPr>
          <p:nvPr/>
        </p:nvSpPr>
        <p:spPr>
          <a:xfrm>
            <a:off x="1907704" y="1124744"/>
            <a:ext cx="7236296" cy="576064"/>
          </a:xfrm>
          <a:prstGeom prst="rect">
            <a:avLst/>
          </a:prstGeom>
        </p:spPr>
        <p:txBody>
          <a:bodyPr vert="horz" lIns="91440" tIns="45720" rIns="91440" bIns="45720" rtlCol="0" anchor="ctr">
            <a:normAutofit/>
          </a:bodyPr>
          <a:lstStyle/>
          <a:p>
            <a:pPr algn="r">
              <a:spcBef>
                <a:spcPct val="20000"/>
              </a:spcBef>
            </a:pPr>
            <a:r>
              <a:rPr lang="fr-FR" sz="2400" b="1" dirty="0" smtClean="0">
                <a:solidFill>
                  <a:schemeClr val="bg1">
                    <a:lumMod val="75000"/>
                  </a:schemeClr>
                </a:solidFill>
                <a:latin typeface="Trebuchet MS" pitchFamily="34" charset="0"/>
              </a:rPr>
              <a:t>Présentation stage Ludovic Guyot mai-août 2022</a:t>
            </a:r>
            <a:endParaRPr lang="fr-FR" sz="2400" b="1" dirty="0">
              <a:solidFill>
                <a:schemeClr val="bg1">
                  <a:lumMod val="75000"/>
                </a:schemeClr>
              </a:solidFill>
              <a:latin typeface="Trebuchet MS"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schématique</a:t>
            </a:r>
            <a:endParaRPr lang="fr-FR" dirty="0"/>
          </a:p>
        </p:txBody>
      </p:sp>
      <p:pic>
        <p:nvPicPr>
          <p:cNvPr id="6" name="Espace réservé du contenu 5" descr="Capture.PNG"/>
          <p:cNvPicPr>
            <a:picLocks noGrp="1" noChangeAspect="1"/>
          </p:cNvPicPr>
          <p:nvPr>
            <p:ph idx="1"/>
          </p:nvPr>
        </p:nvPicPr>
        <p:blipFill>
          <a:blip r:embed="rId3"/>
          <a:stretch>
            <a:fillRect/>
          </a:stretch>
        </p:blipFill>
        <p:spPr>
          <a:xfrm>
            <a:off x="2339753" y="841339"/>
            <a:ext cx="5616624" cy="567982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possibilités qu’offrent l’outil</a:t>
            </a:r>
            <a:endParaRPr lang="fr-FR" dirty="0"/>
          </a:p>
        </p:txBody>
      </p:sp>
      <p:sp>
        <p:nvSpPr>
          <p:cNvPr id="3" name="Espace réservé du contenu 2"/>
          <p:cNvSpPr>
            <a:spLocks noGrp="1"/>
          </p:cNvSpPr>
          <p:nvPr>
            <p:ph idx="1"/>
          </p:nvPr>
        </p:nvSpPr>
        <p:spPr>
          <a:xfrm>
            <a:off x="1043608" y="1628800"/>
            <a:ext cx="7920880" cy="4752528"/>
          </a:xfrm>
        </p:spPr>
        <p:txBody>
          <a:bodyPr>
            <a:normAutofit/>
          </a:bodyPr>
          <a:lstStyle/>
          <a:p>
            <a:pPr>
              <a:buFont typeface="Wingdings" pitchFamily="2" charset="2"/>
              <a:buChar char="§"/>
            </a:pPr>
            <a:r>
              <a:rPr lang="fr-FR" sz="1800" b="1" dirty="0" smtClean="0">
                <a:solidFill>
                  <a:srgbClr val="0070C0"/>
                </a:solidFill>
              </a:rPr>
              <a:t>Établir une prévision macro-économiques </a:t>
            </a:r>
            <a:r>
              <a:rPr lang="fr-FR" sz="1800" dirty="0" smtClean="0">
                <a:solidFill>
                  <a:srgbClr val="0070C0"/>
                </a:solidFill>
              </a:rPr>
              <a:t>des grands agrégats de la demande (et donc du PIB) ainsi que du niveau d’emploi, du salaire moyen et de l’inflation.</a:t>
            </a:r>
          </a:p>
          <a:p>
            <a:pPr>
              <a:buFont typeface="Wingdings" pitchFamily="2" charset="2"/>
              <a:buChar char="§"/>
            </a:pPr>
            <a:r>
              <a:rPr lang="fr-FR" sz="1800" b="1" dirty="0" smtClean="0">
                <a:solidFill>
                  <a:srgbClr val="0070C0"/>
                </a:solidFill>
              </a:rPr>
              <a:t>Réaliser des exercices de type post-mortem </a:t>
            </a:r>
            <a:r>
              <a:rPr lang="fr-FR" sz="1800" dirty="0" smtClean="0">
                <a:solidFill>
                  <a:srgbClr val="0070C0"/>
                </a:solidFill>
              </a:rPr>
              <a:t> afin de connaitre les mécanismes économiques en place. Cela signifie en fait de faire tourner le modèle sur le passé afin d’analyser la différence entre ce qui s’est vraiment passé et ce que le modèle aurait prévu avec les observations réelles des exogènes.</a:t>
            </a:r>
          </a:p>
          <a:p>
            <a:pPr>
              <a:buFont typeface="Wingdings" pitchFamily="2" charset="2"/>
              <a:buChar char="§"/>
            </a:pPr>
            <a:r>
              <a:rPr lang="fr-FR" sz="1800" b="1" dirty="0" smtClean="0">
                <a:solidFill>
                  <a:srgbClr val="0070C0"/>
                </a:solidFill>
              </a:rPr>
              <a:t>Analyser le modèle en réponse à des chocs exogènes </a:t>
            </a:r>
            <a:r>
              <a:rPr lang="fr-FR" sz="1800" dirty="0" smtClean="0">
                <a:solidFill>
                  <a:srgbClr val="0070C0"/>
                </a:solidFill>
              </a:rPr>
              <a:t>: il est possible de réaliser des scénarios de prévisions en incluant des chocs dans les résidus des équations économétriques ou en testant différant scénario de prévision (à travers les variables exogènes) afin d’analyser la réponse du modèle. Par exemple : quel est l’incidence d’un choc du prix du pétrole sur l’investissement des ménages?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possibilités qu’offrent l’outil (suite)</a:t>
            </a:r>
            <a:endParaRPr lang="fr-FR" dirty="0"/>
          </a:p>
        </p:txBody>
      </p:sp>
      <p:sp>
        <p:nvSpPr>
          <p:cNvPr id="3" name="Espace réservé du contenu 2"/>
          <p:cNvSpPr>
            <a:spLocks noGrp="1"/>
          </p:cNvSpPr>
          <p:nvPr>
            <p:ph idx="1"/>
          </p:nvPr>
        </p:nvSpPr>
        <p:spPr/>
        <p:txBody>
          <a:bodyPr>
            <a:normAutofit/>
          </a:bodyPr>
          <a:lstStyle/>
          <a:p>
            <a:pPr>
              <a:buFont typeface="Wingdings" pitchFamily="2" charset="2"/>
              <a:buChar char="§"/>
            </a:pPr>
            <a:r>
              <a:rPr lang="fr-FR" sz="1800" b="1" dirty="0" smtClean="0">
                <a:solidFill>
                  <a:srgbClr val="0070C0"/>
                </a:solidFill>
              </a:rPr>
              <a:t>Analyser les contributions des  variables explicatives aux variables dépendantes :</a:t>
            </a:r>
            <a:endParaRPr lang="fr-FR" sz="1800" dirty="0" smtClean="0">
              <a:solidFill>
                <a:srgbClr val="0070C0"/>
              </a:solidFill>
            </a:endParaRPr>
          </a:p>
        </p:txBody>
      </p:sp>
      <p:pic>
        <p:nvPicPr>
          <p:cNvPr id="3075" name="Picture 3"/>
          <p:cNvPicPr>
            <a:picLocks noChangeAspect="1" noChangeArrowheads="1"/>
          </p:cNvPicPr>
          <p:nvPr/>
        </p:nvPicPr>
        <p:blipFill>
          <a:blip r:embed="rId3"/>
          <a:srcRect/>
          <a:stretch>
            <a:fillRect/>
          </a:stretch>
        </p:blipFill>
        <p:spPr bwMode="auto">
          <a:xfrm>
            <a:off x="3059832" y="1844824"/>
            <a:ext cx="3986748" cy="2837522"/>
          </a:xfrm>
          <a:prstGeom prst="rect">
            <a:avLst/>
          </a:prstGeom>
          <a:noFill/>
          <a:ln w="9525">
            <a:noFill/>
            <a:miter lim="800000"/>
            <a:headEnd/>
            <a:tailEnd/>
          </a:ln>
        </p:spPr>
      </p:pic>
      <p:sp>
        <p:nvSpPr>
          <p:cNvPr id="6" name="ZoneTexte 5"/>
          <p:cNvSpPr txBox="1"/>
          <p:nvPr/>
        </p:nvSpPr>
        <p:spPr>
          <a:xfrm>
            <a:off x="1619672" y="4941168"/>
            <a:ext cx="6840760" cy="923330"/>
          </a:xfrm>
          <a:prstGeom prst="rect">
            <a:avLst/>
          </a:prstGeom>
          <a:noFill/>
        </p:spPr>
        <p:txBody>
          <a:bodyPr wrap="square" rtlCol="0">
            <a:spAutoFit/>
          </a:bodyPr>
          <a:lstStyle/>
          <a:p>
            <a:r>
              <a:rPr lang="fr-FR" dirty="0" smtClean="0">
                <a:solidFill>
                  <a:srgbClr val="0070C0"/>
                </a:solidFill>
              </a:rPr>
              <a:t>Ce type de représentation permet d’analyser quelle est l’importance et le sens de l’influence de chaque variables explicatives sur les variations de la variable simulée.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692696"/>
            <a:ext cx="8100392" cy="378296"/>
          </a:xfrm>
          <a:prstGeom prst="rect">
            <a:avLst/>
          </a:prstGeom>
        </p:spPr>
        <p:txBody>
          <a:bodyPr vert="horz" lIns="91440" tIns="45720" rIns="91440" bIns="45720" rtlCol="0" anchor="ctr">
            <a:noAutofit/>
          </a:bodyPr>
          <a:lstStyle/>
          <a:p>
            <a:pPr lvl="0" algn="ctr">
              <a:spcBef>
                <a:spcPct val="0"/>
              </a:spcBef>
            </a:pPr>
            <a:r>
              <a:rPr lang="fr-FR" sz="2400" dirty="0" smtClean="0">
                <a:solidFill>
                  <a:srgbClr val="0070C0"/>
                </a:solidFill>
                <a:latin typeface="Cambria" pitchFamily="18" charset="0"/>
                <a:ea typeface="Cambria" pitchFamily="18" charset="0"/>
                <a:cs typeface="+mj-cs"/>
              </a:rPr>
              <a:t>Ce qui a été fait</a:t>
            </a:r>
          </a:p>
        </p:txBody>
      </p:sp>
      <p:sp>
        <p:nvSpPr>
          <p:cNvPr id="8" name="ZoneTexte 7"/>
          <p:cNvSpPr txBox="1"/>
          <p:nvPr/>
        </p:nvSpPr>
        <p:spPr>
          <a:xfrm>
            <a:off x="1403648" y="908720"/>
            <a:ext cx="7560840" cy="6001643"/>
          </a:xfrm>
          <a:prstGeom prst="rect">
            <a:avLst/>
          </a:prstGeom>
          <a:noFill/>
        </p:spPr>
        <p:txBody>
          <a:bodyPr wrap="square" rtlCol="0">
            <a:spAutoFit/>
          </a:bodyPr>
          <a:lstStyle/>
          <a:p>
            <a:pPr algn="just"/>
            <a:endParaRPr lang="fr-FR" sz="2000" b="1" dirty="0" smtClean="0">
              <a:solidFill>
                <a:srgbClr val="0070C0"/>
              </a:solidFill>
            </a:endParaRPr>
          </a:p>
          <a:p>
            <a:pPr algn="just">
              <a:buFont typeface="Wingdings" pitchFamily="2" charset="2"/>
              <a:buChar char="§"/>
            </a:pPr>
            <a:r>
              <a:rPr lang="fr-FR" b="1" dirty="0" smtClean="0">
                <a:solidFill>
                  <a:srgbClr val="0070C0"/>
                </a:solidFill>
              </a:rPr>
              <a:t>Construction d’une première version de modèle </a:t>
            </a:r>
            <a:r>
              <a:rPr lang="fr-FR" dirty="0" smtClean="0">
                <a:solidFill>
                  <a:srgbClr val="0070C0"/>
                </a:solidFill>
              </a:rPr>
              <a:t>adapté à l’économie polynésienne.</a:t>
            </a:r>
          </a:p>
          <a:p>
            <a:pPr algn="just">
              <a:buFont typeface="Wingdings" pitchFamily="2" charset="2"/>
              <a:buChar char="§"/>
            </a:pPr>
            <a:endParaRPr lang="fr-FR" dirty="0" smtClean="0">
              <a:solidFill>
                <a:srgbClr val="0070C0"/>
              </a:solidFill>
            </a:endParaRPr>
          </a:p>
          <a:p>
            <a:pPr algn="just">
              <a:buFont typeface="Wingdings" pitchFamily="2" charset="2"/>
              <a:buChar char="§"/>
            </a:pPr>
            <a:r>
              <a:rPr lang="fr-FR" dirty="0" smtClean="0">
                <a:solidFill>
                  <a:srgbClr val="0070C0"/>
                </a:solidFill>
              </a:rPr>
              <a:t>Mise en place du </a:t>
            </a:r>
            <a:r>
              <a:rPr lang="fr-FR" b="1" dirty="0" smtClean="0">
                <a:solidFill>
                  <a:srgbClr val="0070C0"/>
                </a:solidFill>
              </a:rPr>
              <a:t>programme informatique </a:t>
            </a:r>
            <a:r>
              <a:rPr lang="fr-FR" dirty="0" smtClean="0">
                <a:solidFill>
                  <a:srgbClr val="0070C0"/>
                </a:solidFill>
              </a:rPr>
              <a:t>sous R permettant de traiter le modèle avec le package </a:t>
            </a:r>
            <a:r>
              <a:rPr lang="fr-FR" i="1" dirty="0" err="1" smtClean="0">
                <a:solidFill>
                  <a:srgbClr val="0070C0"/>
                </a:solidFill>
              </a:rPr>
              <a:t>Tresthor</a:t>
            </a:r>
            <a:r>
              <a:rPr lang="fr-FR" dirty="0" smtClean="0">
                <a:solidFill>
                  <a:srgbClr val="0070C0"/>
                </a:solidFill>
              </a:rPr>
              <a:t> et les données disponibles (ainsi que de retraiter les données, faire les hypothèses de scénario,  sortir les représentations graphiques).</a:t>
            </a:r>
          </a:p>
          <a:p>
            <a:pPr algn="just">
              <a:buFont typeface="Wingdings" pitchFamily="2" charset="2"/>
              <a:buChar char="§"/>
            </a:pPr>
            <a:endParaRPr lang="fr-FR" dirty="0" smtClean="0">
              <a:solidFill>
                <a:srgbClr val="0070C0"/>
              </a:solidFill>
            </a:endParaRPr>
          </a:p>
          <a:p>
            <a:pPr algn="just">
              <a:buFont typeface="Wingdings" pitchFamily="2" charset="2"/>
              <a:buChar char="§"/>
            </a:pPr>
            <a:r>
              <a:rPr lang="fr-FR" dirty="0" smtClean="0">
                <a:solidFill>
                  <a:srgbClr val="0070C0"/>
                </a:solidFill>
              </a:rPr>
              <a:t>Mise en place d’une </a:t>
            </a:r>
            <a:r>
              <a:rPr lang="fr-FR" b="1" dirty="0" smtClean="0">
                <a:solidFill>
                  <a:srgbClr val="0070C0"/>
                </a:solidFill>
              </a:rPr>
              <a:t>méthode de tests économétriques</a:t>
            </a:r>
            <a:r>
              <a:rPr lang="fr-FR" dirty="0" smtClean="0">
                <a:solidFill>
                  <a:srgbClr val="0070C0"/>
                </a:solidFill>
              </a:rPr>
              <a:t> dans un rapport .</a:t>
            </a:r>
            <a:r>
              <a:rPr lang="fr-FR" dirty="0" err="1" smtClean="0">
                <a:solidFill>
                  <a:srgbClr val="0070C0"/>
                </a:solidFill>
              </a:rPr>
              <a:t>rmd</a:t>
            </a:r>
            <a:r>
              <a:rPr lang="fr-FR" dirty="0" smtClean="0">
                <a:solidFill>
                  <a:srgbClr val="0070C0"/>
                </a:solidFill>
              </a:rPr>
              <a:t> pour définir les équations économétriques (et application de cette méthode sur chacune des équations économétriques actuellement présente dans le modèle). Ce rapport inclue la théorie sous jacente aux modèles à corrections d’erreurs ainsi que les tests qui s’y référent.</a:t>
            </a:r>
          </a:p>
          <a:p>
            <a:pPr algn="just">
              <a:buFont typeface="Wingdings" pitchFamily="2" charset="2"/>
              <a:buChar char="§"/>
            </a:pPr>
            <a:endParaRPr lang="fr-FR" b="1" dirty="0" smtClean="0">
              <a:solidFill>
                <a:srgbClr val="0070C0"/>
              </a:solidFill>
            </a:endParaRPr>
          </a:p>
          <a:p>
            <a:pPr algn="just">
              <a:buFont typeface="Wingdings" pitchFamily="2" charset="2"/>
              <a:buChar char="§"/>
            </a:pPr>
            <a:r>
              <a:rPr lang="fr-FR" b="1" dirty="0" smtClean="0">
                <a:solidFill>
                  <a:srgbClr val="0070C0"/>
                </a:solidFill>
              </a:rPr>
              <a:t>Rapport .</a:t>
            </a:r>
            <a:r>
              <a:rPr lang="fr-FR" b="1" dirty="0" err="1" smtClean="0">
                <a:solidFill>
                  <a:srgbClr val="0070C0"/>
                </a:solidFill>
              </a:rPr>
              <a:t>rmd</a:t>
            </a:r>
            <a:r>
              <a:rPr lang="fr-FR" b="1" dirty="0" smtClean="0">
                <a:solidFill>
                  <a:srgbClr val="0070C0"/>
                </a:solidFill>
              </a:rPr>
              <a:t> sur la performance </a:t>
            </a:r>
            <a:r>
              <a:rPr lang="fr-FR" dirty="0" smtClean="0">
                <a:solidFill>
                  <a:srgbClr val="0070C0"/>
                </a:solidFill>
              </a:rPr>
              <a:t>du modèle et du programme incluant un descriptif des travaux réalisés et de la majorité du code, les problèmes de données, des recommandations, des pistes de recherches, et des tutoriels d’utilisation du programme informatique.</a:t>
            </a:r>
          </a:p>
          <a:p>
            <a:pPr algn="just"/>
            <a:endParaRPr lang="fr-FR" sz="2000" dirty="0" smtClean="0">
              <a:solidFill>
                <a:srgbClr val="0070C0"/>
              </a:solidFill>
            </a:endParaRPr>
          </a:p>
          <a:p>
            <a:pPr algn="just"/>
            <a:endParaRPr lang="fr-FR" sz="2000" dirty="0">
              <a:solidFill>
                <a:srgbClr val="0070C0"/>
              </a:solidFill>
            </a:endParaRP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764704"/>
            <a:ext cx="8100392" cy="378296"/>
          </a:xfrm>
          <a:prstGeom prst="rect">
            <a:avLst/>
          </a:prstGeom>
        </p:spPr>
        <p:txBody>
          <a:bodyPr vert="horz" lIns="91440" tIns="45720" rIns="91440" bIns="45720" rtlCol="0" anchor="ctr">
            <a:noAutofit/>
          </a:bodyPr>
          <a:lstStyle/>
          <a:p>
            <a:pPr lvl="0" algn="ctr">
              <a:spcBef>
                <a:spcPct val="0"/>
              </a:spcBef>
            </a:pPr>
            <a:r>
              <a:rPr lang="fr-FR" sz="2400" dirty="0" smtClean="0">
                <a:solidFill>
                  <a:srgbClr val="0070C0"/>
                </a:solidFill>
                <a:latin typeface="Cambria" pitchFamily="18" charset="0"/>
                <a:ea typeface="Cambria" pitchFamily="18" charset="0"/>
                <a:cs typeface="+mj-cs"/>
              </a:rPr>
              <a:t>Bilan des travaux</a:t>
            </a:r>
          </a:p>
        </p:txBody>
      </p:sp>
      <p:sp>
        <p:nvSpPr>
          <p:cNvPr id="8" name="ZoneTexte 7"/>
          <p:cNvSpPr txBox="1"/>
          <p:nvPr/>
        </p:nvSpPr>
        <p:spPr>
          <a:xfrm>
            <a:off x="1331640" y="1196752"/>
            <a:ext cx="7560840" cy="707886"/>
          </a:xfrm>
          <a:prstGeom prst="rect">
            <a:avLst/>
          </a:prstGeom>
          <a:noFill/>
        </p:spPr>
        <p:txBody>
          <a:bodyPr wrap="square" rtlCol="0">
            <a:spAutoFit/>
          </a:bodyPr>
          <a:lstStyle/>
          <a:p>
            <a:endParaRPr lang="fr-FR" sz="2000" dirty="0" smtClean="0">
              <a:solidFill>
                <a:srgbClr val="0070C0"/>
              </a:solidFill>
            </a:endParaRPr>
          </a:p>
          <a:p>
            <a:endParaRPr lang="fr-FR" sz="2000" dirty="0">
              <a:solidFill>
                <a:srgbClr val="0070C0"/>
              </a:solidFill>
            </a:endParaRPr>
          </a:p>
        </p:txBody>
      </p:sp>
      <p:sp>
        <p:nvSpPr>
          <p:cNvPr id="7" name="Rectangle 6"/>
          <p:cNvSpPr/>
          <p:nvPr/>
        </p:nvSpPr>
        <p:spPr>
          <a:xfrm>
            <a:off x="1475656" y="1268760"/>
            <a:ext cx="6984776" cy="5355312"/>
          </a:xfrm>
          <a:prstGeom prst="rect">
            <a:avLst/>
          </a:prstGeom>
        </p:spPr>
        <p:txBody>
          <a:bodyPr wrap="square">
            <a:spAutoFit/>
          </a:bodyPr>
          <a:lstStyle/>
          <a:p>
            <a:pPr algn="just"/>
            <a:r>
              <a:rPr lang="fr-FR" b="1" dirty="0" smtClean="0">
                <a:solidFill>
                  <a:srgbClr val="0070C0"/>
                </a:solidFill>
              </a:rPr>
              <a:t>Comment évaluer les travaux </a:t>
            </a:r>
            <a:r>
              <a:rPr lang="fr-FR" dirty="0" smtClean="0">
                <a:solidFill>
                  <a:srgbClr val="0070C0"/>
                </a:solidFill>
              </a:rPr>
              <a:t>:  Analyser l’écart entre la réalité et le simulé sur le passé. Dans le rapport .</a:t>
            </a:r>
            <a:r>
              <a:rPr lang="fr-FR" dirty="0" err="1" smtClean="0">
                <a:solidFill>
                  <a:srgbClr val="0070C0"/>
                </a:solidFill>
              </a:rPr>
              <a:t>rmd</a:t>
            </a:r>
            <a:r>
              <a:rPr lang="fr-FR" dirty="0" smtClean="0">
                <a:solidFill>
                  <a:srgbClr val="0070C0"/>
                </a:solidFill>
              </a:rPr>
              <a:t> de performance se trouvent toutes les sorties graphiques. Elle permettent d’avoir une vision synthétique de la cohérence du modèle pour une utilisation en prévision.</a:t>
            </a:r>
          </a:p>
          <a:p>
            <a:pPr algn="just"/>
            <a:endParaRPr lang="fr-FR" dirty="0" smtClean="0">
              <a:solidFill>
                <a:srgbClr val="0070C0"/>
              </a:solidFill>
            </a:endParaRPr>
          </a:p>
          <a:p>
            <a:pPr algn="just"/>
            <a:r>
              <a:rPr lang="fr-FR" dirty="0" smtClean="0">
                <a:solidFill>
                  <a:srgbClr val="0070C0"/>
                </a:solidFill>
              </a:rPr>
              <a:t>L’</a:t>
            </a:r>
            <a:r>
              <a:rPr lang="fr-FR" b="1" dirty="0" smtClean="0">
                <a:solidFill>
                  <a:srgbClr val="0070C0"/>
                </a:solidFill>
              </a:rPr>
              <a:t>outil de prévision </a:t>
            </a:r>
            <a:r>
              <a:rPr lang="fr-FR" dirty="0" smtClean="0">
                <a:solidFill>
                  <a:srgbClr val="0070C0"/>
                </a:solidFill>
              </a:rPr>
              <a:t>est </a:t>
            </a:r>
            <a:r>
              <a:rPr lang="fr-FR" b="1" dirty="0" smtClean="0">
                <a:solidFill>
                  <a:srgbClr val="0070C0"/>
                </a:solidFill>
              </a:rPr>
              <a:t>prometteur</a:t>
            </a:r>
            <a:r>
              <a:rPr lang="fr-FR" dirty="0" smtClean="0">
                <a:solidFill>
                  <a:srgbClr val="0070C0"/>
                </a:solidFill>
              </a:rPr>
              <a:t> et permet de s’appuyer sur une base théorique qui a fait ses preuves en France.</a:t>
            </a:r>
          </a:p>
          <a:p>
            <a:pPr algn="just"/>
            <a:endParaRPr lang="fr-FR" dirty="0" smtClean="0">
              <a:solidFill>
                <a:srgbClr val="0070C0"/>
              </a:solidFill>
            </a:endParaRPr>
          </a:p>
          <a:p>
            <a:pPr algn="just"/>
            <a:r>
              <a:rPr lang="fr-FR" dirty="0" smtClean="0">
                <a:solidFill>
                  <a:srgbClr val="0070C0"/>
                </a:solidFill>
              </a:rPr>
              <a:t>Toutefois, il est </a:t>
            </a:r>
            <a:r>
              <a:rPr lang="fr-FR" b="1" dirty="0" smtClean="0">
                <a:solidFill>
                  <a:srgbClr val="0070C0"/>
                </a:solidFill>
              </a:rPr>
              <a:t>trop tôt pour juger les travaux à travers les résultats numériques</a:t>
            </a:r>
            <a:r>
              <a:rPr lang="fr-FR" dirty="0" smtClean="0">
                <a:solidFill>
                  <a:srgbClr val="0070C0"/>
                </a:solidFill>
              </a:rPr>
              <a:t> car un important travail sur les données reste à faire. Pour l’instant les résultats numériques ne sont pas satisfaisants.</a:t>
            </a:r>
          </a:p>
          <a:p>
            <a:pPr algn="just"/>
            <a:endParaRPr lang="fr-FR" dirty="0" smtClean="0">
              <a:solidFill>
                <a:srgbClr val="0070C0"/>
              </a:solidFill>
            </a:endParaRPr>
          </a:p>
          <a:p>
            <a:pPr algn="just"/>
            <a:r>
              <a:rPr lang="fr-FR" b="1" dirty="0" smtClean="0">
                <a:solidFill>
                  <a:srgbClr val="0070C0"/>
                </a:solidFill>
              </a:rPr>
              <a:t>Ce qu’il faut  retenir de ces travaux : </a:t>
            </a:r>
            <a:r>
              <a:rPr lang="fr-FR" dirty="0" smtClean="0">
                <a:solidFill>
                  <a:srgbClr val="0070C0"/>
                </a:solidFill>
              </a:rPr>
              <a:t>il est possible de faire une prévision à partir des données de l’ISPF dans un cadre simplifié. De plus, le programme informatique est structuré et prêt pour tester très rapidement des données améliorées. </a:t>
            </a:r>
          </a:p>
          <a:p>
            <a:endParaRPr lang="fr-FR" dirty="0" smtClean="0">
              <a:solidFill>
                <a:srgbClr val="0070C0"/>
              </a:solidFill>
            </a:endParaRPr>
          </a:p>
          <a:p>
            <a:endParaRPr lang="fr-FR" dirty="0" smtClean="0">
              <a:solidFill>
                <a:srgbClr val="0070C0"/>
              </a:solidFill>
            </a:endParaRPr>
          </a:p>
          <a:p>
            <a:endParaRPr lang="fr-FR" dirty="0"/>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simulé/observé</a:t>
            </a:r>
            <a:endParaRPr lang="fr-FR" dirty="0"/>
          </a:p>
        </p:txBody>
      </p:sp>
      <p:pic>
        <p:nvPicPr>
          <p:cNvPr id="1026" name="Picture 2"/>
          <p:cNvPicPr>
            <a:picLocks noGrp="1" noChangeAspect="1" noChangeArrowheads="1"/>
          </p:cNvPicPr>
          <p:nvPr>
            <p:ph idx="1"/>
          </p:nvPr>
        </p:nvPicPr>
        <p:blipFill>
          <a:blip r:embed="rId3"/>
          <a:srcRect/>
          <a:stretch>
            <a:fillRect/>
          </a:stretch>
        </p:blipFill>
        <p:spPr bwMode="auto">
          <a:xfrm>
            <a:off x="5148064" y="1268760"/>
            <a:ext cx="3706924" cy="2551236"/>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1115616" y="1268760"/>
            <a:ext cx="3488432" cy="2434635"/>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1259632" y="3933056"/>
            <a:ext cx="3140799" cy="2109217"/>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093928" y="3789041"/>
            <a:ext cx="3690031"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Défis et problèmes</a:t>
            </a:r>
            <a:endParaRPr lang="fr-FR" dirty="0"/>
          </a:p>
        </p:txBody>
      </p:sp>
      <p:pic>
        <p:nvPicPr>
          <p:cNvPr id="2051" name="Picture 3"/>
          <p:cNvPicPr>
            <a:picLocks noChangeAspect="1" noChangeArrowheads="1"/>
          </p:cNvPicPr>
          <p:nvPr/>
        </p:nvPicPr>
        <p:blipFill>
          <a:blip r:embed="rId3"/>
          <a:srcRect t="5791"/>
          <a:stretch>
            <a:fillRect/>
          </a:stretch>
        </p:blipFill>
        <p:spPr bwMode="auto">
          <a:xfrm>
            <a:off x="5508104" y="3068960"/>
            <a:ext cx="2918680" cy="1877279"/>
          </a:xfrm>
          <a:prstGeom prst="rect">
            <a:avLst/>
          </a:prstGeom>
          <a:noFill/>
          <a:ln w="9525">
            <a:noFill/>
            <a:miter lim="800000"/>
            <a:headEnd/>
            <a:tailEnd/>
          </a:ln>
        </p:spPr>
      </p:pic>
      <p:sp>
        <p:nvSpPr>
          <p:cNvPr id="6" name="ZoneTexte 5"/>
          <p:cNvSpPr txBox="1"/>
          <p:nvPr/>
        </p:nvSpPr>
        <p:spPr>
          <a:xfrm>
            <a:off x="1475656" y="2492896"/>
            <a:ext cx="3240360" cy="461665"/>
          </a:xfrm>
          <a:prstGeom prst="rect">
            <a:avLst/>
          </a:prstGeom>
          <a:noFill/>
        </p:spPr>
        <p:txBody>
          <a:bodyPr wrap="square" rtlCol="0">
            <a:spAutoFit/>
          </a:bodyPr>
          <a:lstStyle/>
          <a:p>
            <a:pPr algn="ctr"/>
            <a:r>
              <a:rPr lang="fr-FR" sz="1200" dirty="0" smtClean="0">
                <a:solidFill>
                  <a:schemeClr val="tx2">
                    <a:lumMod val="75000"/>
                  </a:schemeClr>
                </a:solidFill>
              </a:rPr>
              <a:t>Comparaison simulé/observé de la consommation des ménages en Polynésie</a:t>
            </a:r>
          </a:p>
        </p:txBody>
      </p:sp>
      <p:sp>
        <p:nvSpPr>
          <p:cNvPr id="7" name="ZoneTexte 6"/>
          <p:cNvSpPr txBox="1"/>
          <p:nvPr/>
        </p:nvSpPr>
        <p:spPr>
          <a:xfrm>
            <a:off x="5508104" y="2492896"/>
            <a:ext cx="3024336" cy="461665"/>
          </a:xfrm>
          <a:prstGeom prst="rect">
            <a:avLst/>
          </a:prstGeom>
          <a:noFill/>
        </p:spPr>
        <p:txBody>
          <a:bodyPr wrap="square" rtlCol="0">
            <a:spAutoFit/>
          </a:bodyPr>
          <a:lstStyle/>
          <a:p>
            <a:pPr algn="ctr"/>
            <a:r>
              <a:rPr lang="fr-FR" sz="1200" dirty="0" smtClean="0">
                <a:solidFill>
                  <a:schemeClr val="tx2">
                    <a:lumMod val="75000"/>
                  </a:schemeClr>
                </a:solidFill>
              </a:rPr>
              <a:t>Comparaison simulé/observé de la consommation des ménages en France</a:t>
            </a:r>
          </a:p>
        </p:txBody>
      </p:sp>
      <p:pic>
        <p:nvPicPr>
          <p:cNvPr id="2052" name="Picture 4"/>
          <p:cNvPicPr>
            <a:picLocks noChangeAspect="1" noChangeArrowheads="1"/>
          </p:cNvPicPr>
          <p:nvPr/>
        </p:nvPicPr>
        <p:blipFill>
          <a:blip r:embed="rId4"/>
          <a:srcRect/>
          <a:stretch>
            <a:fillRect/>
          </a:stretch>
        </p:blipFill>
        <p:spPr bwMode="auto">
          <a:xfrm>
            <a:off x="1547664" y="3068960"/>
            <a:ext cx="2835907" cy="1872208"/>
          </a:xfrm>
          <a:prstGeom prst="rect">
            <a:avLst/>
          </a:prstGeom>
          <a:noFill/>
          <a:ln w="9525">
            <a:noFill/>
            <a:miter lim="800000"/>
            <a:headEnd/>
            <a:tailEnd/>
          </a:ln>
        </p:spPr>
      </p:pic>
      <p:sp>
        <p:nvSpPr>
          <p:cNvPr id="11" name="ZoneTexte 10"/>
          <p:cNvSpPr txBox="1"/>
          <p:nvPr/>
        </p:nvSpPr>
        <p:spPr>
          <a:xfrm>
            <a:off x="1475656" y="764704"/>
            <a:ext cx="6912768" cy="5078313"/>
          </a:xfrm>
          <a:prstGeom prst="rect">
            <a:avLst/>
          </a:prstGeom>
          <a:noFill/>
        </p:spPr>
        <p:txBody>
          <a:bodyPr wrap="square" rtlCol="0">
            <a:spAutoFit/>
          </a:bodyPr>
          <a:lstStyle/>
          <a:p>
            <a:pPr>
              <a:buFont typeface="Wingdings" pitchFamily="2" charset="2"/>
              <a:buChar char="§"/>
            </a:pPr>
            <a:r>
              <a:rPr lang="fr-FR" dirty="0" smtClean="0">
                <a:solidFill>
                  <a:srgbClr val="0070C0"/>
                </a:solidFill>
              </a:rPr>
              <a:t>Le schéma de pensée </a:t>
            </a:r>
            <a:r>
              <a:rPr lang="fr-FR" dirty="0" err="1" smtClean="0">
                <a:solidFill>
                  <a:srgbClr val="0070C0"/>
                </a:solidFill>
              </a:rPr>
              <a:t>Tresthor</a:t>
            </a:r>
            <a:r>
              <a:rPr lang="fr-FR" dirty="0" smtClean="0">
                <a:solidFill>
                  <a:srgbClr val="0070C0"/>
                </a:solidFill>
              </a:rPr>
              <a:t> requiert des données trimestrielles (en plus d’être CVS/ CJO et en volume chainés).  Les données </a:t>
            </a:r>
            <a:r>
              <a:rPr lang="fr-FR" dirty="0" err="1" smtClean="0">
                <a:solidFill>
                  <a:srgbClr val="0070C0"/>
                </a:solidFill>
              </a:rPr>
              <a:t>trimestrialisées</a:t>
            </a:r>
            <a:r>
              <a:rPr lang="fr-FR" dirty="0" smtClean="0">
                <a:solidFill>
                  <a:srgbClr val="0070C0"/>
                </a:solidFill>
              </a:rPr>
              <a:t> ne sont pour l’instant pas satisfaisantes pour être utilisées à des fins de prévision car il est impossible de modéliser leurs oscillations. Les différents retraitements appliqués se sont superposés ce qui a pu conduire à des séries difficilement exploitable.</a:t>
            </a:r>
          </a:p>
          <a:p>
            <a:pPr>
              <a:buFont typeface="Wingdings" pitchFamily="2" charset="2"/>
              <a:buChar char="§"/>
            </a:pPr>
            <a:endParaRPr lang="fr-FR" dirty="0" smtClean="0">
              <a:solidFill>
                <a:srgbClr val="0070C0"/>
              </a:solidFill>
            </a:endParaRPr>
          </a:p>
          <a:p>
            <a:pPr>
              <a:buFont typeface="Wingdings" pitchFamily="2" charset="2"/>
              <a:buChar char="§"/>
            </a:pPr>
            <a:endParaRPr lang="fr-FR" dirty="0" smtClean="0">
              <a:solidFill>
                <a:srgbClr val="0070C0"/>
              </a:solidFill>
            </a:endParaRPr>
          </a:p>
          <a:p>
            <a:pPr>
              <a:buFont typeface="Wingdings" pitchFamily="2" charset="2"/>
              <a:buChar char="§"/>
            </a:pPr>
            <a:endParaRPr lang="fr-FR" dirty="0" smtClean="0">
              <a:solidFill>
                <a:srgbClr val="0070C0"/>
              </a:solidFill>
            </a:endParaRPr>
          </a:p>
          <a:p>
            <a:pPr>
              <a:buFont typeface="Wingdings" pitchFamily="2" charset="2"/>
              <a:buChar char="§"/>
            </a:pPr>
            <a:endParaRPr lang="fr-FR" dirty="0" smtClean="0">
              <a:solidFill>
                <a:srgbClr val="0070C0"/>
              </a:solidFill>
            </a:endParaRPr>
          </a:p>
          <a:p>
            <a:pPr>
              <a:buFont typeface="Wingdings" pitchFamily="2" charset="2"/>
              <a:buChar char="§"/>
            </a:pPr>
            <a:endParaRPr lang="fr-FR" dirty="0" smtClean="0">
              <a:solidFill>
                <a:srgbClr val="0070C0"/>
              </a:solidFill>
            </a:endParaRPr>
          </a:p>
          <a:p>
            <a:pPr>
              <a:buFont typeface="Wingdings" pitchFamily="2" charset="2"/>
              <a:buChar char="§"/>
            </a:pPr>
            <a:endParaRPr lang="fr-FR" dirty="0" smtClean="0">
              <a:solidFill>
                <a:srgbClr val="0070C0"/>
              </a:solidFill>
            </a:endParaRPr>
          </a:p>
          <a:p>
            <a:pPr>
              <a:buFont typeface="Wingdings" pitchFamily="2" charset="2"/>
              <a:buChar char="§"/>
            </a:pPr>
            <a:endParaRPr lang="fr-FR" dirty="0" smtClean="0">
              <a:solidFill>
                <a:srgbClr val="0070C0"/>
              </a:solidFill>
            </a:endParaRPr>
          </a:p>
          <a:p>
            <a:endParaRPr lang="fr-FR" dirty="0" smtClean="0">
              <a:solidFill>
                <a:srgbClr val="0070C0"/>
              </a:solidFill>
            </a:endParaRPr>
          </a:p>
          <a:p>
            <a:endParaRPr lang="fr-FR" dirty="0" smtClean="0">
              <a:solidFill>
                <a:srgbClr val="0070C0"/>
              </a:solidFill>
            </a:endParaRPr>
          </a:p>
          <a:p>
            <a:pPr>
              <a:buFont typeface="Wingdings" pitchFamily="2" charset="2"/>
              <a:buChar char="§"/>
            </a:pPr>
            <a:r>
              <a:rPr lang="fr-FR" dirty="0" smtClean="0">
                <a:solidFill>
                  <a:srgbClr val="0070C0"/>
                </a:solidFill>
              </a:rPr>
              <a:t> Il manque des données de variables importantes (RDB par exemple). </a:t>
            </a:r>
          </a:p>
          <a:p>
            <a:pPr>
              <a:buFont typeface="Wingdings" pitchFamily="2" charset="2"/>
              <a:buChar char="§"/>
            </a:pPr>
            <a:r>
              <a:rPr lang="fr-FR" dirty="0" smtClean="0">
                <a:solidFill>
                  <a:srgbClr val="0070C0"/>
                </a:solidFill>
              </a:rPr>
              <a:t>Ces problèmes de données ont un impact sur la cohérence des spécifications des équations de comportements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620688"/>
            <a:ext cx="8100392" cy="378296"/>
          </a:xfrm>
          <a:prstGeom prst="rect">
            <a:avLst/>
          </a:prstGeom>
        </p:spPr>
        <p:txBody>
          <a:bodyPr vert="horz" lIns="91440" tIns="45720" rIns="91440" bIns="45720" rtlCol="0" anchor="ctr">
            <a:noAutofit/>
          </a:bodyPr>
          <a:lstStyle/>
          <a:p>
            <a:pPr lvl="0" algn="ctr">
              <a:spcBef>
                <a:spcPct val="0"/>
              </a:spcBef>
              <a:defRPr/>
            </a:pPr>
            <a:r>
              <a:rPr lang="fr-FR" sz="2400" dirty="0" smtClean="0">
                <a:solidFill>
                  <a:srgbClr val="0070C0"/>
                </a:solidFill>
                <a:latin typeface="Cambria" pitchFamily="18" charset="0"/>
                <a:ea typeface="Cambria" pitchFamily="18" charset="0"/>
              </a:rPr>
              <a:t>Les travaux à réaliser par ordre d’importance</a:t>
            </a:r>
          </a:p>
        </p:txBody>
      </p:sp>
      <p:sp>
        <p:nvSpPr>
          <p:cNvPr id="8" name="ZoneTexte 7"/>
          <p:cNvSpPr txBox="1"/>
          <p:nvPr/>
        </p:nvSpPr>
        <p:spPr>
          <a:xfrm>
            <a:off x="1187624" y="1196752"/>
            <a:ext cx="7560840" cy="5509200"/>
          </a:xfrm>
          <a:prstGeom prst="rect">
            <a:avLst/>
          </a:prstGeom>
          <a:noFill/>
        </p:spPr>
        <p:txBody>
          <a:bodyPr wrap="square" rtlCol="0">
            <a:spAutoFit/>
          </a:bodyPr>
          <a:lstStyle/>
          <a:p>
            <a:pPr algn="just">
              <a:buFont typeface="Wingdings" pitchFamily="2" charset="2"/>
              <a:buChar char="§"/>
            </a:pPr>
            <a:r>
              <a:rPr lang="fr-FR" sz="1600" dirty="0" smtClean="0">
                <a:solidFill>
                  <a:srgbClr val="0070C0"/>
                </a:solidFill>
              </a:rPr>
              <a:t>Revoir les retraitements de données, la cohérence du cadre comptable et les problèmes précis comme l’investissement d’avions</a:t>
            </a:r>
          </a:p>
          <a:p>
            <a:pPr algn="just">
              <a:buFont typeface="Wingdings" pitchFamily="2" charset="2"/>
              <a:buChar char="§"/>
            </a:pPr>
            <a:endParaRPr lang="fr-FR" sz="1600" dirty="0" smtClean="0">
              <a:solidFill>
                <a:srgbClr val="0070C0"/>
              </a:solidFill>
            </a:endParaRPr>
          </a:p>
          <a:p>
            <a:pPr algn="just">
              <a:buFont typeface="Wingdings" pitchFamily="2" charset="2"/>
              <a:buChar char="§"/>
            </a:pPr>
            <a:r>
              <a:rPr lang="fr-FR" sz="1600" dirty="0" smtClean="0">
                <a:solidFill>
                  <a:srgbClr val="0070C0"/>
                </a:solidFill>
              </a:rPr>
              <a:t>Ajouter les observations des variables manquantes (variables en volume, RDB, …)</a:t>
            </a:r>
          </a:p>
          <a:p>
            <a:pPr algn="just"/>
            <a:endParaRPr lang="fr-FR" sz="1600" dirty="0" smtClean="0">
              <a:solidFill>
                <a:srgbClr val="0070C0"/>
              </a:solidFill>
            </a:endParaRPr>
          </a:p>
          <a:p>
            <a:pPr algn="just">
              <a:buFont typeface="Wingdings" pitchFamily="2" charset="2"/>
              <a:buChar char="§"/>
            </a:pPr>
            <a:r>
              <a:rPr lang="fr-FR" sz="1600" dirty="0" smtClean="0">
                <a:solidFill>
                  <a:srgbClr val="0070C0"/>
                </a:solidFill>
              </a:rPr>
              <a:t>Revoir la cohérence économique des équations économétriques et du partage volume/prix dans le modèle et réaliser les tests économétriques avec les données arrêtées</a:t>
            </a:r>
          </a:p>
          <a:p>
            <a:pPr algn="just">
              <a:buFont typeface="Wingdings" pitchFamily="2" charset="2"/>
              <a:buChar char="§"/>
            </a:pPr>
            <a:endParaRPr lang="fr-FR" sz="1600" dirty="0" smtClean="0">
              <a:solidFill>
                <a:srgbClr val="0070C0"/>
              </a:solidFill>
            </a:endParaRPr>
          </a:p>
          <a:p>
            <a:pPr algn="just">
              <a:buFont typeface="Wingdings" pitchFamily="2" charset="2"/>
              <a:buChar char="§"/>
            </a:pPr>
            <a:r>
              <a:rPr lang="fr-FR" sz="1600" dirty="0" smtClean="0">
                <a:solidFill>
                  <a:srgbClr val="0070C0"/>
                </a:solidFill>
              </a:rPr>
              <a:t>Ajouter des variables (heures travaillées par emploi, taux de chômage, …) afin d’améliorer les spécifications des équations économétriques</a:t>
            </a:r>
          </a:p>
          <a:p>
            <a:pPr algn="just">
              <a:buFont typeface="Wingdings" pitchFamily="2" charset="2"/>
              <a:buChar char="§"/>
            </a:pPr>
            <a:endParaRPr lang="fr-FR" sz="1600" dirty="0" smtClean="0">
              <a:solidFill>
                <a:srgbClr val="0070C0"/>
              </a:solidFill>
            </a:endParaRPr>
          </a:p>
          <a:p>
            <a:pPr algn="just">
              <a:buFont typeface="Wingdings" pitchFamily="2" charset="2"/>
              <a:buChar char="§"/>
            </a:pPr>
            <a:r>
              <a:rPr lang="fr-FR" sz="1600" dirty="0" smtClean="0">
                <a:solidFill>
                  <a:srgbClr val="0070C0"/>
                </a:solidFill>
              </a:rPr>
              <a:t>Améliorer le modèle en désagrégeant les grands indicateurs (</a:t>
            </a:r>
            <a:r>
              <a:rPr lang="fr-FR" sz="1600" dirty="0" err="1" smtClean="0">
                <a:solidFill>
                  <a:srgbClr val="0070C0"/>
                </a:solidFill>
              </a:rPr>
              <a:t>e.g</a:t>
            </a:r>
            <a:r>
              <a:rPr lang="fr-FR" sz="1600" dirty="0" smtClean="0">
                <a:solidFill>
                  <a:srgbClr val="0070C0"/>
                </a:solidFill>
              </a:rPr>
              <a:t>. en dissociant les biens des services) </a:t>
            </a:r>
          </a:p>
          <a:p>
            <a:pPr algn="just"/>
            <a:endParaRPr lang="fr-FR" sz="1600" dirty="0" smtClean="0">
              <a:solidFill>
                <a:srgbClr val="0070C0"/>
              </a:solidFill>
            </a:endParaRPr>
          </a:p>
          <a:p>
            <a:pPr algn="just">
              <a:buFont typeface="Wingdings" pitchFamily="2" charset="2"/>
              <a:buChar char="§"/>
            </a:pPr>
            <a:r>
              <a:rPr lang="fr-FR" sz="1600" dirty="0" smtClean="0">
                <a:solidFill>
                  <a:srgbClr val="0070C0"/>
                </a:solidFill>
              </a:rPr>
              <a:t>Tester différents scénarios sur un exercice post mortem et vérifier la robustesse des équations</a:t>
            </a:r>
          </a:p>
          <a:p>
            <a:pPr algn="just">
              <a:buFont typeface="Wingdings" pitchFamily="2" charset="2"/>
              <a:buChar char="§"/>
            </a:pPr>
            <a:endParaRPr lang="fr-FR" sz="1600" dirty="0" smtClean="0">
              <a:solidFill>
                <a:srgbClr val="0070C0"/>
              </a:solidFill>
            </a:endParaRPr>
          </a:p>
          <a:p>
            <a:pPr algn="just">
              <a:buFont typeface="Wingdings" pitchFamily="2" charset="2"/>
              <a:buChar char="§"/>
            </a:pPr>
            <a:r>
              <a:rPr lang="fr-FR" sz="1600" dirty="0" smtClean="0">
                <a:solidFill>
                  <a:srgbClr val="0070C0"/>
                </a:solidFill>
              </a:rPr>
              <a:t>Faire essayer l’outil à un prévisionniste avec ses hypothèses pour les variables exogènes</a:t>
            </a:r>
          </a:p>
          <a:p>
            <a:pPr algn="just">
              <a:buFont typeface="Wingdings" pitchFamily="2" charset="2"/>
              <a:buChar char="§"/>
            </a:pPr>
            <a:endParaRPr lang="fr-FR" dirty="0" smtClean="0">
              <a:solidFill>
                <a:srgbClr val="0070C0"/>
              </a:solidFill>
            </a:endParaRPr>
          </a:p>
          <a:p>
            <a:pPr algn="just">
              <a:buFont typeface="Wingdings" pitchFamily="2" charset="2"/>
              <a:buChar char="§"/>
            </a:pPr>
            <a:endParaRPr lang="fr-FR" sz="1600" dirty="0" smtClean="0">
              <a:solidFill>
                <a:srgbClr val="0070C0"/>
              </a:solidFill>
            </a:endParaRPr>
          </a:p>
          <a:p>
            <a:endParaRPr lang="fr-FR" sz="1600" dirty="0">
              <a:solidFill>
                <a:srgbClr val="0070C0"/>
              </a:solidFill>
            </a:endParaRP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Etapes à valider </a:t>
            </a:r>
            <a:endParaRPr lang="fr-FR" dirty="0"/>
          </a:p>
        </p:txBody>
      </p:sp>
      <p:sp>
        <p:nvSpPr>
          <p:cNvPr id="3" name="Espace réservé du contenu 2"/>
          <p:cNvSpPr>
            <a:spLocks noGrp="1"/>
          </p:cNvSpPr>
          <p:nvPr>
            <p:ph idx="1"/>
          </p:nvPr>
        </p:nvSpPr>
        <p:spPr>
          <a:xfrm>
            <a:off x="1043608" y="1700808"/>
            <a:ext cx="7920880" cy="4752528"/>
          </a:xfrm>
        </p:spPr>
        <p:txBody>
          <a:bodyPr>
            <a:normAutofit/>
          </a:bodyPr>
          <a:lstStyle/>
          <a:p>
            <a:pPr>
              <a:buNone/>
            </a:pPr>
            <a:r>
              <a:rPr lang="fr-FR" sz="2000" b="1" dirty="0" smtClean="0">
                <a:solidFill>
                  <a:srgbClr val="0070C0"/>
                </a:solidFill>
              </a:rPr>
              <a:t>Etape 1 </a:t>
            </a:r>
            <a:r>
              <a:rPr lang="fr-FR" sz="2000" dirty="0" smtClean="0">
                <a:solidFill>
                  <a:srgbClr val="0070C0"/>
                </a:solidFill>
              </a:rPr>
              <a:t>: Avoir des données et un modèle qui permettent de rapprocher les simulations (qui sont établies avec les variables exogènes observées) de l’histoire économique.</a:t>
            </a:r>
          </a:p>
          <a:p>
            <a:pPr>
              <a:buFont typeface="Wingdings" pitchFamily="2" charset="2"/>
              <a:buChar char="§"/>
            </a:pPr>
            <a:endParaRPr lang="fr-FR" sz="2000" dirty="0" smtClean="0">
              <a:solidFill>
                <a:srgbClr val="0070C0"/>
              </a:solidFill>
            </a:endParaRPr>
          </a:p>
          <a:p>
            <a:pPr>
              <a:buNone/>
            </a:pPr>
            <a:r>
              <a:rPr lang="fr-FR" sz="2000" b="1" dirty="0" smtClean="0">
                <a:solidFill>
                  <a:srgbClr val="0070C0"/>
                </a:solidFill>
              </a:rPr>
              <a:t>Etape 2 : </a:t>
            </a:r>
            <a:r>
              <a:rPr lang="fr-FR" sz="2000" dirty="0" smtClean="0">
                <a:solidFill>
                  <a:srgbClr val="0070C0"/>
                </a:solidFill>
              </a:rPr>
              <a:t>Etre capable de faire une prévision sur une période passée (sans crise non prévisible) qui colle avec la réalité avec des hypothèses tenables sur les variables exogènes</a:t>
            </a:r>
          </a:p>
          <a:p>
            <a:pPr>
              <a:buFont typeface="Wingdings" pitchFamily="2" charset="2"/>
              <a:buChar char="§"/>
            </a:pPr>
            <a:endParaRPr lang="fr-FR" sz="2000" dirty="0" smtClean="0">
              <a:solidFill>
                <a:srgbClr val="0070C0"/>
              </a:solidFill>
            </a:endParaRPr>
          </a:p>
          <a:p>
            <a:pPr>
              <a:buNone/>
            </a:pPr>
            <a:r>
              <a:rPr lang="fr-FR" sz="2000" b="1" dirty="0" smtClean="0">
                <a:solidFill>
                  <a:srgbClr val="0070C0"/>
                </a:solidFill>
              </a:rPr>
              <a:t>Etape 3 : </a:t>
            </a:r>
            <a:r>
              <a:rPr lang="fr-FR" sz="2000" dirty="0" smtClean="0">
                <a:solidFill>
                  <a:srgbClr val="0070C0"/>
                </a:solidFill>
              </a:rPr>
              <a:t>Etre capable de faire une prévision sur le futur avec des données qui ne sont pas encore définitive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0"/>
            <a:ext cx="8100392" cy="1143000"/>
          </a:xfrm>
        </p:spPr>
        <p:txBody>
          <a:bodyPr/>
          <a:lstStyle/>
          <a:p>
            <a:r>
              <a:rPr lang="fr-FR" dirty="0" smtClean="0"/>
              <a:t>Fin</a:t>
            </a:r>
            <a:endParaRPr lang="fr-FR" dirty="0"/>
          </a:p>
        </p:txBody>
      </p:sp>
      <p:sp>
        <p:nvSpPr>
          <p:cNvPr id="3" name="Espace réservé du contenu 2"/>
          <p:cNvSpPr>
            <a:spLocks noGrp="1"/>
          </p:cNvSpPr>
          <p:nvPr>
            <p:ph idx="1"/>
          </p:nvPr>
        </p:nvSpPr>
        <p:spPr>
          <a:xfrm>
            <a:off x="1187624" y="2708920"/>
            <a:ext cx="7499176" cy="1224136"/>
          </a:xfrm>
        </p:spPr>
        <p:txBody>
          <a:bodyPr>
            <a:normAutofit/>
          </a:bodyPr>
          <a:lstStyle/>
          <a:p>
            <a:pPr algn="ctr">
              <a:buNone/>
            </a:pPr>
            <a:r>
              <a:rPr lang="fr-FR" sz="3600" dirty="0" smtClean="0">
                <a:solidFill>
                  <a:srgbClr val="0070C0"/>
                </a:solidFill>
              </a:rPr>
              <a:t>Merci de votre attention !</a:t>
            </a:r>
            <a:endParaRPr lang="fr-FR" sz="3600"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764704"/>
            <a:ext cx="8100392" cy="3782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smtClean="0">
                <a:solidFill>
                  <a:srgbClr val="0070C0"/>
                </a:solidFill>
                <a:latin typeface="Cambria" pitchFamily="18" charset="0"/>
                <a:ea typeface="Cambria" pitchFamily="18" charset="0"/>
                <a:cs typeface="+mj-cs"/>
              </a:rPr>
              <a:t>Contexte et définitions</a:t>
            </a:r>
            <a:endParaRPr kumimoji="0" lang="fr-FR" sz="2400" b="0" i="0" u="none" strike="noStrike" kern="1200" cap="none" spc="0" normalizeH="0" baseline="0" noProof="0" dirty="0">
              <a:ln>
                <a:noFill/>
              </a:ln>
              <a:solidFill>
                <a:srgbClr val="0070C0"/>
              </a:solidFill>
              <a:effectLst/>
              <a:uLnTx/>
              <a:uFillTx/>
              <a:latin typeface="Cambria" pitchFamily="18" charset="0"/>
              <a:ea typeface="Cambria" pitchFamily="18" charset="0"/>
              <a:cs typeface="+mj-cs"/>
            </a:endParaRPr>
          </a:p>
        </p:txBody>
      </p:sp>
      <p:sp>
        <p:nvSpPr>
          <p:cNvPr id="8" name="ZoneTexte 7"/>
          <p:cNvSpPr txBox="1"/>
          <p:nvPr/>
        </p:nvSpPr>
        <p:spPr>
          <a:xfrm>
            <a:off x="1547664" y="1484784"/>
            <a:ext cx="6624736" cy="4401205"/>
          </a:xfrm>
          <a:prstGeom prst="rect">
            <a:avLst/>
          </a:prstGeom>
          <a:noFill/>
        </p:spPr>
        <p:txBody>
          <a:bodyPr wrap="square" rtlCol="0">
            <a:spAutoFit/>
          </a:bodyPr>
          <a:lstStyle/>
          <a:p>
            <a:pPr algn="just"/>
            <a:r>
              <a:rPr lang="fr-FR" sz="2000" b="1" dirty="0" smtClean="0">
                <a:solidFill>
                  <a:srgbClr val="0070C0"/>
                </a:solidFill>
              </a:rPr>
              <a:t>Mission de l’ISPF </a:t>
            </a:r>
            <a:r>
              <a:rPr lang="fr-FR" sz="2000" dirty="0" smtClean="0">
                <a:solidFill>
                  <a:srgbClr val="0070C0"/>
                </a:solidFill>
              </a:rPr>
              <a:t>: Établir une prévision macroéconomique de moyen terme à travers un modèle économique</a:t>
            </a:r>
          </a:p>
          <a:p>
            <a:pPr algn="just"/>
            <a:endParaRPr lang="fr-FR" sz="2000" dirty="0" smtClean="0">
              <a:solidFill>
                <a:srgbClr val="0070C0"/>
              </a:solidFill>
            </a:endParaRPr>
          </a:p>
          <a:p>
            <a:pPr algn="just"/>
            <a:r>
              <a:rPr lang="fr-FR" sz="2000" b="1" dirty="0" smtClean="0">
                <a:solidFill>
                  <a:srgbClr val="0070C0"/>
                </a:solidFill>
              </a:rPr>
              <a:t>Outil choisi </a:t>
            </a:r>
            <a:r>
              <a:rPr lang="fr-FR" sz="2000" dirty="0" smtClean="0">
                <a:solidFill>
                  <a:srgbClr val="0070C0"/>
                </a:solidFill>
              </a:rPr>
              <a:t>:  Le package </a:t>
            </a:r>
            <a:r>
              <a:rPr lang="fr-FR" sz="2000" i="1" dirty="0" err="1" smtClean="0">
                <a:solidFill>
                  <a:srgbClr val="0070C0"/>
                </a:solidFill>
              </a:rPr>
              <a:t>Tresthor</a:t>
            </a:r>
            <a:r>
              <a:rPr lang="fr-FR" sz="2000" dirty="0" smtClean="0">
                <a:solidFill>
                  <a:srgbClr val="0070C0"/>
                </a:solidFill>
              </a:rPr>
              <a:t> sous R</a:t>
            </a:r>
          </a:p>
          <a:p>
            <a:pPr algn="just"/>
            <a:endParaRPr lang="fr-FR" sz="2000" dirty="0" smtClean="0">
              <a:solidFill>
                <a:srgbClr val="0070C0"/>
              </a:solidFill>
            </a:endParaRPr>
          </a:p>
          <a:p>
            <a:pPr algn="just"/>
            <a:r>
              <a:rPr lang="fr-FR" sz="2000" b="1" i="1" dirty="0" err="1" smtClean="0">
                <a:solidFill>
                  <a:srgbClr val="0070C0"/>
                </a:solidFill>
              </a:rPr>
              <a:t>Tresthor</a:t>
            </a:r>
            <a:r>
              <a:rPr lang="fr-FR" sz="2000" dirty="0" smtClean="0">
                <a:solidFill>
                  <a:srgbClr val="0070C0"/>
                </a:solidFill>
              </a:rPr>
              <a:t> :  Package disponible en open source et créé sur la base théorique du modèle </a:t>
            </a:r>
            <a:r>
              <a:rPr lang="fr-FR" sz="2000" i="1" dirty="0" smtClean="0">
                <a:solidFill>
                  <a:srgbClr val="0070C0"/>
                </a:solidFill>
              </a:rPr>
              <a:t>Opale</a:t>
            </a:r>
            <a:r>
              <a:rPr lang="fr-FR" sz="2000" dirty="0" smtClean="0">
                <a:solidFill>
                  <a:srgbClr val="0070C0"/>
                </a:solidFill>
              </a:rPr>
              <a:t> pour une utilisation pratique sous le langage informatique R</a:t>
            </a:r>
          </a:p>
          <a:p>
            <a:pPr algn="just"/>
            <a:endParaRPr lang="fr-FR" sz="2000" dirty="0" smtClean="0">
              <a:solidFill>
                <a:srgbClr val="0070C0"/>
              </a:solidFill>
            </a:endParaRPr>
          </a:p>
          <a:p>
            <a:pPr algn="just"/>
            <a:r>
              <a:rPr lang="fr-FR" sz="2000" b="1" dirty="0" smtClean="0">
                <a:solidFill>
                  <a:srgbClr val="0070C0"/>
                </a:solidFill>
              </a:rPr>
              <a:t>Modèle </a:t>
            </a:r>
            <a:r>
              <a:rPr lang="fr-FR" sz="2000" b="1" i="1" dirty="0" smtClean="0">
                <a:solidFill>
                  <a:srgbClr val="0070C0"/>
                </a:solidFill>
              </a:rPr>
              <a:t>Opale </a:t>
            </a:r>
            <a:r>
              <a:rPr lang="fr-FR" sz="2000" dirty="0" smtClean="0">
                <a:solidFill>
                  <a:srgbClr val="0070C0"/>
                </a:solidFill>
              </a:rPr>
              <a:t>:  Modèle utilisé par la Direction Générale du Trésor afin de réaliser des prévisions macroéconomiques sur l’économie française à l’horizon de 1 à 2 an.</a:t>
            </a:r>
          </a:p>
          <a:p>
            <a:endParaRPr lang="fr-FR" sz="2000" dirty="0" smtClean="0">
              <a:solidFill>
                <a:srgbClr val="0070C0"/>
              </a:solidFill>
            </a:endParaRPr>
          </a:p>
          <a:p>
            <a:endParaRPr lang="fr-FR" sz="2000" dirty="0">
              <a:solidFill>
                <a:srgbClr val="0070C0"/>
              </a:solidFill>
            </a:endParaRP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764704"/>
            <a:ext cx="8100392" cy="3782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smtClean="0">
                <a:solidFill>
                  <a:srgbClr val="0070C0"/>
                </a:solidFill>
                <a:latin typeface="Cambria" pitchFamily="18" charset="0"/>
                <a:ea typeface="Cambria" pitchFamily="18" charset="0"/>
                <a:cs typeface="+mj-cs"/>
              </a:rPr>
              <a:t>Objectif de mon stage</a:t>
            </a:r>
            <a:endParaRPr kumimoji="0" lang="fr-FR" sz="2400" b="0" i="0" u="none" strike="noStrike" kern="1200" cap="none" spc="0" normalizeH="0" baseline="0" noProof="0" dirty="0">
              <a:ln>
                <a:noFill/>
              </a:ln>
              <a:solidFill>
                <a:srgbClr val="0070C0"/>
              </a:solidFill>
              <a:effectLst/>
              <a:uLnTx/>
              <a:uFillTx/>
              <a:latin typeface="Cambria" pitchFamily="18" charset="0"/>
              <a:ea typeface="Cambria" pitchFamily="18" charset="0"/>
              <a:cs typeface="+mj-cs"/>
            </a:endParaRPr>
          </a:p>
        </p:txBody>
      </p:sp>
      <p:sp>
        <p:nvSpPr>
          <p:cNvPr id="8" name="ZoneTexte 7"/>
          <p:cNvSpPr txBox="1"/>
          <p:nvPr/>
        </p:nvSpPr>
        <p:spPr>
          <a:xfrm>
            <a:off x="1547664" y="1484784"/>
            <a:ext cx="6624736" cy="5016758"/>
          </a:xfrm>
          <a:prstGeom prst="rect">
            <a:avLst/>
          </a:prstGeom>
          <a:noFill/>
        </p:spPr>
        <p:txBody>
          <a:bodyPr wrap="square" rtlCol="0">
            <a:spAutoFit/>
          </a:bodyPr>
          <a:lstStyle/>
          <a:p>
            <a:pPr algn="just"/>
            <a:r>
              <a:rPr lang="fr-FR" sz="2000" b="1" dirty="0" smtClean="0">
                <a:solidFill>
                  <a:srgbClr val="0070C0"/>
                </a:solidFill>
              </a:rPr>
              <a:t>Objectif </a:t>
            </a:r>
            <a:r>
              <a:rPr lang="fr-FR" sz="2000" dirty="0" smtClean="0">
                <a:solidFill>
                  <a:srgbClr val="0070C0"/>
                </a:solidFill>
              </a:rPr>
              <a:t>: Construire un modèle économique adapté à l’économie polynésienne à partir de la structure du modèle Opale. Puis, à partir du modèle créé, coder un programme sous R qui permet de réaliser une prévision de court terme en utilisant le package </a:t>
            </a:r>
            <a:r>
              <a:rPr lang="fr-FR" sz="2000" i="1" dirty="0" err="1" smtClean="0">
                <a:solidFill>
                  <a:srgbClr val="0070C0"/>
                </a:solidFill>
              </a:rPr>
              <a:t>Tresthor</a:t>
            </a:r>
            <a:r>
              <a:rPr lang="fr-FR" sz="2000" dirty="0" smtClean="0">
                <a:solidFill>
                  <a:srgbClr val="0070C0"/>
                </a:solidFill>
              </a:rPr>
              <a:t> .</a:t>
            </a:r>
          </a:p>
          <a:p>
            <a:pPr algn="just"/>
            <a:endParaRPr lang="fr-FR" sz="2000" dirty="0" smtClean="0">
              <a:solidFill>
                <a:srgbClr val="0070C0"/>
              </a:solidFill>
            </a:endParaRPr>
          </a:p>
          <a:p>
            <a:pPr algn="just"/>
            <a:r>
              <a:rPr lang="fr-FR" sz="2000" b="1" dirty="0" smtClean="0">
                <a:solidFill>
                  <a:srgbClr val="0070C0"/>
                </a:solidFill>
              </a:rPr>
              <a:t>Support d’aide  :  </a:t>
            </a:r>
            <a:r>
              <a:rPr lang="fr-FR" sz="2000" dirty="0" smtClean="0">
                <a:solidFill>
                  <a:srgbClr val="0070C0"/>
                </a:solidFill>
              </a:rPr>
              <a:t>3 manuels et un document de travail mis à la disposition du public par la </a:t>
            </a:r>
            <a:r>
              <a:rPr lang="fr-FR" sz="2000" i="1" dirty="0" smtClean="0">
                <a:solidFill>
                  <a:srgbClr val="0070C0"/>
                </a:solidFill>
              </a:rPr>
              <a:t>DG  Trésor </a:t>
            </a:r>
            <a:r>
              <a:rPr lang="fr-FR" sz="2000" dirty="0" smtClean="0">
                <a:solidFill>
                  <a:srgbClr val="0070C0"/>
                </a:solidFill>
              </a:rPr>
              <a:t>:</a:t>
            </a:r>
          </a:p>
          <a:p>
            <a:pPr algn="just">
              <a:buFont typeface="Wingdings" pitchFamily="2" charset="2"/>
              <a:buChar char="§"/>
            </a:pPr>
            <a:r>
              <a:rPr lang="fr-FR" sz="2000" dirty="0" smtClean="0">
                <a:solidFill>
                  <a:srgbClr val="0070C0"/>
                </a:solidFill>
              </a:rPr>
              <a:t>Manuel d’utilisation de </a:t>
            </a:r>
            <a:r>
              <a:rPr lang="fr-FR" sz="2000" i="1" dirty="0" err="1" smtClean="0">
                <a:solidFill>
                  <a:srgbClr val="0070C0"/>
                </a:solidFill>
              </a:rPr>
              <a:t>Tresthor</a:t>
            </a:r>
            <a:endParaRPr lang="fr-FR" sz="2000" i="1" dirty="0" smtClean="0">
              <a:solidFill>
                <a:srgbClr val="0070C0"/>
              </a:solidFill>
            </a:endParaRPr>
          </a:p>
          <a:p>
            <a:pPr algn="just">
              <a:buFont typeface="Wingdings" pitchFamily="2" charset="2"/>
              <a:buChar char="§"/>
            </a:pPr>
            <a:r>
              <a:rPr lang="fr-FR" sz="2000" dirty="0" smtClean="0">
                <a:solidFill>
                  <a:srgbClr val="0070C0"/>
                </a:solidFill>
              </a:rPr>
              <a:t>Guide d’utilisation d’Opale avec </a:t>
            </a:r>
            <a:r>
              <a:rPr lang="fr-FR" sz="2000" i="1" dirty="0" err="1" smtClean="0">
                <a:solidFill>
                  <a:srgbClr val="0070C0"/>
                </a:solidFill>
              </a:rPr>
              <a:t>Tresthor</a:t>
            </a:r>
            <a:endParaRPr lang="fr-FR" sz="2000" i="1" dirty="0" smtClean="0">
              <a:solidFill>
                <a:srgbClr val="0070C0"/>
              </a:solidFill>
            </a:endParaRPr>
          </a:p>
          <a:p>
            <a:pPr algn="just">
              <a:buFont typeface="Wingdings" pitchFamily="2" charset="2"/>
              <a:buChar char="§"/>
            </a:pPr>
            <a:r>
              <a:rPr lang="fr-FR" sz="2000" dirty="0" smtClean="0">
                <a:solidFill>
                  <a:srgbClr val="0070C0"/>
                </a:solidFill>
              </a:rPr>
              <a:t>Exemple d’utilisation dans un cadre simplifié (sur la base de donnée issue de la Grande Bretagne)</a:t>
            </a:r>
          </a:p>
          <a:p>
            <a:pPr algn="just">
              <a:buFont typeface="Wingdings" pitchFamily="2" charset="2"/>
              <a:buChar char="§"/>
            </a:pPr>
            <a:r>
              <a:rPr lang="fr-FR" sz="2000" dirty="0" smtClean="0">
                <a:solidFill>
                  <a:srgbClr val="0070C0"/>
                </a:solidFill>
              </a:rPr>
              <a:t>Document de travail  de la DG  Trésor retraçant la construction de la maquette Opale</a:t>
            </a:r>
          </a:p>
          <a:p>
            <a:endParaRPr lang="fr-FR" sz="2000" dirty="0" smtClean="0">
              <a:solidFill>
                <a:srgbClr val="0070C0"/>
              </a:solidFill>
            </a:endParaRPr>
          </a:p>
          <a:p>
            <a:endParaRPr lang="fr-FR" sz="2000" dirty="0">
              <a:solidFill>
                <a:srgbClr val="0070C0"/>
              </a:solidFill>
            </a:endParaRP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764704"/>
            <a:ext cx="8100392" cy="3782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smtClean="0">
                <a:solidFill>
                  <a:srgbClr val="0070C0"/>
                </a:solidFill>
                <a:latin typeface="Cambria" pitchFamily="18" charset="0"/>
                <a:ea typeface="Cambria" pitchFamily="18" charset="0"/>
                <a:cs typeface="+mj-cs"/>
              </a:rPr>
              <a:t>Qu’est-ce qu’un modèle économique ?</a:t>
            </a:r>
            <a:endParaRPr kumimoji="0" lang="fr-FR" sz="2400" b="0" i="0" u="none" strike="noStrike" kern="1200" cap="none" spc="0" normalizeH="0" baseline="0" noProof="0" dirty="0">
              <a:ln>
                <a:noFill/>
              </a:ln>
              <a:solidFill>
                <a:srgbClr val="0070C0"/>
              </a:solidFill>
              <a:effectLst/>
              <a:uLnTx/>
              <a:uFillTx/>
              <a:latin typeface="Cambria" pitchFamily="18" charset="0"/>
              <a:ea typeface="Cambria" pitchFamily="18" charset="0"/>
              <a:cs typeface="+mj-cs"/>
            </a:endParaRPr>
          </a:p>
        </p:txBody>
      </p:sp>
      <p:sp>
        <p:nvSpPr>
          <p:cNvPr id="8" name="ZoneTexte 7"/>
          <p:cNvSpPr txBox="1"/>
          <p:nvPr/>
        </p:nvSpPr>
        <p:spPr>
          <a:xfrm>
            <a:off x="1187624" y="1340768"/>
            <a:ext cx="7560840" cy="5539978"/>
          </a:xfrm>
          <a:prstGeom prst="rect">
            <a:avLst/>
          </a:prstGeom>
          <a:noFill/>
        </p:spPr>
        <p:txBody>
          <a:bodyPr wrap="square" rtlCol="0">
            <a:spAutoFit/>
          </a:bodyPr>
          <a:lstStyle/>
          <a:p>
            <a:pPr algn="just"/>
            <a:r>
              <a:rPr lang="fr-FR" sz="2000" b="1" dirty="0" smtClean="0">
                <a:solidFill>
                  <a:srgbClr val="0070C0"/>
                </a:solidFill>
              </a:rPr>
              <a:t>Modèle économique </a:t>
            </a:r>
            <a:r>
              <a:rPr lang="fr-FR" sz="2000" dirty="0" smtClean="0">
                <a:solidFill>
                  <a:srgbClr val="0070C0"/>
                </a:solidFill>
              </a:rPr>
              <a:t>: Un modèle est un système d'équations. Dans un modèle économique, les équations servent à définir le comportement de l'économie. Ce type de modèle contient deux types d'équations : </a:t>
            </a:r>
          </a:p>
          <a:p>
            <a:pPr algn="just"/>
            <a:endParaRPr lang="fr-FR" sz="2000" dirty="0" smtClean="0">
              <a:solidFill>
                <a:srgbClr val="0070C0"/>
              </a:solidFill>
            </a:endParaRPr>
          </a:p>
          <a:p>
            <a:pPr algn="just">
              <a:buFont typeface="Wingdings" pitchFamily="2" charset="2"/>
              <a:buChar char="§"/>
            </a:pPr>
            <a:r>
              <a:rPr lang="fr-FR" sz="2000" dirty="0" smtClean="0">
                <a:solidFill>
                  <a:schemeClr val="tx2">
                    <a:lumMod val="75000"/>
                  </a:schemeClr>
                </a:solidFill>
              </a:rPr>
              <a:t>Les équations comptables </a:t>
            </a:r>
            <a:r>
              <a:rPr lang="fr-FR" sz="2000" dirty="0" smtClean="0">
                <a:solidFill>
                  <a:srgbClr val="0070C0"/>
                </a:solidFill>
              </a:rPr>
              <a:t>: servent à assurer l'équilibre comptable du modèle (par exemple : l'équilibre du PIB avec ses composantes calculées par le modèle). </a:t>
            </a:r>
          </a:p>
          <a:p>
            <a:pPr algn="just">
              <a:buFont typeface="Wingdings" pitchFamily="2" charset="2"/>
              <a:buChar char="§"/>
            </a:pPr>
            <a:r>
              <a:rPr lang="fr-FR" sz="2000" dirty="0" smtClean="0">
                <a:solidFill>
                  <a:schemeClr val="tx2">
                    <a:lumMod val="75000"/>
                  </a:schemeClr>
                </a:solidFill>
              </a:rPr>
              <a:t>Les équations comportementales (économétriques) </a:t>
            </a:r>
            <a:r>
              <a:rPr lang="fr-FR" sz="2000" dirty="0" smtClean="0">
                <a:solidFill>
                  <a:srgbClr val="0070C0"/>
                </a:solidFill>
              </a:rPr>
              <a:t>: vont quant à elles définir les mécanismes et dynamiques de l'économie (par exemple la consommation des ménages dépend entre-autres du pouvoir d'achat).</a:t>
            </a:r>
          </a:p>
          <a:p>
            <a:pPr algn="just">
              <a:buFont typeface="Arial" pitchFamily="34" charset="0"/>
              <a:buChar char="•"/>
            </a:pPr>
            <a:endParaRPr lang="fr-FR" sz="2000" dirty="0" smtClean="0">
              <a:solidFill>
                <a:srgbClr val="0070C0"/>
              </a:solidFill>
            </a:endParaRPr>
          </a:p>
          <a:p>
            <a:pPr algn="just"/>
            <a:r>
              <a:rPr lang="fr-FR" b="1" dirty="0" smtClean="0">
                <a:solidFill>
                  <a:srgbClr val="0070C0"/>
                </a:solidFill>
              </a:rPr>
              <a:t>A noter</a:t>
            </a:r>
            <a:r>
              <a:rPr lang="fr-FR" dirty="0" smtClean="0">
                <a:solidFill>
                  <a:srgbClr val="0070C0"/>
                </a:solidFill>
              </a:rPr>
              <a:t> : </a:t>
            </a:r>
            <a:r>
              <a:rPr lang="fr-FR" i="1" dirty="0" err="1" smtClean="0">
                <a:solidFill>
                  <a:srgbClr val="0070C0"/>
                </a:solidFill>
              </a:rPr>
              <a:t>Tresthor</a:t>
            </a:r>
            <a:r>
              <a:rPr lang="fr-FR" dirty="0" smtClean="0">
                <a:solidFill>
                  <a:srgbClr val="0070C0"/>
                </a:solidFill>
              </a:rPr>
              <a:t> est adapté à la résolution de modèle de court terme de type Opale mais il n’est pas destiné à résoudre que le modèle Opale. Il peut en fait résoudre tout système d’équation correctement construit et adapté à </a:t>
            </a:r>
            <a:r>
              <a:rPr lang="fr-FR" i="1" dirty="0" err="1" smtClean="0">
                <a:solidFill>
                  <a:srgbClr val="0070C0"/>
                </a:solidFill>
              </a:rPr>
              <a:t>Tresthor</a:t>
            </a:r>
            <a:r>
              <a:rPr lang="fr-FR" dirty="0" smtClean="0">
                <a:solidFill>
                  <a:srgbClr val="0070C0"/>
                </a:solidFill>
              </a:rPr>
              <a:t>. </a:t>
            </a:r>
          </a:p>
          <a:p>
            <a:pPr algn="just"/>
            <a:endParaRPr lang="fr-FR" sz="2000" dirty="0" smtClean="0">
              <a:solidFill>
                <a:srgbClr val="0070C0"/>
              </a:solidFill>
            </a:endParaRPr>
          </a:p>
          <a:p>
            <a:endParaRPr lang="fr-FR" sz="2000" dirty="0" smtClean="0">
              <a:solidFill>
                <a:srgbClr val="0070C0"/>
              </a:solidFill>
            </a:endParaRPr>
          </a:p>
          <a:p>
            <a:endParaRPr lang="fr-FR" sz="2000" dirty="0">
              <a:solidFill>
                <a:srgbClr val="0070C0"/>
              </a:solidFill>
            </a:endParaRP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764704"/>
            <a:ext cx="8100392" cy="3782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smtClean="0">
                <a:solidFill>
                  <a:srgbClr val="0070C0"/>
                </a:solidFill>
                <a:latin typeface="Cambria" pitchFamily="18" charset="0"/>
                <a:ea typeface="Cambria" pitchFamily="18" charset="0"/>
                <a:cs typeface="+mj-cs"/>
              </a:rPr>
              <a:t>A quoi sert un modèle économique ?</a:t>
            </a:r>
            <a:endParaRPr kumimoji="0" lang="fr-FR" sz="2400" b="0" i="0" u="none" strike="noStrike" kern="1200" cap="none" spc="0" normalizeH="0" baseline="0" noProof="0" dirty="0">
              <a:ln>
                <a:noFill/>
              </a:ln>
              <a:solidFill>
                <a:srgbClr val="0070C0"/>
              </a:solidFill>
              <a:effectLst/>
              <a:uLnTx/>
              <a:uFillTx/>
              <a:latin typeface="Cambria" pitchFamily="18" charset="0"/>
              <a:ea typeface="Cambria" pitchFamily="18" charset="0"/>
              <a:cs typeface="+mj-cs"/>
            </a:endParaRPr>
          </a:p>
        </p:txBody>
      </p:sp>
      <p:sp>
        <p:nvSpPr>
          <p:cNvPr id="8" name="ZoneTexte 7"/>
          <p:cNvSpPr txBox="1"/>
          <p:nvPr/>
        </p:nvSpPr>
        <p:spPr>
          <a:xfrm>
            <a:off x="1259632" y="1628800"/>
            <a:ext cx="7560840" cy="3477875"/>
          </a:xfrm>
          <a:prstGeom prst="rect">
            <a:avLst/>
          </a:prstGeom>
          <a:noFill/>
        </p:spPr>
        <p:txBody>
          <a:bodyPr wrap="square" rtlCol="0">
            <a:spAutoFit/>
          </a:bodyPr>
          <a:lstStyle/>
          <a:p>
            <a:pPr algn="just"/>
            <a:r>
              <a:rPr lang="fr-FR" sz="2000" dirty="0" smtClean="0">
                <a:solidFill>
                  <a:srgbClr val="0070C0"/>
                </a:solidFill>
              </a:rPr>
              <a:t>Pour résumer, un modèle permet de :</a:t>
            </a:r>
          </a:p>
          <a:p>
            <a:pPr algn="just"/>
            <a:endParaRPr lang="fr-FR" sz="2000" dirty="0" smtClean="0">
              <a:solidFill>
                <a:srgbClr val="0070C0"/>
              </a:solidFill>
            </a:endParaRPr>
          </a:p>
          <a:p>
            <a:pPr algn="just">
              <a:buFont typeface="Wingdings" pitchFamily="2" charset="2"/>
              <a:buChar char="§"/>
            </a:pPr>
            <a:r>
              <a:rPr lang="fr-FR" sz="2000" b="1" dirty="0" smtClean="0">
                <a:solidFill>
                  <a:srgbClr val="0070C0"/>
                </a:solidFill>
              </a:rPr>
              <a:t> s’assurer</a:t>
            </a:r>
            <a:r>
              <a:rPr lang="fr-FR" sz="2000" dirty="0" smtClean="0">
                <a:solidFill>
                  <a:srgbClr val="0070C0"/>
                </a:solidFill>
              </a:rPr>
              <a:t> que les équilibres comptables de la comptabilité nationale sont respectés</a:t>
            </a:r>
          </a:p>
          <a:p>
            <a:pPr algn="just">
              <a:buFont typeface="Wingdings" pitchFamily="2" charset="2"/>
              <a:buChar char="§"/>
            </a:pPr>
            <a:endParaRPr lang="fr-FR" sz="2000" dirty="0" smtClean="0">
              <a:solidFill>
                <a:srgbClr val="0070C0"/>
              </a:solidFill>
            </a:endParaRPr>
          </a:p>
          <a:p>
            <a:pPr algn="just">
              <a:buFont typeface="Wingdings" pitchFamily="2" charset="2"/>
              <a:buChar char="§"/>
            </a:pPr>
            <a:r>
              <a:rPr lang="fr-FR" sz="2000" dirty="0" smtClean="0">
                <a:solidFill>
                  <a:srgbClr val="0070C0"/>
                </a:solidFill>
              </a:rPr>
              <a:t> </a:t>
            </a:r>
            <a:r>
              <a:rPr lang="fr-FR" sz="2000" b="1" dirty="0" smtClean="0">
                <a:solidFill>
                  <a:srgbClr val="0070C0"/>
                </a:solidFill>
              </a:rPr>
              <a:t>décrire les interdépendances </a:t>
            </a:r>
            <a:r>
              <a:rPr lang="fr-FR" sz="2000" dirty="0" smtClean="0">
                <a:solidFill>
                  <a:srgbClr val="0070C0"/>
                </a:solidFill>
              </a:rPr>
              <a:t>entre les différentes variables macroéconomiques</a:t>
            </a:r>
          </a:p>
          <a:p>
            <a:pPr algn="just"/>
            <a:endParaRPr lang="fr-FR" sz="2000" dirty="0" smtClean="0">
              <a:solidFill>
                <a:srgbClr val="0070C0"/>
              </a:solidFill>
            </a:endParaRPr>
          </a:p>
          <a:p>
            <a:pPr algn="just">
              <a:buFont typeface="Wingdings" pitchFamily="2" charset="2"/>
              <a:buChar char="§"/>
            </a:pPr>
            <a:r>
              <a:rPr lang="fr-FR" sz="2000" dirty="0" smtClean="0">
                <a:solidFill>
                  <a:srgbClr val="0070C0"/>
                </a:solidFill>
              </a:rPr>
              <a:t> </a:t>
            </a:r>
            <a:r>
              <a:rPr lang="fr-FR" sz="2000" b="1" dirty="0" smtClean="0">
                <a:solidFill>
                  <a:srgbClr val="0070C0"/>
                </a:solidFill>
              </a:rPr>
              <a:t>d’évaluer les évolutions </a:t>
            </a:r>
            <a:r>
              <a:rPr lang="fr-FR" sz="2000" dirty="0" smtClean="0">
                <a:solidFill>
                  <a:srgbClr val="0070C0"/>
                </a:solidFill>
              </a:rPr>
              <a:t>de chacune des variables d’intérêt à l’aune de leur comportement moyen sur le passé.</a:t>
            </a:r>
          </a:p>
          <a:p>
            <a:endParaRPr lang="fr-FR" sz="2000" dirty="0">
              <a:solidFill>
                <a:srgbClr val="0070C0"/>
              </a:solidFill>
            </a:endParaRP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764704"/>
            <a:ext cx="8100392" cy="3782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smtClean="0">
                <a:solidFill>
                  <a:srgbClr val="0070C0"/>
                </a:solidFill>
                <a:latin typeface="Cambria" pitchFamily="18" charset="0"/>
                <a:ea typeface="Cambria" pitchFamily="18" charset="0"/>
                <a:cs typeface="+mj-cs"/>
              </a:rPr>
              <a:t>Construction du modèle économique destiné à modéliser l’économie polynésienne</a:t>
            </a:r>
            <a:endParaRPr kumimoji="0" lang="fr-FR" sz="2400" b="0" i="0" u="none" strike="noStrike" kern="1200" cap="none" spc="0" normalizeH="0" baseline="0" noProof="0" dirty="0">
              <a:ln>
                <a:noFill/>
              </a:ln>
              <a:solidFill>
                <a:srgbClr val="0070C0"/>
              </a:solidFill>
              <a:effectLst/>
              <a:uLnTx/>
              <a:uFillTx/>
              <a:latin typeface="Cambria" pitchFamily="18" charset="0"/>
              <a:ea typeface="Cambria" pitchFamily="18" charset="0"/>
              <a:cs typeface="+mj-cs"/>
            </a:endParaRPr>
          </a:p>
        </p:txBody>
      </p:sp>
      <p:sp>
        <p:nvSpPr>
          <p:cNvPr id="8" name="ZoneTexte 7"/>
          <p:cNvSpPr txBox="1"/>
          <p:nvPr/>
        </p:nvSpPr>
        <p:spPr>
          <a:xfrm>
            <a:off x="1187624" y="1628800"/>
            <a:ext cx="7560840" cy="4093428"/>
          </a:xfrm>
          <a:prstGeom prst="rect">
            <a:avLst/>
          </a:prstGeom>
          <a:noFill/>
        </p:spPr>
        <p:txBody>
          <a:bodyPr wrap="square" rtlCol="0">
            <a:spAutoFit/>
          </a:bodyPr>
          <a:lstStyle/>
          <a:p>
            <a:pPr algn="just"/>
            <a:r>
              <a:rPr lang="fr-FR" sz="2000" b="1" dirty="0" smtClean="0">
                <a:solidFill>
                  <a:srgbClr val="0070C0"/>
                </a:solidFill>
              </a:rPr>
              <a:t>Modèle de Prévision de la demande </a:t>
            </a:r>
            <a:r>
              <a:rPr lang="fr-FR" sz="2000" dirty="0" smtClean="0">
                <a:solidFill>
                  <a:srgbClr val="0070C0"/>
                </a:solidFill>
              </a:rPr>
              <a:t>: La modélisation est centrée sur la prévision des postes de la demande, cela signifie que nous faisons principalement des prévisions sur la consommation, l’investissement, les imports et les exports en plus de l’emploi et du salaire moyen.  </a:t>
            </a:r>
          </a:p>
          <a:p>
            <a:pPr algn="just"/>
            <a:endParaRPr lang="fr-FR" sz="2000" dirty="0" smtClean="0">
              <a:solidFill>
                <a:srgbClr val="0070C0"/>
              </a:solidFill>
            </a:endParaRPr>
          </a:p>
          <a:p>
            <a:pPr algn="just"/>
            <a:r>
              <a:rPr lang="fr-FR" sz="2000" b="1" dirty="0" smtClean="0">
                <a:solidFill>
                  <a:srgbClr val="0070C0"/>
                </a:solidFill>
              </a:rPr>
              <a:t>Comment prévoir ? </a:t>
            </a:r>
            <a:r>
              <a:rPr lang="fr-FR" sz="2000" dirty="0" smtClean="0">
                <a:solidFill>
                  <a:srgbClr val="0070C0"/>
                </a:solidFill>
              </a:rPr>
              <a:t>: En utilisant des équations économétriques de comportement à correction d’erreur. Les modèles à correction d’erreur sont un type d’équation particulier qui permet de dissocier la dynamique de court terme de la dynamique de long terme d’une série.</a:t>
            </a:r>
          </a:p>
          <a:p>
            <a:pPr algn="just"/>
            <a:endParaRPr lang="fr-FR" sz="2000" dirty="0" smtClean="0">
              <a:solidFill>
                <a:srgbClr val="0070C0"/>
              </a:solidFill>
            </a:endParaRPr>
          </a:p>
          <a:p>
            <a:pPr algn="just"/>
            <a:r>
              <a:rPr lang="fr-FR" sz="2000" b="1" dirty="0" smtClean="0">
                <a:solidFill>
                  <a:srgbClr val="0070C0"/>
                </a:solidFill>
              </a:rPr>
              <a:t>Et la prévision de l’offre ? </a:t>
            </a:r>
            <a:r>
              <a:rPr lang="fr-FR" sz="2000" dirty="0" smtClean="0">
                <a:solidFill>
                  <a:srgbClr val="0070C0"/>
                </a:solidFill>
              </a:rPr>
              <a:t>: Elle découle en fait essentiellement du cadre comptable créé par les équations comptables (revenus, taxes, EBE).</a:t>
            </a: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Illustration d’une partie du modèle économique Polynésien en fichier .</a:t>
            </a:r>
            <a:r>
              <a:rPr lang="fr-FR" dirty="0" err="1" smtClean="0"/>
              <a:t>txt</a:t>
            </a:r>
            <a:endParaRPr lang="fr-FR" dirty="0"/>
          </a:p>
        </p:txBody>
      </p:sp>
      <p:sp>
        <p:nvSpPr>
          <p:cNvPr id="5" name="Espace réservé du contenu 4"/>
          <p:cNvSpPr>
            <a:spLocks noGrp="1"/>
          </p:cNvSpPr>
          <p:nvPr>
            <p:ph idx="1"/>
          </p:nvPr>
        </p:nvSpPr>
        <p:spPr/>
        <p:txBody>
          <a:bodyPr/>
          <a:lstStyle/>
          <a:p>
            <a:endParaRPr lang="fr-FR"/>
          </a:p>
        </p:txBody>
      </p:sp>
      <p:pic>
        <p:nvPicPr>
          <p:cNvPr id="1027" name="Picture 3"/>
          <p:cNvPicPr>
            <a:picLocks noChangeAspect="1" noChangeArrowheads="1"/>
          </p:cNvPicPr>
          <p:nvPr/>
        </p:nvPicPr>
        <p:blipFill>
          <a:blip r:embed="rId3" cstate="screen"/>
          <a:srcRect/>
          <a:stretch>
            <a:fillRect/>
          </a:stretch>
        </p:blipFill>
        <p:spPr bwMode="auto">
          <a:xfrm>
            <a:off x="1475656" y="1268760"/>
            <a:ext cx="6906914"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6AB6CA1-E2CD-4003-8A81-191E20B65393}"/>
              </a:ext>
            </a:extLst>
          </p:cNvPr>
          <p:cNvSpPr>
            <a:spLocks noGrp="1"/>
          </p:cNvSpPr>
          <p:nvPr>
            <p:ph type="title"/>
          </p:nvPr>
        </p:nvSpPr>
        <p:spPr>
          <a:xfrm>
            <a:off x="1043608" y="188640"/>
            <a:ext cx="8100392" cy="548680"/>
          </a:xfrm>
          <a:ln w="6350">
            <a:noFill/>
          </a:ln>
        </p:spPr>
        <p:txBody>
          <a:bodyPr anchor="t">
            <a:noAutofit/>
          </a:bodyPr>
          <a:lstStyle/>
          <a:p>
            <a:pPr algn="l"/>
            <a:r>
              <a:rPr lang="fr-FR" altLang="fr-FR" sz="1100" dirty="0" smtClean="0">
                <a:solidFill>
                  <a:schemeClr val="tx1">
                    <a:lumMod val="65000"/>
                    <a:lumOff val="35000"/>
                  </a:schemeClr>
                </a:solidFill>
              </a:rPr>
              <a:t/>
            </a:r>
            <a:br>
              <a:rPr lang="fr-FR" altLang="fr-FR" sz="1100" dirty="0" smtClean="0">
                <a:solidFill>
                  <a:schemeClr val="tx1">
                    <a:lumMod val="65000"/>
                    <a:lumOff val="35000"/>
                  </a:schemeClr>
                </a:solidFill>
              </a:rPr>
            </a:br>
            <a:r>
              <a:rPr lang="fr-FR" altLang="fr-FR" sz="1100" i="1" dirty="0" smtClean="0">
                <a:solidFill>
                  <a:schemeClr val="tx1">
                    <a:lumMod val="65000"/>
                    <a:lumOff val="35000"/>
                  </a:schemeClr>
                </a:solidFill>
              </a:rPr>
              <a:t>Rapport de performance de l'utilisation du package </a:t>
            </a:r>
            <a:r>
              <a:rPr lang="fr-FR" altLang="fr-FR" sz="1100" i="1" dirty="0" err="1" smtClean="0">
                <a:solidFill>
                  <a:schemeClr val="tx1">
                    <a:lumMod val="65000"/>
                    <a:lumOff val="35000"/>
                  </a:schemeClr>
                </a:solidFill>
              </a:rPr>
              <a:t>Tresthor</a:t>
            </a:r>
            <a:r>
              <a:rPr lang="fr-FR" altLang="fr-FR" sz="1100" i="1" dirty="0" smtClean="0">
                <a:solidFill>
                  <a:schemeClr val="tx1">
                    <a:lumMod val="65000"/>
                    <a:lumOff val="35000"/>
                  </a:schemeClr>
                </a:solidFill>
              </a:rPr>
              <a:t> sous R dans le cadre de l'économie polynésienne</a:t>
            </a:r>
            <a:endParaRPr lang="fr-FR" sz="1400" i="1" dirty="0">
              <a:solidFill>
                <a:schemeClr val="tx1">
                  <a:lumMod val="65000"/>
                  <a:lumOff val="35000"/>
                </a:schemeClr>
              </a:solidFill>
            </a:endParaRPr>
          </a:p>
        </p:txBody>
      </p:sp>
      <p:sp>
        <p:nvSpPr>
          <p:cNvPr id="3" name="Espace réservé du contenu 2">
            <a:extLst>
              <a:ext uri="{FF2B5EF4-FFF2-40B4-BE49-F238E27FC236}">
                <a16:creationId xmlns="" xmlns:a16="http://schemas.microsoft.com/office/drawing/2014/main" id="{871537FA-443D-4467-A564-4CB5E0C26AD4}"/>
              </a:ext>
            </a:extLst>
          </p:cNvPr>
          <p:cNvSpPr>
            <a:spLocks noGrp="1"/>
          </p:cNvSpPr>
          <p:nvPr>
            <p:ph idx="1"/>
          </p:nvPr>
        </p:nvSpPr>
        <p:spPr>
          <a:xfrm>
            <a:off x="-5077072" y="5085184"/>
            <a:ext cx="1224136" cy="45719"/>
          </a:xfrm>
        </p:spPr>
        <p:txBody>
          <a:bodyPr>
            <a:normAutofit fontScale="25000" lnSpcReduction="20000"/>
          </a:bodyPr>
          <a:lstStyle/>
          <a:p>
            <a:pPr marL="1439863" indent="-1439863">
              <a:buNone/>
            </a:pPr>
            <a:endParaRPr lang="fr-FR" sz="2200" dirty="0">
              <a:solidFill>
                <a:srgbClr val="0070C0"/>
              </a:solidFill>
            </a:endParaRPr>
          </a:p>
        </p:txBody>
      </p:sp>
      <p:cxnSp>
        <p:nvCxnSpPr>
          <p:cNvPr id="9" name="Connecteur droit 8">
            <a:extLst>
              <a:ext uri="{FF2B5EF4-FFF2-40B4-BE49-F238E27FC236}">
                <a16:creationId xmlns="" xmlns:a16="http://schemas.microsoft.com/office/drawing/2014/main" id="{919EB57F-A47B-4DE6-8668-6F6FF971AB80}"/>
              </a:ext>
            </a:extLst>
          </p:cNvPr>
          <p:cNvCxnSpPr>
            <a:cxnSpLocks/>
          </p:cNvCxnSpPr>
          <p:nvPr/>
        </p:nvCxnSpPr>
        <p:spPr>
          <a:xfrm>
            <a:off x="1008000" y="548680"/>
            <a:ext cx="78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re 1">
            <a:extLst>
              <a:ext uri="{FF2B5EF4-FFF2-40B4-BE49-F238E27FC236}">
                <a16:creationId xmlns="" xmlns:a16="http://schemas.microsoft.com/office/drawing/2014/main" id="{44234BEF-37C9-440F-BF1F-19CFC1858922}"/>
              </a:ext>
            </a:extLst>
          </p:cNvPr>
          <p:cNvSpPr txBox="1">
            <a:spLocks/>
          </p:cNvSpPr>
          <p:nvPr/>
        </p:nvSpPr>
        <p:spPr>
          <a:xfrm>
            <a:off x="1043608" y="764704"/>
            <a:ext cx="8100392" cy="3782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smtClean="0">
                <a:solidFill>
                  <a:srgbClr val="0070C0"/>
                </a:solidFill>
                <a:latin typeface="Cambria" pitchFamily="18" charset="0"/>
                <a:ea typeface="Cambria" pitchFamily="18" charset="0"/>
                <a:cs typeface="+mj-cs"/>
              </a:rPr>
              <a:t>Fonctionnement de </a:t>
            </a:r>
            <a:r>
              <a:rPr lang="fr-FR" sz="2400" dirty="0" err="1" smtClean="0">
                <a:solidFill>
                  <a:srgbClr val="0070C0"/>
                </a:solidFill>
                <a:latin typeface="Cambria" pitchFamily="18" charset="0"/>
                <a:ea typeface="Cambria" pitchFamily="18" charset="0"/>
                <a:cs typeface="+mj-cs"/>
              </a:rPr>
              <a:t>Tresthor</a:t>
            </a:r>
            <a:endParaRPr lang="fr-FR" sz="2400" dirty="0" smtClean="0">
              <a:solidFill>
                <a:srgbClr val="0070C0"/>
              </a:solidFill>
              <a:latin typeface="Cambria" pitchFamily="18" charset="0"/>
              <a:ea typeface="Cambria" pitchFamily="18" charset="0"/>
              <a:cs typeface="+mj-cs"/>
            </a:endParaRPr>
          </a:p>
        </p:txBody>
      </p:sp>
      <p:sp>
        <p:nvSpPr>
          <p:cNvPr id="8" name="ZoneTexte 7"/>
          <p:cNvSpPr txBox="1"/>
          <p:nvPr/>
        </p:nvSpPr>
        <p:spPr>
          <a:xfrm>
            <a:off x="1331640" y="1556792"/>
            <a:ext cx="7560840" cy="1015663"/>
          </a:xfrm>
          <a:prstGeom prst="rect">
            <a:avLst/>
          </a:prstGeom>
          <a:noFill/>
        </p:spPr>
        <p:txBody>
          <a:bodyPr wrap="square" rtlCol="0">
            <a:spAutoFit/>
          </a:bodyPr>
          <a:lstStyle/>
          <a:p>
            <a:pPr algn="just"/>
            <a:r>
              <a:rPr lang="fr-FR" sz="2000" b="1" dirty="0" err="1" smtClean="0">
                <a:solidFill>
                  <a:srgbClr val="0070C0"/>
                </a:solidFill>
              </a:rPr>
              <a:t>Tresthor</a:t>
            </a:r>
            <a:r>
              <a:rPr lang="fr-FR" sz="2000" b="1" dirty="0" smtClean="0">
                <a:solidFill>
                  <a:srgbClr val="0070C0"/>
                </a:solidFill>
              </a:rPr>
              <a:t> en étape :</a:t>
            </a:r>
            <a:endParaRPr lang="fr-FR" sz="2000" dirty="0" smtClean="0">
              <a:solidFill>
                <a:srgbClr val="0070C0"/>
              </a:solidFill>
            </a:endParaRPr>
          </a:p>
          <a:p>
            <a:endParaRPr lang="fr-FR" sz="2000" dirty="0" smtClean="0">
              <a:solidFill>
                <a:srgbClr val="0070C0"/>
              </a:solidFill>
            </a:endParaRPr>
          </a:p>
          <a:p>
            <a:endParaRPr lang="fr-FR" sz="2000" dirty="0">
              <a:solidFill>
                <a:srgbClr val="0070C0"/>
              </a:solidFill>
            </a:endParaRPr>
          </a:p>
        </p:txBody>
      </p:sp>
      <p:sp>
        <p:nvSpPr>
          <p:cNvPr id="7" name="TextBox 2">
            <a:extLst>
              <a:ext uri="{FF2B5EF4-FFF2-40B4-BE49-F238E27FC236}">
                <a16:creationId xmlns:a16="http://schemas.microsoft.com/office/drawing/2014/main" xmlns="" id="{A9CC2B90-6984-8B04-1968-8996EB270800}"/>
              </a:ext>
            </a:extLst>
          </p:cNvPr>
          <p:cNvSpPr txBox="1"/>
          <p:nvPr/>
        </p:nvSpPr>
        <p:spPr>
          <a:xfrm>
            <a:off x="1187624" y="2132856"/>
            <a:ext cx="936104" cy="935000"/>
          </a:xfrm>
          <a:prstGeom prst="rect">
            <a:avLst/>
          </a:prstGeom>
        </p:spPr>
        <p:txBody>
          <a:bodyPr wrap="square" lIns="0" tIns="0" rIns="0" bIns="0" rtlCol="0" anchor="t">
            <a:spAutoFit/>
          </a:bodyPr>
          <a:lstStyle/>
          <a:p>
            <a:pPr>
              <a:lnSpc>
                <a:spcPts val="7878"/>
              </a:lnSpc>
            </a:pPr>
            <a:r>
              <a:rPr lang="en-US" sz="6000" spc="-271" dirty="0">
                <a:solidFill>
                  <a:schemeClr val="accent1">
                    <a:lumMod val="75000"/>
                  </a:schemeClr>
                </a:solidFill>
                <a:latin typeface="League Spartan"/>
              </a:rPr>
              <a:t>1.</a:t>
            </a:r>
          </a:p>
        </p:txBody>
      </p:sp>
      <p:sp>
        <p:nvSpPr>
          <p:cNvPr id="10" name="TextBox 3">
            <a:extLst>
              <a:ext uri="{FF2B5EF4-FFF2-40B4-BE49-F238E27FC236}">
                <a16:creationId xmlns:a16="http://schemas.microsoft.com/office/drawing/2014/main" xmlns="" id="{10E6E3AA-693E-4D0F-F4C6-DDA240C7C010}"/>
              </a:ext>
            </a:extLst>
          </p:cNvPr>
          <p:cNvSpPr txBox="1"/>
          <p:nvPr/>
        </p:nvSpPr>
        <p:spPr>
          <a:xfrm>
            <a:off x="1259632" y="3140968"/>
            <a:ext cx="1656184" cy="2954655"/>
          </a:xfrm>
          <a:prstGeom prst="rect">
            <a:avLst/>
          </a:prstGeom>
        </p:spPr>
        <p:txBody>
          <a:bodyPr wrap="square" lIns="0" tIns="0" rIns="0" bIns="0" rtlCol="0" anchor="t">
            <a:spAutoFit/>
          </a:bodyPr>
          <a:lstStyle/>
          <a:p>
            <a:pPr>
              <a:lnSpc>
                <a:spcPct val="150000"/>
              </a:lnSpc>
            </a:pPr>
            <a:r>
              <a:rPr lang="en-US" sz="1600" dirty="0" err="1">
                <a:solidFill>
                  <a:schemeClr val="accent1">
                    <a:lumMod val="75000"/>
                  </a:schemeClr>
                </a:solidFill>
              </a:rPr>
              <a:t>Construire</a:t>
            </a:r>
            <a:r>
              <a:rPr lang="en-US" sz="1600" dirty="0">
                <a:solidFill>
                  <a:schemeClr val="accent1">
                    <a:lumMod val="75000"/>
                  </a:schemeClr>
                </a:solidFill>
              </a:rPr>
              <a:t> la base de </a:t>
            </a:r>
            <a:r>
              <a:rPr lang="en-US" sz="1600" dirty="0" err="1" smtClean="0">
                <a:solidFill>
                  <a:schemeClr val="accent1">
                    <a:lumMod val="75000"/>
                  </a:schemeClr>
                </a:solidFill>
              </a:rPr>
              <a:t>données</a:t>
            </a:r>
            <a:r>
              <a:rPr lang="en-US" sz="1600" dirty="0" smtClean="0">
                <a:solidFill>
                  <a:schemeClr val="accent1">
                    <a:lumMod val="75000"/>
                  </a:schemeClr>
                </a:solidFill>
              </a:rPr>
              <a:t> </a:t>
            </a:r>
            <a:r>
              <a:rPr lang="en-US" sz="1600" dirty="0" err="1" smtClean="0">
                <a:solidFill>
                  <a:schemeClr val="accent1">
                    <a:lumMod val="75000"/>
                  </a:schemeClr>
                </a:solidFill>
              </a:rPr>
              <a:t>adaptée</a:t>
            </a:r>
            <a:r>
              <a:rPr lang="en-US" sz="1600" dirty="0" smtClean="0">
                <a:solidFill>
                  <a:schemeClr val="accent1">
                    <a:lumMod val="75000"/>
                  </a:schemeClr>
                </a:solidFill>
              </a:rPr>
              <a:t> au </a:t>
            </a:r>
            <a:r>
              <a:rPr lang="en-US" sz="1600" dirty="0" err="1" smtClean="0">
                <a:solidFill>
                  <a:schemeClr val="accent1">
                    <a:lumMod val="75000"/>
                  </a:schemeClr>
                </a:solidFill>
              </a:rPr>
              <a:t>modèle</a:t>
            </a:r>
            <a:r>
              <a:rPr lang="en-US" sz="1600" dirty="0" smtClean="0">
                <a:solidFill>
                  <a:schemeClr val="accent1">
                    <a:lumMod val="75000"/>
                  </a:schemeClr>
                </a:solidFill>
              </a:rPr>
              <a:t>  de la slide </a:t>
            </a:r>
            <a:r>
              <a:rPr lang="en-US" sz="1600" dirty="0" err="1" smtClean="0">
                <a:solidFill>
                  <a:schemeClr val="accent1">
                    <a:lumMod val="75000"/>
                  </a:schemeClr>
                </a:solidFill>
              </a:rPr>
              <a:t>précédente</a:t>
            </a:r>
            <a:r>
              <a:rPr lang="en-US" sz="1600" dirty="0" smtClean="0">
                <a:solidFill>
                  <a:schemeClr val="accent1">
                    <a:lumMod val="75000"/>
                  </a:schemeClr>
                </a:solidFill>
              </a:rPr>
              <a:t>  et </a:t>
            </a:r>
            <a:r>
              <a:rPr lang="en-US" sz="1600" dirty="0" err="1" smtClean="0">
                <a:solidFill>
                  <a:schemeClr val="accent1">
                    <a:lumMod val="75000"/>
                  </a:schemeClr>
                </a:solidFill>
              </a:rPr>
              <a:t>adaptée</a:t>
            </a:r>
            <a:r>
              <a:rPr lang="en-US" sz="1600" dirty="0" smtClean="0">
                <a:solidFill>
                  <a:schemeClr val="accent1">
                    <a:lumMod val="75000"/>
                  </a:schemeClr>
                </a:solidFill>
              </a:rPr>
              <a:t> à </a:t>
            </a:r>
            <a:r>
              <a:rPr lang="en-US" sz="1600" dirty="0" err="1" smtClean="0">
                <a:solidFill>
                  <a:schemeClr val="accent1">
                    <a:lumMod val="75000"/>
                  </a:schemeClr>
                </a:solidFill>
              </a:rPr>
              <a:t>l’utilisation</a:t>
            </a:r>
            <a:r>
              <a:rPr lang="en-US" sz="1600" dirty="0" smtClean="0">
                <a:solidFill>
                  <a:schemeClr val="accent1">
                    <a:lumMod val="75000"/>
                  </a:schemeClr>
                </a:solidFill>
              </a:rPr>
              <a:t> de </a:t>
            </a:r>
            <a:r>
              <a:rPr lang="en-US" sz="1600" dirty="0" err="1" smtClean="0">
                <a:solidFill>
                  <a:schemeClr val="accent1">
                    <a:lumMod val="75000"/>
                  </a:schemeClr>
                </a:solidFill>
              </a:rPr>
              <a:t>Tresthor</a:t>
            </a:r>
            <a:endParaRPr lang="en-US" sz="1600" dirty="0">
              <a:solidFill>
                <a:schemeClr val="accent1">
                  <a:lumMod val="75000"/>
                </a:schemeClr>
              </a:solidFill>
            </a:endParaRPr>
          </a:p>
        </p:txBody>
      </p:sp>
      <p:sp>
        <p:nvSpPr>
          <p:cNvPr id="11" name="TextBox 4">
            <a:extLst>
              <a:ext uri="{FF2B5EF4-FFF2-40B4-BE49-F238E27FC236}">
                <a16:creationId xmlns:a16="http://schemas.microsoft.com/office/drawing/2014/main" xmlns="" id="{00AC6FB1-98CC-F0E9-B8CC-25C62A0A706A}"/>
              </a:ext>
            </a:extLst>
          </p:cNvPr>
          <p:cNvSpPr txBox="1"/>
          <p:nvPr/>
        </p:nvSpPr>
        <p:spPr>
          <a:xfrm>
            <a:off x="3275856" y="2132856"/>
            <a:ext cx="792088" cy="963854"/>
          </a:xfrm>
          <a:prstGeom prst="rect">
            <a:avLst/>
          </a:prstGeom>
        </p:spPr>
        <p:txBody>
          <a:bodyPr wrap="square" lIns="0" tIns="0" rIns="0" bIns="0" rtlCol="0" anchor="t">
            <a:spAutoFit/>
          </a:bodyPr>
          <a:lstStyle/>
          <a:p>
            <a:pPr>
              <a:lnSpc>
                <a:spcPts val="8150"/>
              </a:lnSpc>
            </a:pPr>
            <a:r>
              <a:rPr lang="en-US" sz="6000" spc="-724" dirty="0">
                <a:solidFill>
                  <a:schemeClr val="accent1">
                    <a:lumMod val="75000"/>
                  </a:schemeClr>
                </a:solidFill>
                <a:latin typeface="League Spartan"/>
              </a:rPr>
              <a:t>2.</a:t>
            </a:r>
          </a:p>
        </p:txBody>
      </p:sp>
      <p:sp>
        <p:nvSpPr>
          <p:cNvPr id="13" name="TextBox 6">
            <a:extLst>
              <a:ext uri="{FF2B5EF4-FFF2-40B4-BE49-F238E27FC236}">
                <a16:creationId xmlns:a16="http://schemas.microsoft.com/office/drawing/2014/main" xmlns="" id="{A5B228B3-F022-3C3A-DEA2-561B452FFBF8}"/>
              </a:ext>
            </a:extLst>
          </p:cNvPr>
          <p:cNvSpPr txBox="1"/>
          <p:nvPr/>
        </p:nvSpPr>
        <p:spPr>
          <a:xfrm>
            <a:off x="5292080" y="2132856"/>
            <a:ext cx="936104" cy="935000"/>
          </a:xfrm>
          <a:prstGeom prst="rect">
            <a:avLst/>
          </a:prstGeom>
        </p:spPr>
        <p:txBody>
          <a:bodyPr wrap="square" lIns="0" tIns="0" rIns="0" bIns="0" rtlCol="0" anchor="t">
            <a:spAutoFit/>
          </a:bodyPr>
          <a:lstStyle/>
          <a:p>
            <a:pPr>
              <a:lnSpc>
                <a:spcPts val="7878"/>
              </a:lnSpc>
            </a:pPr>
            <a:r>
              <a:rPr lang="en-US" sz="6000" spc="-271" dirty="0">
                <a:solidFill>
                  <a:schemeClr val="accent1">
                    <a:lumMod val="75000"/>
                  </a:schemeClr>
                </a:solidFill>
                <a:latin typeface="League Spartan"/>
              </a:rPr>
              <a:t>3.</a:t>
            </a:r>
          </a:p>
        </p:txBody>
      </p:sp>
      <p:sp>
        <p:nvSpPr>
          <p:cNvPr id="15" name="TextBox 8">
            <a:extLst>
              <a:ext uri="{FF2B5EF4-FFF2-40B4-BE49-F238E27FC236}">
                <a16:creationId xmlns:a16="http://schemas.microsoft.com/office/drawing/2014/main" xmlns="" id="{0DC8E00F-EFA5-6F97-DFAF-0518F80FEB40}"/>
              </a:ext>
            </a:extLst>
          </p:cNvPr>
          <p:cNvSpPr txBox="1"/>
          <p:nvPr/>
        </p:nvSpPr>
        <p:spPr>
          <a:xfrm>
            <a:off x="7380312" y="2060848"/>
            <a:ext cx="720080" cy="963854"/>
          </a:xfrm>
          <a:prstGeom prst="rect">
            <a:avLst/>
          </a:prstGeom>
        </p:spPr>
        <p:txBody>
          <a:bodyPr wrap="square" lIns="0" tIns="0" rIns="0" bIns="0" rtlCol="0" anchor="t">
            <a:spAutoFit/>
          </a:bodyPr>
          <a:lstStyle/>
          <a:p>
            <a:pPr>
              <a:lnSpc>
                <a:spcPts val="8150"/>
              </a:lnSpc>
            </a:pPr>
            <a:r>
              <a:rPr lang="en-US" sz="6000" spc="-271" dirty="0">
                <a:solidFill>
                  <a:schemeClr val="accent1">
                    <a:lumMod val="75000"/>
                  </a:schemeClr>
                </a:solidFill>
                <a:latin typeface="League Spartan"/>
              </a:rPr>
              <a:t>4</a:t>
            </a:r>
            <a:r>
              <a:rPr lang="en-US" sz="6000" spc="-271" dirty="0" smtClean="0">
                <a:solidFill>
                  <a:schemeClr val="accent1">
                    <a:lumMod val="75000"/>
                  </a:schemeClr>
                </a:solidFill>
                <a:latin typeface="League Spartan"/>
              </a:rPr>
              <a:t>.</a:t>
            </a:r>
            <a:endParaRPr lang="en-US" sz="6000" spc="-271" dirty="0">
              <a:solidFill>
                <a:schemeClr val="accent1">
                  <a:lumMod val="75000"/>
                </a:schemeClr>
              </a:solidFill>
              <a:latin typeface="League Spartan"/>
            </a:endParaRPr>
          </a:p>
        </p:txBody>
      </p:sp>
      <p:sp>
        <p:nvSpPr>
          <p:cNvPr id="16" name="TextBox 9">
            <a:extLst>
              <a:ext uri="{FF2B5EF4-FFF2-40B4-BE49-F238E27FC236}">
                <a16:creationId xmlns:a16="http://schemas.microsoft.com/office/drawing/2014/main" xmlns="" id="{D5441254-37C2-AFE9-CA21-5C6D7CCF53F7}"/>
              </a:ext>
            </a:extLst>
          </p:cNvPr>
          <p:cNvSpPr txBox="1"/>
          <p:nvPr/>
        </p:nvSpPr>
        <p:spPr>
          <a:xfrm>
            <a:off x="3275856" y="3140968"/>
            <a:ext cx="1872208" cy="2585323"/>
          </a:xfrm>
          <a:prstGeom prst="rect">
            <a:avLst/>
          </a:prstGeom>
        </p:spPr>
        <p:txBody>
          <a:bodyPr wrap="square" lIns="0" tIns="0" rIns="0" bIns="0" rtlCol="0" anchor="t">
            <a:spAutoFit/>
          </a:bodyPr>
          <a:lstStyle/>
          <a:p>
            <a:pPr>
              <a:lnSpc>
                <a:spcPct val="150000"/>
              </a:lnSpc>
            </a:pPr>
            <a:r>
              <a:rPr lang="en-US" sz="1600" dirty="0" err="1">
                <a:solidFill>
                  <a:schemeClr val="accent1">
                    <a:lumMod val="75000"/>
                  </a:schemeClr>
                </a:solidFill>
              </a:rPr>
              <a:t>Estimer</a:t>
            </a:r>
            <a:r>
              <a:rPr lang="en-US" sz="1600" dirty="0">
                <a:solidFill>
                  <a:schemeClr val="accent1">
                    <a:lumMod val="75000"/>
                  </a:schemeClr>
                </a:solidFill>
              </a:rPr>
              <a:t> les coefficients des </a:t>
            </a:r>
            <a:r>
              <a:rPr lang="en-US" sz="1600" dirty="0" err="1">
                <a:solidFill>
                  <a:schemeClr val="accent1">
                    <a:lumMod val="75000"/>
                  </a:schemeClr>
                </a:solidFill>
              </a:rPr>
              <a:t>équations</a:t>
            </a:r>
            <a:r>
              <a:rPr lang="en-US" sz="1600" dirty="0">
                <a:solidFill>
                  <a:schemeClr val="accent1">
                    <a:lumMod val="75000"/>
                  </a:schemeClr>
                </a:solidFill>
              </a:rPr>
              <a:t> </a:t>
            </a:r>
            <a:r>
              <a:rPr lang="en-US" sz="1600" dirty="0" err="1" smtClean="0">
                <a:solidFill>
                  <a:schemeClr val="accent1">
                    <a:lumMod val="75000"/>
                  </a:schemeClr>
                </a:solidFill>
              </a:rPr>
              <a:t>économétriques</a:t>
            </a:r>
            <a:r>
              <a:rPr lang="en-US" sz="1600" dirty="0" smtClean="0">
                <a:solidFill>
                  <a:schemeClr val="accent1">
                    <a:lumMod val="75000"/>
                  </a:schemeClr>
                </a:solidFill>
              </a:rPr>
              <a:t> </a:t>
            </a:r>
            <a:r>
              <a:rPr lang="en-US" sz="1600" dirty="0" err="1" smtClean="0">
                <a:solidFill>
                  <a:schemeClr val="accent1">
                    <a:lumMod val="75000"/>
                  </a:schemeClr>
                </a:solidFill>
              </a:rPr>
              <a:t>grâce</a:t>
            </a:r>
            <a:r>
              <a:rPr lang="en-US" sz="1600" dirty="0" smtClean="0">
                <a:solidFill>
                  <a:schemeClr val="accent1">
                    <a:lumMod val="75000"/>
                  </a:schemeClr>
                </a:solidFill>
              </a:rPr>
              <a:t> aux observation </a:t>
            </a:r>
            <a:r>
              <a:rPr lang="en-US" sz="1600" dirty="0" err="1" smtClean="0">
                <a:solidFill>
                  <a:schemeClr val="accent1">
                    <a:lumMod val="75000"/>
                  </a:schemeClr>
                </a:solidFill>
              </a:rPr>
              <a:t>passées</a:t>
            </a:r>
            <a:r>
              <a:rPr lang="en-US" sz="1600" dirty="0" smtClean="0">
                <a:solidFill>
                  <a:schemeClr val="accent1">
                    <a:lumMod val="75000"/>
                  </a:schemeClr>
                </a:solidFill>
              </a:rPr>
              <a:t> et </a:t>
            </a:r>
            <a:r>
              <a:rPr lang="en-US" sz="1600" dirty="0" err="1" smtClean="0">
                <a:solidFill>
                  <a:schemeClr val="accent1">
                    <a:lumMod val="75000"/>
                  </a:schemeClr>
                </a:solidFill>
              </a:rPr>
              <a:t>obtenir</a:t>
            </a:r>
            <a:r>
              <a:rPr lang="en-US" sz="1600" dirty="0" smtClean="0">
                <a:solidFill>
                  <a:schemeClr val="accent1">
                    <a:lumMod val="75000"/>
                  </a:schemeClr>
                </a:solidFill>
              </a:rPr>
              <a:t> les </a:t>
            </a:r>
            <a:r>
              <a:rPr lang="en-US" sz="1600" dirty="0" err="1" smtClean="0">
                <a:solidFill>
                  <a:schemeClr val="accent1">
                    <a:lumMod val="75000"/>
                  </a:schemeClr>
                </a:solidFill>
              </a:rPr>
              <a:t>résidus</a:t>
            </a:r>
            <a:r>
              <a:rPr lang="en-US" sz="1600" dirty="0" smtClean="0">
                <a:solidFill>
                  <a:schemeClr val="accent1">
                    <a:lumMod val="75000"/>
                  </a:schemeClr>
                </a:solidFill>
              </a:rPr>
              <a:t> </a:t>
            </a:r>
            <a:r>
              <a:rPr lang="en-US" sz="1600" dirty="0" err="1" smtClean="0">
                <a:solidFill>
                  <a:schemeClr val="accent1">
                    <a:lumMod val="75000"/>
                  </a:schemeClr>
                </a:solidFill>
              </a:rPr>
              <a:t>simulés</a:t>
            </a:r>
            <a:endParaRPr lang="en-US" sz="1600" dirty="0">
              <a:solidFill>
                <a:schemeClr val="accent1">
                  <a:lumMod val="75000"/>
                </a:schemeClr>
              </a:solidFill>
            </a:endParaRPr>
          </a:p>
        </p:txBody>
      </p:sp>
      <p:sp>
        <p:nvSpPr>
          <p:cNvPr id="22" name="ZoneTexte 21"/>
          <p:cNvSpPr txBox="1"/>
          <p:nvPr/>
        </p:nvSpPr>
        <p:spPr>
          <a:xfrm>
            <a:off x="5220072" y="3068960"/>
            <a:ext cx="2016224" cy="4116768"/>
          </a:xfrm>
          <a:prstGeom prst="rect">
            <a:avLst/>
          </a:prstGeom>
          <a:noFill/>
        </p:spPr>
        <p:txBody>
          <a:bodyPr wrap="square" rtlCol="0">
            <a:spAutoFit/>
          </a:bodyPr>
          <a:lstStyle/>
          <a:p>
            <a:pPr>
              <a:lnSpc>
                <a:spcPct val="150000"/>
              </a:lnSpc>
            </a:pPr>
            <a:r>
              <a:rPr lang="en-US" sz="1600" dirty="0" err="1" smtClean="0">
                <a:solidFill>
                  <a:schemeClr val="accent1">
                    <a:lumMod val="75000"/>
                  </a:schemeClr>
                </a:solidFill>
              </a:rPr>
              <a:t>Réaliser</a:t>
            </a:r>
            <a:r>
              <a:rPr lang="en-US" sz="1600" dirty="0" smtClean="0">
                <a:solidFill>
                  <a:schemeClr val="accent1">
                    <a:lumMod val="75000"/>
                  </a:schemeClr>
                </a:solidFill>
              </a:rPr>
              <a:t> des </a:t>
            </a:r>
            <a:r>
              <a:rPr lang="en-US" sz="1600" dirty="0" err="1" smtClean="0">
                <a:solidFill>
                  <a:schemeClr val="accent1">
                    <a:lumMod val="75000"/>
                  </a:schemeClr>
                </a:solidFill>
              </a:rPr>
              <a:t>hypothèses</a:t>
            </a:r>
            <a:r>
              <a:rPr lang="en-US" sz="1600" dirty="0" smtClean="0">
                <a:solidFill>
                  <a:schemeClr val="accent1">
                    <a:lumMod val="75000"/>
                  </a:schemeClr>
                </a:solidFill>
              </a:rPr>
              <a:t> de </a:t>
            </a:r>
            <a:r>
              <a:rPr lang="en-US" sz="1600" dirty="0" err="1" smtClean="0">
                <a:solidFill>
                  <a:schemeClr val="accent1">
                    <a:lumMod val="75000"/>
                  </a:schemeClr>
                </a:solidFill>
              </a:rPr>
              <a:t>scénario</a:t>
            </a:r>
            <a:r>
              <a:rPr lang="en-US" sz="1600" dirty="0" smtClean="0">
                <a:solidFill>
                  <a:schemeClr val="accent1">
                    <a:lumMod val="75000"/>
                  </a:schemeClr>
                </a:solidFill>
              </a:rPr>
              <a:t> en </a:t>
            </a:r>
            <a:r>
              <a:rPr lang="en-US" sz="1600" dirty="0" err="1" smtClean="0">
                <a:solidFill>
                  <a:schemeClr val="accent1">
                    <a:lumMod val="75000"/>
                  </a:schemeClr>
                </a:solidFill>
              </a:rPr>
              <a:t>définissant</a:t>
            </a:r>
            <a:r>
              <a:rPr lang="en-US" sz="1600" dirty="0" smtClean="0">
                <a:solidFill>
                  <a:schemeClr val="accent1">
                    <a:lumMod val="75000"/>
                  </a:schemeClr>
                </a:solidFill>
              </a:rPr>
              <a:t> des </a:t>
            </a:r>
            <a:r>
              <a:rPr lang="en-US" sz="1600" dirty="0" err="1" smtClean="0">
                <a:solidFill>
                  <a:schemeClr val="accent1">
                    <a:lumMod val="75000"/>
                  </a:schemeClr>
                </a:solidFill>
              </a:rPr>
              <a:t>valeurs</a:t>
            </a:r>
            <a:r>
              <a:rPr lang="en-US" sz="1600" dirty="0" smtClean="0">
                <a:solidFill>
                  <a:schemeClr val="accent1">
                    <a:lumMod val="75000"/>
                  </a:schemeClr>
                </a:solidFill>
              </a:rPr>
              <a:t> </a:t>
            </a:r>
            <a:r>
              <a:rPr lang="en-US" sz="1600" dirty="0" err="1" smtClean="0">
                <a:solidFill>
                  <a:schemeClr val="accent1">
                    <a:lumMod val="75000"/>
                  </a:schemeClr>
                </a:solidFill>
              </a:rPr>
              <a:t>sur</a:t>
            </a:r>
            <a:r>
              <a:rPr lang="en-US" sz="1600" dirty="0" smtClean="0">
                <a:solidFill>
                  <a:schemeClr val="accent1">
                    <a:lumMod val="75000"/>
                  </a:schemeClr>
                </a:solidFill>
              </a:rPr>
              <a:t> la </a:t>
            </a:r>
            <a:r>
              <a:rPr lang="en-US" sz="1600" dirty="0" err="1" smtClean="0">
                <a:solidFill>
                  <a:schemeClr val="accent1">
                    <a:lumMod val="75000"/>
                  </a:schemeClr>
                </a:solidFill>
              </a:rPr>
              <a:t>période</a:t>
            </a:r>
            <a:r>
              <a:rPr lang="en-US" sz="1600" dirty="0" smtClean="0">
                <a:solidFill>
                  <a:schemeClr val="accent1">
                    <a:lumMod val="75000"/>
                  </a:schemeClr>
                </a:solidFill>
              </a:rPr>
              <a:t> de </a:t>
            </a:r>
            <a:r>
              <a:rPr lang="en-US" sz="1600" dirty="0" err="1" smtClean="0">
                <a:solidFill>
                  <a:schemeClr val="accent1">
                    <a:lumMod val="75000"/>
                  </a:schemeClr>
                </a:solidFill>
              </a:rPr>
              <a:t>prévision</a:t>
            </a:r>
            <a:r>
              <a:rPr lang="en-US" sz="1600" dirty="0" smtClean="0">
                <a:solidFill>
                  <a:schemeClr val="accent1">
                    <a:lumMod val="75000"/>
                  </a:schemeClr>
                </a:solidFill>
              </a:rPr>
              <a:t> pour les variables </a:t>
            </a:r>
            <a:r>
              <a:rPr lang="en-US" sz="1600" dirty="0" err="1" smtClean="0">
                <a:solidFill>
                  <a:schemeClr val="accent1">
                    <a:lumMod val="75000"/>
                  </a:schemeClr>
                </a:solidFill>
              </a:rPr>
              <a:t>exogènes</a:t>
            </a:r>
            <a:endParaRPr lang="en-US" sz="1600" dirty="0" smtClean="0">
              <a:solidFill>
                <a:schemeClr val="accent1">
                  <a:lumMod val="75000"/>
                </a:schemeClr>
              </a:solidFill>
            </a:endParaRPr>
          </a:p>
          <a:p>
            <a:pPr>
              <a:lnSpc>
                <a:spcPct val="150000"/>
              </a:lnSpc>
            </a:pPr>
            <a:endParaRPr lang="en-US" sz="1600" dirty="0" smtClean="0">
              <a:solidFill>
                <a:schemeClr val="accent1">
                  <a:lumMod val="75000"/>
                </a:schemeClr>
              </a:solidFill>
            </a:endParaRPr>
          </a:p>
          <a:p>
            <a:pPr>
              <a:lnSpc>
                <a:spcPct val="150000"/>
              </a:lnSpc>
            </a:pPr>
            <a:endParaRPr lang="en-US" sz="1600" dirty="0" smtClean="0">
              <a:solidFill>
                <a:schemeClr val="accent1">
                  <a:lumMod val="75000"/>
                </a:schemeClr>
              </a:solidFill>
            </a:endParaRPr>
          </a:p>
          <a:p>
            <a:pPr>
              <a:lnSpc>
                <a:spcPct val="150000"/>
              </a:lnSpc>
            </a:pPr>
            <a:endParaRPr lang="en-US" sz="1600" dirty="0" smtClean="0">
              <a:solidFill>
                <a:schemeClr val="accent1">
                  <a:lumMod val="75000"/>
                </a:schemeClr>
              </a:solidFill>
            </a:endParaRPr>
          </a:p>
          <a:p>
            <a:pPr>
              <a:lnSpc>
                <a:spcPct val="150000"/>
              </a:lnSpc>
            </a:pPr>
            <a:endParaRPr lang="fr-FR" sz="1600" dirty="0">
              <a:solidFill>
                <a:schemeClr val="accent1">
                  <a:lumMod val="75000"/>
                </a:schemeClr>
              </a:solidFill>
            </a:endParaRPr>
          </a:p>
        </p:txBody>
      </p:sp>
      <p:sp>
        <p:nvSpPr>
          <p:cNvPr id="23" name="ZoneTexte 22"/>
          <p:cNvSpPr txBox="1"/>
          <p:nvPr/>
        </p:nvSpPr>
        <p:spPr>
          <a:xfrm>
            <a:off x="7236296" y="3068960"/>
            <a:ext cx="1728192" cy="3008772"/>
          </a:xfrm>
          <a:prstGeom prst="rect">
            <a:avLst/>
          </a:prstGeom>
          <a:noFill/>
        </p:spPr>
        <p:txBody>
          <a:bodyPr wrap="square" rtlCol="0">
            <a:spAutoFit/>
          </a:bodyPr>
          <a:lstStyle/>
          <a:p>
            <a:pPr>
              <a:lnSpc>
                <a:spcPct val="150000"/>
              </a:lnSpc>
            </a:pPr>
            <a:r>
              <a:rPr lang="en-US" sz="1600" dirty="0" err="1" smtClean="0">
                <a:solidFill>
                  <a:schemeClr val="accent1">
                    <a:lumMod val="75000"/>
                  </a:schemeClr>
                </a:solidFill>
              </a:rPr>
              <a:t>Projeter</a:t>
            </a:r>
            <a:r>
              <a:rPr lang="en-US" sz="1600" dirty="0" smtClean="0">
                <a:solidFill>
                  <a:schemeClr val="accent1">
                    <a:lumMod val="75000"/>
                  </a:schemeClr>
                </a:solidFill>
              </a:rPr>
              <a:t> le </a:t>
            </a:r>
            <a:r>
              <a:rPr lang="en-US" sz="1600" dirty="0" err="1" smtClean="0">
                <a:solidFill>
                  <a:schemeClr val="accent1">
                    <a:lumMod val="75000"/>
                  </a:schemeClr>
                </a:solidFill>
              </a:rPr>
              <a:t>modèle</a:t>
            </a:r>
            <a:r>
              <a:rPr lang="en-US" sz="1600" dirty="0" smtClean="0">
                <a:solidFill>
                  <a:schemeClr val="accent1">
                    <a:lumMod val="75000"/>
                  </a:schemeClr>
                </a:solidFill>
              </a:rPr>
              <a:t> </a:t>
            </a:r>
            <a:r>
              <a:rPr lang="en-US" sz="1600" dirty="0" err="1" smtClean="0">
                <a:solidFill>
                  <a:schemeClr val="accent1">
                    <a:lumMod val="75000"/>
                  </a:schemeClr>
                </a:solidFill>
              </a:rPr>
              <a:t>sur</a:t>
            </a:r>
            <a:r>
              <a:rPr lang="en-US" sz="1600" dirty="0" smtClean="0">
                <a:solidFill>
                  <a:schemeClr val="accent1">
                    <a:lumMod val="75000"/>
                  </a:schemeClr>
                </a:solidFill>
              </a:rPr>
              <a:t> la </a:t>
            </a:r>
            <a:r>
              <a:rPr lang="en-US" sz="1600" dirty="0" err="1" smtClean="0">
                <a:solidFill>
                  <a:schemeClr val="accent1">
                    <a:lumMod val="75000"/>
                  </a:schemeClr>
                </a:solidFill>
              </a:rPr>
              <a:t>période</a:t>
            </a:r>
            <a:r>
              <a:rPr lang="en-US" sz="1600" dirty="0" smtClean="0">
                <a:solidFill>
                  <a:schemeClr val="accent1">
                    <a:lumMod val="75000"/>
                  </a:schemeClr>
                </a:solidFill>
              </a:rPr>
              <a:t> de </a:t>
            </a:r>
            <a:r>
              <a:rPr lang="en-US" sz="1600" dirty="0" err="1" smtClean="0">
                <a:solidFill>
                  <a:schemeClr val="accent1">
                    <a:lumMod val="75000"/>
                  </a:schemeClr>
                </a:solidFill>
              </a:rPr>
              <a:t>prévision</a:t>
            </a:r>
            <a:r>
              <a:rPr lang="en-US" sz="1600" dirty="0" smtClean="0">
                <a:solidFill>
                  <a:schemeClr val="accent1">
                    <a:lumMod val="75000"/>
                  </a:schemeClr>
                </a:solidFill>
              </a:rPr>
              <a:t> </a:t>
            </a:r>
            <a:r>
              <a:rPr lang="en-US" sz="1600" dirty="0" err="1" smtClean="0">
                <a:solidFill>
                  <a:schemeClr val="accent1">
                    <a:lumMod val="75000"/>
                  </a:schemeClr>
                </a:solidFill>
              </a:rPr>
              <a:t>afin</a:t>
            </a:r>
            <a:r>
              <a:rPr lang="en-US" sz="1600" dirty="0" smtClean="0">
                <a:solidFill>
                  <a:schemeClr val="accent1">
                    <a:lumMod val="75000"/>
                  </a:schemeClr>
                </a:solidFill>
              </a:rPr>
              <a:t> </a:t>
            </a:r>
            <a:r>
              <a:rPr lang="en-US" sz="1600" dirty="0" err="1" smtClean="0">
                <a:solidFill>
                  <a:schemeClr val="accent1">
                    <a:lumMod val="75000"/>
                  </a:schemeClr>
                </a:solidFill>
              </a:rPr>
              <a:t>d’obtenir</a:t>
            </a:r>
            <a:r>
              <a:rPr lang="en-US" sz="1600" dirty="0" smtClean="0">
                <a:solidFill>
                  <a:schemeClr val="accent1">
                    <a:lumMod val="75000"/>
                  </a:schemeClr>
                </a:solidFill>
              </a:rPr>
              <a:t> la </a:t>
            </a:r>
            <a:r>
              <a:rPr lang="en-US" sz="1600" dirty="0" err="1" smtClean="0">
                <a:solidFill>
                  <a:schemeClr val="accent1">
                    <a:lumMod val="75000"/>
                  </a:schemeClr>
                </a:solidFill>
              </a:rPr>
              <a:t>valeur</a:t>
            </a:r>
            <a:r>
              <a:rPr lang="en-US" sz="1600" dirty="0" smtClean="0">
                <a:solidFill>
                  <a:schemeClr val="accent1">
                    <a:lumMod val="75000"/>
                  </a:schemeClr>
                </a:solidFill>
              </a:rPr>
              <a:t> des variables </a:t>
            </a:r>
            <a:r>
              <a:rPr lang="en-US" sz="1600" dirty="0" err="1" smtClean="0">
                <a:solidFill>
                  <a:schemeClr val="accent1">
                    <a:lumMod val="75000"/>
                  </a:schemeClr>
                </a:solidFill>
              </a:rPr>
              <a:t>endogènes</a:t>
            </a:r>
            <a:r>
              <a:rPr lang="en-US" sz="1600" dirty="0" smtClean="0">
                <a:solidFill>
                  <a:schemeClr val="accent1">
                    <a:lumMod val="75000"/>
                  </a:schemeClr>
                </a:solidFill>
              </a:rPr>
              <a:t> </a:t>
            </a:r>
            <a:r>
              <a:rPr lang="en-US" sz="1600" dirty="0" err="1" smtClean="0">
                <a:solidFill>
                  <a:schemeClr val="accent1">
                    <a:lumMod val="75000"/>
                  </a:schemeClr>
                </a:solidFill>
              </a:rPr>
              <a:t>dans</a:t>
            </a:r>
            <a:r>
              <a:rPr lang="en-US" sz="1600" dirty="0" smtClean="0">
                <a:solidFill>
                  <a:schemeClr val="accent1">
                    <a:lumMod val="75000"/>
                  </a:schemeClr>
                </a:solidFill>
              </a:rPr>
              <a:t> le </a:t>
            </a:r>
            <a:r>
              <a:rPr lang="en-US" sz="1600" dirty="0" err="1" smtClean="0">
                <a:solidFill>
                  <a:schemeClr val="accent1">
                    <a:lumMod val="75000"/>
                  </a:schemeClr>
                </a:solidFill>
              </a:rPr>
              <a:t>futur</a:t>
            </a:r>
            <a:endParaRPr lang="en-US" sz="1600" dirty="0" smtClean="0">
              <a:solidFill>
                <a:schemeClr val="accent1">
                  <a:lumMod val="75000"/>
                </a:schemeClr>
              </a:solidFill>
            </a:endParaRPr>
          </a:p>
          <a:p>
            <a:pPr algn="ctr">
              <a:lnSpc>
                <a:spcPct val="150000"/>
              </a:lnSpc>
            </a:pPr>
            <a:endParaRPr lang="fr-FR" sz="1600" dirty="0">
              <a:solidFill>
                <a:schemeClr val="accent1">
                  <a:lumMod val="75000"/>
                </a:schemeClr>
              </a:solidFill>
            </a:endParaRPr>
          </a:p>
        </p:txBody>
      </p:sp>
    </p:spTree>
    <p:extLst>
      <p:ext uri="{BB962C8B-B14F-4D97-AF65-F5344CB8AC3E}">
        <p14:creationId xmlns="" xmlns:p14="http://schemas.microsoft.com/office/powerpoint/2010/main" val="3142382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Acteurs mobilisés dans une utilisation courante du programme</a:t>
            </a:r>
            <a:endParaRPr lang="fr-FR" dirty="0"/>
          </a:p>
        </p:txBody>
      </p:sp>
      <p:sp>
        <p:nvSpPr>
          <p:cNvPr id="3" name="Espace réservé du contenu 2"/>
          <p:cNvSpPr>
            <a:spLocks noGrp="1"/>
          </p:cNvSpPr>
          <p:nvPr>
            <p:ph idx="1"/>
          </p:nvPr>
        </p:nvSpPr>
        <p:spPr/>
        <p:txBody>
          <a:bodyPr>
            <a:normAutofit/>
          </a:bodyPr>
          <a:lstStyle/>
          <a:p>
            <a:pPr>
              <a:buFont typeface="Wingdings" pitchFamily="2" charset="2"/>
              <a:buChar char="§"/>
            </a:pPr>
            <a:r>
              <a:rPr lang="fr-FR" sz="1800" dirty="0" smtClean="0">
                <a:solidFill>
                  <a:srgbClr val="0070C0"/>
                </a:solidFill>
              </a:rPr>
              <a:t>Un </a:t>
            </a:r>
            <a:r>
              <a:rPr lang="fr-FR" sz="1800" b="1" dirty="0" smtClean="0">
                <a:solidFill>
                  <a:srgbClr val="0070C0"/>
                </a:solidFill>
              </a:rPr>
              <a:t>Data </a:t>
            </a:r>
            <a:r>
              <a:rPr lang="fr-FR" sz="1800" b="1" dirty="0" err="1" smtClean="0">
                <a:solidFill>
                  <a:srgbClr val="0070C0"/>
                </a:solidFill>
              </a:rPr>
              <a:t>scientist</a:t>
            </a:r>
            <a:r>
              <a:rPr lang="fr-FR" sz="1800" b="1" dirty="0" smtClean="0">
                <a:solidFill>
                  <a:srgbClr val="0070C0"/>
                </a:solidFill>
              </a:rPr>
              <a:t> </a:t>
            </a:r>
            <a:r>
              <a:rPr lang="fr-FR" sz="1800" dirty="0" smtClean="0">
                <a:solidFill>
                  <a:srgbClr val="0070C0"/>
                </a:solidFill>
              </a:rPr>
              <a:t>: personne en charge de fournir la base de données complète </a:t>
            </a:r>
            <a:r>
              <a:rPr lang="fr-FR" sz="1800" dirty="0" err="1" smtClean="0">
                <a:solidFill>
                  <a:srgbClr val="0070C0"/>
                </a:solidFill>
              </a:rPr>
              <a:t>trimestrialisée</a:t>
            </a:r>
            <a:r>
              <a:rPr lang="fr-FR" sz="1800" dirty="0" smtClean="0">
                <a:solidFill>
                  <a:srgbClr val="0070C0"/>
                </a:solidFill>
              </a:rPr>
              <a:t> en volume chaînés et corrigée des variations saisonnière et des jours ouvrés. Les données brutes sont obtenues à partir des comptes définitifs.</a:t>
            </a:r>
          </a:p>
          <a:p>
            <a:pPr>
              <a:buFont typeface="Wingdings" pitchFamily="2" charset="2"/>
              <a:buChar char="§"/>
            </a:pPr>
            <a:endParaRPr lang="fr-FR" sz="1800" dirty="0" smtClean="0">
              <a:solidFill>
                <a:srgbClr val="0070C0"/>
              </a:solidFill>
            </a:endParaRPr>
          </a:p>
          <a:p>
            <a:pPr>
              <a:buFont typeface="Wingdings" pitchFamily="2" charset="2"/>
              <a:buChar char="§"/>
            </a:pPr>
            <a:r>
              <a:rPr lang="fr-FR" sz="1800" dirty="0" smtClean="0">
                <a:solidFill>
                  <a:srgbClr val="0070C0"/>
                </a:solidFill>
              </a:rPr>
              <a:t>Un </a:t>
            </a:r>
            <a:r>
              <a:rPr lang="fr-FR" sz="1800" b="1" dirty="0" smtClean="0">
                <a:solidFill>
                  <a:srgbClr val="0070C0"/>
                </a:solidFill>
              </a:rPr>
              <a:t>Modélisateur</a:t>
            </a:r>
            <a:r>
              <a:rPr lang="fr-FR" sz="1800" dirty="0" smtClean="0">
                <a:solidFill>
                  <a:srgbClr val="0070C0"/>
                </a:solidFill>
              </a:rPr>
              <a:t> : personne en charge de désigner le modèle et écrire les spécifications des équations économétriques en fonction des résultats des tests économétriques menés. Il définit également les périodes d’estimation.</a:t>
            </a:r>
          </a:p>
          <a:p>
            <a:pPr>
              <a:buFont typeface="Wingdings" pitchFamily="2" charset="2"/>
              <a:buChar char="§"/>
            </a:pPr>
            <a:endParaRPr lang="fr-FR" sz="1800" dirty="0" smtClean="0">
              <a:solidFill>
                <a:srgbClr val="0070C0"/>
              </a:solidFill>
            </a:endParaRPr>
          </a:p>
          <a:p>
            <a:pPr>
              <a:buFont typeface="Wingdings" pitchFamily="2" charset="2"/>
              <a:buChar char="§"/>
            </a:pPr>
            <a:r>
              <a:rPr lang="fr-FR" sz="1800" dirty="0" smtClean="0">
                <a:solidFill>
                  <a:srgbClr val="0070C0"/>
                </a:solidFill>
              </a:rPr>
              <a:t>Un </a:t>
            </a:r>
            <a:r>
              <a:rPr lang="fr-FR" sz="1800" b="1" dirty="0" smtClean="0">
                <a:solidFill>
                  <a:srgbClr val="0070C0"/>
                </a:solidFill>
              </a:rPr>
              <a:t>Prévisionniste</a:t>
            </a:r>
            <a:r>
              <a:rPr lang="fr-FR" sz="1800" dirty="0" smtClean="0">
                <a:solidFill>
                  <a:srgbClr val="0070C0"/>
                </a:solidFill>
              </a:rPr>
              <a:t> : personne en charge de déterminer les hypothèses exogènes requises à l'exercice de prévision, et d’analyser la prévision et sa cohérence.</a:t>
            </a:r>
          </a:p>
          <a:p>
            <a:pPr>
              <a:buFont typeface="Wingdings" pitchFamily="2" charset="2"/>
              <a:buChar char="§"/>
            </a:pPr>
            <a:endParaRPr lang="fr-FR" sz="1800" dirty="0" smtClean="0">
              <a:solidFill>
                <a:srgbClr val="0070C0"/>
              </a:solidFill>
            </a:endParaRPr>
          </a:p>
          <a:p>
            <a:pPr>
              <a:buFont typeface="Wingdings" pitchFamily="2" charset="2"/>
              <a:buChar char="§"/>
            </a:pPr>
            <a:r>
              <a:rPr lang="fr-FR" sz="1800" dirty="0" smtClean="0">
                <a:solidFill>
                  <a:srgbClr val="0070C0"/>
                </a:solidFill>
              </a:rPr>
              <a:t>Un </a:t>
            </a:r>
            <a:r>
              <a:rPr lang="fr-FR" sz="1800" b="1" dirty="0" smtClean="0">
                <a:solidFill>
                  <a:srgbClr val="0070C0"/>
                </a:solidFill>
              </a:rPr>
              <a:t>Utilisateur</a:t>
            </a:r>
            <a:r>
              <a:rPr lang="fr-FR" sz="1800" dirty="0" smtClean="0">
                <a:solidFill>
                  <a:srgbClr val="0070C0"/>
                </a:solidFill>
              </a:rPr>
              <a:t> : personne qui paramètre les réglages utilisateur (date de début et de fin de prévision) et exécute le programme pour obtenir la prévision et les résultats qui y sont relatifs (cette personne est en fait bien souvent le prévisionniste dans une utilisation courante).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ele PowerPoint ispf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 PowerPoint ispf 2012</Template>
  <TotalTime>49544</TotalTime>
  <Words>1632</Words>
  <Application>Microsoft Office PowerPoint</Application>
  <PresentationFormat>Affichage à l'écran (4:3)</PresentationFormat>
  <Paragraphs>153</Paragraphs>
  <Slides>19</Slides>
  <Notes>17</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Modele PowerPoint ispf 2012</vt:lpstr>
      <vt:lpstr> Rapport de performance de l'utilisation du package Tresthor sous R dans le cadre de l'économie polynésienne</vt:lpstr>
      <vt:lpstr> Rapport de performance de l'utilisation du package Tresthor sous R dans le cadre de l'économie polynésienne</vt:lpstr>
      <vt:lpstr> Rapport de performance de l'utilisation du package Tresthor sous R dans le cadre de l'économie polynésienne</vt:lpstr>
      <vt:lpstr> Rapport de performance de l'utilisation du package Tresthor sous R dans le cadre de l'économie polynésienne</vt:lpstr>
      <vt:lpstr> Rapport de performance de l'utilisation du package Tresthor sous R dans le cadre de l'économie polynésienne</vt:lpstr>
      <vt:lpstr> Rapport de performance de l'utilisation du package Tresthor sous R dans le cadre de l'économie polynésienne</vt:lpstr>
      <vt:lpstr>Illustration d’une partie du modèle économique Polynésien en fichier .txt</vt:lpstr>
      <vt:lpstr> Rapport de performance de l'utilisation du package Tresthor sous R dans le cadre de l'économie polynésienne</vt:lpstr>
      <vt:lpstr>Acteurs mobilisés dans une utilisation courante du programme</vt:lpstr>
      <vt:lpstr>Diagramme schématique</vt:lpstr>
      <vt:lpstr>Les possibilités qu’offrent l’outil</vt:lpstr>
      <vt:lpstr>Les possibilités qu’offrent l’outil (suite)</vt:lpstr>
      <vt:lpstr> Rapport de performance de l'utilisation du package Tresthor sous R dans le cadre de l'économie polynésienne</vt:lpstr>
      <vt:lpstr> Rapport de performance de l'utilisation du package Tresthor sous R dans le cadre de l'économie polynésienne</vt:lpstr>
      <vt:lpstr>Comparaison simulé/observé</vt:lpstr>
      <vt:lpstr>Défis et problèmes</vt:lpstr>
      <vt:lpstr> Rapport de performance de l'utilisation du package Tresthor sous R dans le cadre de l'économie polynésienne</vt:lpstr>
      <vt:lpstr>Etapes à valider </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Prospective Prévisions Economiques</dc:title>
  <dc:creator>Serge EMERY</dc:creator>
  <cp:lastModifiedBy>ludovicg</cp:lastModifiedBy>
  <cp:revision>1155</cp:revision>
  <cp:lastPrinted>2021-11-02T23:53:41Z</cp:lastPrinted>
  <dcterms:created xsi:type="dcterms:W3CDTF">2016-05-04T18:49:03Z</dcterms:created>
  <dcterms:modified xsi:type="dcterms:W3CDTF">2022-08-26T20:00:59Z</dcterms:modified>
</cp:coreProperties>
</file>