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Cinzel SemiBold"/>
      <p:regular r:id="rId13"/>
      <p:bold r:id="rId14"/>
    </p:embeddedFont>
    <p:embeddedFont>
      <p:font typeface="Cinzel"/>
      <p:regular r:id="rId15"/>
      <p:bold r:id="rId16"/>
    </p:embeddedFont>
    <p:embeddedFont>
      <p:font typeface="Cinzel Medium"/>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inzelSemiBold-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inzel-regular.fntdata"/><Relationship Id="rId14" Type="http://schemas.openxmlformats.org/officeDocument/2006/relationships/font" Target="fonts/CinzelSemiBold-bold.fntdata"/><Relationship Id="rId17" Type="http://schemas.openxmlformats.org/officeDocument/2006/relationships/font" Target="fonts/CinzelMedium-regular.fntdata"/><Relationship Id="rId16" Type="http://schemas.openxmlformats.org/officeDocument/2006/relationships/font" Target="fonts/Cinzel-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CinzelMedium-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ritannica.com/topic/hermeneutics-principles-of-biblical-interpretation"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imulacra_and_Simulation#:~:text=Simulacra%20and%20Simulation%20"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c7e01c74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c7e01c7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it" sz="1050">
                <a:solidFill>
                  <a:srgbClr val="666666"/>
                </a:solidFill>
                <a:highlight>
                  <a:srgbClr val="FFFFFF"/>
                </a:highlight>
              </a:rPr>
              <a:t>Homily: </a:t>
            </a:r>
            <a:r>
              <a:rPr lang="it" sz="1050">
                <a:solidFill>
                  <a:srgbClr val="666666"/>
                </a:solidFill>
                <a:highlight>
                  <a:srgbClr val="FFFFFF"/>
                </a:highlight>
              </a:rPr>
              <a:t>In the homily, the priest follows the example of Christ on the road to Emmaus, explaining and interpreting the Scriptures. Sometimes this interpretation is biblical, sometimes theological, sometimes moral or catechetical (Lk 24:13-35). Always, however, again in imitation of the Emmaus encounter, it should prepare the congregation for or point us toward what is about to follow: the Liturgy of the Eucharist.</a:t>
            </a:r>
            <a:endParaRPr sz="1050">
              <a:solidFill>
                <a:srgbClr val="666666"/>
              </a:solidFill>
              <a:highlight>
                <a:srgbClr val="FFFFFF"/>
              </a:highlight>
            </a:endParaRPr>
          </a:p>
          <a:p>
            <a:pPr indent="0" lvl="0" marL="0" rtl="0" algn="l">
              <a:lnSpc>
                <a:spcPct val="115000"/>
              </a:lnSpc>
              <a:spcBef>
                <a:spcPts val="1200"/>
              </a:spcBef>
              <a:spcAft>
                <a:spcPts val="0"/>
              </a:spcAft>
              <a:buNone/>
            </a:pPr>
            <a:r>
              <a:t/>
            </a:r>
            <a:endParaRPr sz="1050">
              <a:solidFill>
                <a:srgbClr val="666666"/>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it" sz="1050" u="sng">
                <a:solidFill>
                  <a:schemeClr val="hlink"/>
                </a:solidFill>
                <a:highlight>
                  <a:srgbClr val="FFFFFF"/>
                </a:highlight>
                <a:hlinkClick r:id="rId2"/>
              </a:rPr>
              <a:t>https://www.britannica.com/topic/hermeneutics-principles-of-biblical-interpretation</a:t>
            </a:r>
            <a:r>
              <a:rPr lang="it" sz="1050">
                <a:solidFill>
                  <a:srgbClr val="666666"/>
                </a:solidFill>
                <a:highlight>
                  <a:srgbClr val="FFFFFF"/>
                </a:highlight>
              </a:rPr>
              <a:t> </a:t>
            </a:r>
            <a:endParaRPr sz="1050">
              <a:solidFill>
                <a:srgbClr val="666666"/>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c7e01c74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c7e01c74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it"/>
              <a:t>i was therefore thinking of introducing the summary of the Bible as a sort of 'in the previous episodes' where the AI summary of a specific chapter is read out by the priest before going into the passage he wants to read. This would serve as a context for the people attending the mass and give a more unbiased introduction to the passage. in terms of format, I thought about accentuating the role of AI and make a deepfake video of a priest giving the mass to which I would substitute the audio of the 'personal introduction' with the AI-made summary.Especially given you ground these reasons into believers’ need to understand how such passages are connected to a bigger text, something they realize could be helpful. Perhaps there are multiples ways to think of these connections to “previous episodes” : obviously the text that was before in the Bible, but also other texts that are related (and that the AI can find connections to).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c7e01c74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c7e01c74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u="sng">
                <a:solidFill>
                  <a:schemeClr val="hlink"/>
                </a:solidFill>
                <a:hlinkClick r:id="rId2"/>
              </a:rPr>
              <a:t>https://en.wikipedia.org/wiki/Simulacra_and_Simulation#:~:text=Simulacra%20and%20Simulation%20</a:t>
            </a:r>
            <a:r>
              <a:rPr lang="it" sz="1200"/>
              <a:t>(French%3A%20Simulacres,media%20involved%20in%20constructing%20an </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1"/>
              </a:buClr>
              <a:buSzPts val="1100"/>
              <a:buFont typeface="Arial"/>
              <a:buNone/>
            </a:pPr>
            <a:r>
              <a:rPr lang="it" sz="1200"/>
              <a:t>The first stage is a faithful image/copy, where we believe, and it may even be correct, that a sign is a "reflection of a profound reality" (pg 6), this is a good appearance, in what Baudrillard called "the sacramental order".</a:t>
            </a:r>
            <a:endParaRPr sz="1200"/>
          </a:p>
          <a:p>
            <a:pPr indent="0" lvl="0" marL="0" rtl="0" algn="l">
              <a:spcBef>
                <a:spcPts val="0"/>
              </a:spcBef>
              <a:spcAft>
                <a:spcPts val="0"/>
              </a:spcAft>
              <a:buClr>
                <a:schemeClr val="dk1"/>
              </a:buClr>
              <a:buSzPts val="1100"/>
              <a:buFont typeface="Arial"/>
              <a:buNone/>
            </a:pPr>
            <a:r>
              <a:rPr lang="it" sz="1200"/>
              <a:t>The second stage is perversion of reality, this is where we come to believe the sign to be an unfaithful copy, which "masks and denatures" reality as an "evil appearance—it is of the order of maleficence". Here, signs and images do not faithfully reveal reality to us, but can hint at the existence of an obscure reality which the sign itself is incapable of encapsulating.</a:t>
            </a:r>
            <a:endParaRPr sz="1200"/>
          </a:p>
          <a:p>
            <a:pPr indent="0" lvl="0" marL="0" rtl="0" algn="l">
              <a:spcBef>
                <a:spcPts val="0"/>
              </a:spcBef>
              <a:spcAft>
                <a:spcPts val="0"/>
              </a:spcAft>
              <a:buClr>
                <a:schemeClr val="dk1"/>
              </a:buClr>
              <a:buSzPts val="1100"/>
              <a:buFont typeface="Arial"/>
              <a:buNone/>
            </a:pPr>
            <a:r>
              <a:rPr lang="it" sz="1200"/>
              <a:t>The third stage masks the absence of a profound reality, where the sign pretends to be a faithful copy, but it is a copy with no original. Signs and images claim to represent something real, but no representation is taking place and arbitrary images are merely suggested as things which they have no relationship to. Baudrillard calls this the "order of sorcery", a regime of semantic algebra where all human meaning is conjured artificially to appear as a reference to the (increasingly) hermetic truth.</a:t>
            </a:r>
            <a:endParaRPr sz="1200"/>
          </a:p>
          <a:p>
            <a:pPr indent="0" lvl="0" marL="0" rtl="0" algn="l">
              <a:spcBef>
                <a:spcPts val="0"/>
              </a:spcBef>
              <a:spcAft>
                <a:spcPts val="0"/>
              </a:spcAft>
              <a:buClr>
                <a:schemeClr val="dk1"/>
              </a:buClr>
              <a:buSzPts val="1100"/>
              <a:buFont typeface="Arial"/>
              <a:buNone/>
            </a:pPr>
            <a:r>
              <a:rPr lang="it" sz="1200"/>
              <a:t>The fourth stage is pure simulacrum, in which the simulacrum has no relationship to any reality whatsoever. Here, signs merely reflect other signs and any claim to reality on the part of images or signs is only of the order of other such claims. This is a regime of total equivalency, where cultural products need no longer even pretend to be real in a naïve sense, because the experiences of consumers' lives are so predominantly artificial that even claims to reality are expected to be phrased in artificial, "hyperreal" terms. Any naïve pretension to reality as such is perceived as bereft of critical self-awareness, and thus as oversentimental.</a:t>
            </a:r>
            <a:endParaRPr sz="1200"/>
          </a:p>
          <a:p>
            <a:pPr indent="0" lvl="0" marL="0" rtl="0" algn="l">
              <a:spcBef>
                <a:spcPts val="0"/>
              </a:spcBef>
              <a:spcAft>
                <a:spcPts val="0"/>
              </a:spcAft>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c7e01c74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c7e01c74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c7e01c74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c7e01c74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0c9a229d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0c9a229d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T0lIRpTEZ37Keygd3JgS0xJw_MAneob0/view" TargetMode="External"/><Relationship Id="rId4" Type="http://schemas.openxmlformats.org/officeDocument/2006/relationships/image" Target="../media/image1.png"/><Relationship Id="rId5" Type="http://schemas.openxmlformats.org/officeDocument/2006/relationships/hyperlink" Target="http://drive.google.com/file/d/1spEaf-NSsiXRumPQxu_Ru1h_vHBrIIFJ/view" TargetMode="External"/><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klyOuqrxgNmBi4GKaYO0FWb4ULaDN0MZ/view"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sp>
        <p:nvSpPr>
          <p:cNvPr id="55" name="Google Shape;55;p13"/>
          <p:cNvSpPr txBox="1"/>
          <p:nvPr>
            <p:ph type="ctrTitle"/>
          </p:nvPr>
        </p:nvSpPr>
        <p:spPr>
          <a:xfrm>
            <a:off x="0" y="1307150"/>
            <a:ext cx="91440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it" sz="2700">
                <a:solidFill>
                  <a:srgbClr val="FFFFFF"/>
                </a:solidFill>
                <a:highlight>
                  <a:srgbClr val="F1C232"/>
                </a:highlight>
                <a:latin typeface="Cinzel"/>
                <a:ea typeface="Cinzel"/>
                <a:cs typeface="Cinzel"/>
                <a:sym typeface="Cinzel"/>
              </a:rPr>
              <a:t>Deepfake of a Priest Reading an Artificial Bible</a:t>
            </a:r>
            <a:endParaRPr b="1" sz="2700">
              <a:solidFill>
                <a:srgbClr val="FFFFFF"/>
              </a:solidFill>
              <a:highlight>
                <a:srgbClr val="F1C232"/>
              </a:highlight>
              <a:latin typeface="Cinzel"/>
              <a:ea typeface="Cinzel"/>
              <a:cs typeface="Cinzel"/>
              <a:sym typeface="Cinzel"/>
            </a:endParaRPr>
          </a:p>
        </p:txBody>
      </p:sp>
      <p:sp>
        <p:nvSpPr>
          <p:cNvPr id="56" name="Google Shape;56;p13"/>
          <p:cNvSpPr txBox="1"/>
          <p:nvPr>
            <p:ph idx="1" type="subTitle"/>
          </p:nvPr>
        </p:nvSpPr>
        <p:spPr>
          <a:xfrm>
            <a:off x="311700" y="32793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sz="1800">
                <a:solidFill>
                  <a:srgbClr val="FFFFFF"/>
                </a:solidFill>
                <a:highlight>
                  <a:srgbClr val="F1C232"/>
                </a:highlight>
                <a:latin typeface="Cinzel SemiBold"/>
                <a:ea typeface="Cinzel SemiBold"/>
                <a:cs typeface="Cinzel SemiBold"/>
                <a:sym typeface="Cinzel SemiBold"/>
              </a:rPr>
              <a:t>Artistic Practices II Project by Ludovica Schaerf</a:t>
            </a:r>
            <a:endParaRPr sz="1800">
              <a:solidFill>
                <a:srgbClr val="FFFFFF"/>
              </a:solidFill>
              <a:highlight>
                <a:srgbClr val="F1C232"/>
              </a:highlight>
              <a:latin typeface="Cinzel SemiBold"/>
              <a:ea typeface="Cinzel SemiBold"/>
              <a:cs typeface="Cinzel SemiBold"/>
              <a:sym typeface="Cinzel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60" name="Shape 60"/>
        <p:cNvGrpSpPr/>
        <p:nvPr/>
      </p:nvGrpSpPr>
      <p:grpSpPr>
        <a:xfrm>
          <a:off x="0" y="0"/>
          <a:ext cx="0" cy="0"/>
          <a:chOff x="0" y="0"/>
          <a:chExt cx="0" cy="0"/>
        </a:xfrm>
      </p:grpSpPr>
      <p:sp>
        <p:nvSpPr>
          <p:cNvPr id="61" name="Google Shape;61;p14"/>
          <p:cNvSpPr txBox="1"/>
          <p:nvPr>
            <p:ph idx="1" type="body"/>
          </p:nvPr>
        </p:nvSpPr>
        <p:spPr>
          <a:xfrm>
            <a:off x="311700" y="1152475"/>
            <a:ext cx="4142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550">
                <a:solidFill>
                  <a:srgbClr val="434343"/>
                </a:solidFill>
                <a:latin typeface="Cinzel Medium"/>
                <a:ea typeface="Cinzel Medium"/>
                <a:cs typeface="Cinzel Medium"/>
                <a:sym typeface="Cinzel Medium"/>
              </a:rPr>
              <a:t>The Christian mass is still profoundly </a:t>
            </a:r>
            <a:r>
              <a:rPr b="1" lang="it" sz="1550">
                <a:solidFill>
                  <a:srgbClr val="434343"/>
                </a:solidFill>
                <a:latin typeface="Cinzel"/>
                <a:ea typeface="Cinzel"/>
                <a:cs typeface="Cinzel"/>
                <a:sym typeface="Cinzel"/>
              </a:rPr>
              <a:t>Biblical </a:t>
            </a:r>
            <a:endParaRPr b="1" sz="1550">
              <a:solidFill>
                <a:srgbClr val="434343"/>
              </a:solidFill>
              <a:latin typeface="Cinzel"/>
              <a:ea typeface="Cinzel"/>
              <a:cs typeface="Cinzel"/>
              <a:sym typeface="Cinzel"/>
            </a:endParaRPr>
          </a:p>
          <a:p>
            <a:pPr indent="0" lvl="0" marL="0" rtl="0" algn="l">
              <a:spcBef>
                <a:spcPts val="1200"/>
              </a:spcBef>
              <a:spcAft>
                <a:spcPts val="0"/>
              </a:spcAft>
              <a:buNone/>
            </a:pPr>
            <a:r>
              <a:rPr lang="it" sz="1550">
                <a:solidFill>
                  <a:srgbClr val="434343"/>
                </a:solidFill>
                <a:latin typeface="Cinzel Medium"/>
                <a:ea typeface="Cinzel Medium"/>
                <a:cs typeface="Cinzel Medium"/>
                <a:sym typeface="Cinzel Medium"/>
              </a:rPr>
              <a:t>No introduction to the readings only </a:t>
            </a:r>
            <a:r>
              <a:rPr b="1" lang="it" sz="1550">
                <a:solidFill>
                  <a:srgbClr val="434343"/>
                </a:solidFill>
                <a:latin typeface="Cinzel"/>
                <a:ea typeface="Cinzel"/>
                <a:cs typeface="Cinzel"/>
                <a:sym typeface="Cinzel"/>
              </a:rPr>
              <a:t>Homily</a:t>
            </a:r>
            <a:endParaRPr b="1" sz="1550">
              <a:solidFill>
                <a:srgbClr val="434343"/>
              </a:solidFill>
              <a:latin typeface="Cinzel"/>
              <a:ea typeface="Cinzel"/>
              <a:cs typeface="Cinzel"/>
              <a:sym typeface="Cinzel"/>
            </a:endParaRPr>
          </a:p>
          <a:p>
            <a:pPr indent="0" lvl="0" marL="0" rtl="0" algn="l">
              <a:spcBef>
                <a:spcPts val="1200"/>
              </a:spcBef>
              <a:spcAft>
                <a:spcPts val="1200"/>
              </a:spcAft>
              <a:buNone/>
            </a:pPr>
            <a:r>
              <a:rPr lang="it" sz="1550">
                <a:solidFill>
                  <a:srgbClr val="434343"/>
                </a:solidFill>
                <a:latin typeface="Cinzel Medium"/>
                <a:ea typeface="Cinzel Medium"/>
                <a:cs typeface="Cinzel Medium"/>
                <a:sym typeface="Cinzel Medium"/>
              </a:rPr>
              <a:t>Poses issue of </a:t>
            </a:r>
            <a:r>
              <a:rPr b="1" lang="it" sz="1550">
                <a:solidFill>
                  <a:srgbClr val="434343"/>
                </a:solidFill>
                <a:latin typeface="Cinzel"/>
                <a:ea typeface="Cinzel"/>
                <a:cs typeface="Cinzel"/>
                <a:sym typeface="Cinzel"/>
              </a:rPr>
              <a:t>Hermeneutics</a:t>
            </a:r>
            <a:endParaRPr b="1" sz="1550">
              <a:solidFill>
                <a:srgbClr val="434343"/>
              </a:solidFill>
              <a:latin typeface="Cinzel"/>
              <a:ea typeface="Cinzel"/>
              <a:cs typeface="Cinzel"/>
              <a:sym typeface="Cinzel"/>
            </a:endParaRPr>
          </a:p>
        </p:txBody>
      </p:sp>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latin typeface="Cinzel"/>
                <a:ea typeface="Cinzel"/>
                <a:cs typeface="Cinzel"/>
                <a:sym typeface="Cinzel"/>
              </a:rPr>
              <a:t>Why tho??</a:t>
            </a:r>
            <a:endParaRPr b="1">
              <a:latin typeface="Cinzel"/>
              <a:ea typeface="Cinzel"/>
              <a:cs typeface="Cinzel"/>
              <a:sym typeface="Cinzel"/>
            </a:endParaRPr>
          </a:p>
        </p:txBody>
      </p:sp>
      <p:pic>
        <p:nvPicPr>
          <p:cNvPr id="63" name="Google Shape;63;p14"/>
          <p:cNvPicPr preferRelativeResize="0"/>
          <p:nvPr/>
        </p:nvPicPr>
        <p:blipFill rotWithShape="1">
          <a:blip r:embed="rId3">
            <a:alphaModFix/>
          </a:blip>
          <a:srcRect b="6433" l="0" r="0" t="11303"/>
          <a:stretch/>
        </p:blipFill>
        <p:spPr>
          <a:xfrm>
            <a:off x="4454552" y="1"/>
            <a:ext cx="4689446" cy="5143501"/>
          </a:xfrm>
          <a:prstGeom prst="rect">
            <a:avLst/>
          </a:prstGeom>
          <a:noFill/>
          <a:ln cap="flat" cmpd="sng" w="28575">
            <a:solidFill>
              <a:schemeClr val="dk2"/>
            </a:solidFill>
            <a:prstDash val="solid"/>
            <a:round/>
            <a:headEnd len="sm" w="sm" type="none"/>
            <a:tailEnd len="sm" w="sm" type="none"/>
          </a:ln>
        </p:spPr>
      </p:pic>
      <p:sp>
        <p:nvSpPr>
          <p:cNvPr id="64" name="Google Shape;64;p14"/>
          <p:cNvSpPr/>
          <p:nvPr/>
        </p:nvSpPr>
        <p:spPr>
          <a:xfrm>
            <a:off x="8076175" y="902350"/>
            <a:ext cx="609000" cy="5727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65" name="Google Shape;65;p14"/>
          <p:cNvSpPr/>
          <p:nvPr/>
        </p:nvSpPr>
        <p:spPr>
          <a:xfrm>
            <a:off x="8076175" y="1672575"/>
            <a:ext cx="609000" cy="572700"/>
          </a:xfrm>
          <a:prstGeom prst="ellipse">
            <a:avLst/>
          </a:prstGeom>
          <a:no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66" name="Google Shape;66;p14"/>
          <p:cNvSpPr/>
          <p:nvPr/>
        </p:nvSpPr>
        <p:spPr>
          <a:xfrm>
            <a:off x="5752825" y="1672575"/>
            <a:ext cx="609000" cy="5727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261450" y="143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latin typeface="Cinzel"/>
                <a:ea typeface="Cinzel"/>
                <a:cs typeface="Cinzel"/>
                <a:sym typeface="Cinzel"/>
              </a:rPr>
              <a:t>Artificial Bible</a:t>
            </a:r>
            <a:endParaRPr/>
          </a:p>
        </p:txBody>
      </p:sp>
      <p:pic>
        <p:nvPicPr>
          <p:cNvPr id="72" name="Google Shape;72;p15"/>
          <p:cNvPicPr preferRelativeResize="0"/>
          <p:nvPr/>
        </p:nvPicPr>
        <p:blipFill>
          <a:blip r:embed="rId3">
            <a:alphaModFix/>
          </a:blip>
          <a:stretch>
            <a:fillRect/>
          </a:stretch>
        </p:blipFill>
        <p:spPr>
          <a:xfrm>
            <a:off x="152400" y="886775"/>
            <a:ext cx="7824052" cy="3866049"/>
          </a:xfrm>
          <a:prstGeom prst="rect">
            <a:avLst/>
          </a:prstGeom>
          <a:noFill/>
          <a:ln cap="flat" cmpd="sng" w="28575">
            <a:solidFill>
              <a:schemeClr val="dk2"/>
            </a:solidFill>
            <a:prstDash val="solid"/>
            <a:round/>
            <a:headEnd len="sm" w="sm" type="none"/>
            <a:tailEnd len="sm" w="sm" type="none"/>
          </a:ln>
        </p:spPr>
      </p:pic>
      <p:sp>
        <p:nvSpPr>
          <p:cNvPr id="73" name="Google Shape;73;p15"/>
          <p:cNvSpPr/>
          <p:nvPr/>
        </p:nvSpPr>
        <p:spPr>
          <a:xfrm>
            <a:off x="6620250" y="472175"/>
            <a:ext cx="1627500" cy="934500"/>
          </a:xfrm>
          <a:prstGeom prst="rect">
            <a:avLst/>
          </a:prstGeom>
          <a:solidFill>
            <a:srgbClr val="FFFF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Bible, Luke 24, </a:t>
            </a:r>
            <a:endParaRPr/>
          </a:p>
          <a:p>
            <a:pPr indent="0" lvl="0" marL="0" rtl="0" algn="l">
              <a:spcBef>
                <a:spcPts val="0"/>
              </a:spcBef>
              <a:spcAft>
                <a:spcPts val="0"/>
              </a:spcAft>
              <a:buNone/>
            </a:pPr>
            <a:r>
              <a:rPr lang="it"/>
              <a:t>“Jesus has risen”</a:t>
            </a:r>
            <a:endParaRPr/>
          </a:p>
        </p:txBody>
      </p:sp>
      <p:pic>
        <p:nvPicPr>
          <p:cNvPr id="74" name="Google Shape;74;p15"/>
          <p:cNvPicPr preferRelativeResize="0"/>
          <p:nvPr/>
        </p:nvPicPr>
        <p:blipFill>
          <a:blip r:embed="rId4">
            <a:alphaModFix/>
          </a:blip>
          <a:stretch>
            <a:fillRect/>
          </a:stretch>
        </p:blipFill>
        <p:spPr>
          <a:xfrm>
            <a:off x="4572000" y="3183518"/>
            <a:ext cx="4285901" cy="1629157"/>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latin typeface="Cinzel"/>
                <a:ea typeface="Cinzel"/>
                <a:cs typeface="Cinzel"/>
                <a:sym typeface="Cinzel"/>
              </a:rPr>
              <a:t>Deepfake of a priest</a:t>
            </a:r>
            <a:endParaRPr b="1">
              <a:latin typeface="Cinzel"/>
              <a:ea typeface="Cinzel"/>
              <a:cs typeface="Cinzel"/>
              <a:sym typeface="Cinzel"/>
            </a:endParaRPr>
          </a:p>
        </p:txBody>
      </p:sp>
      <p:pic>
        <p:nvPicPr>
          <p:cNvPr id="80" name="Google Shape;80;p16" title="Artistic Practices II - v2 (online-audio-converter.com).wav">
            <a:hlinkClick r:id="rId3"/>
          </p:cNvPr>
          <p:cNvPicPr preferRelativeResize="0"/>
          <p:nvPr/>
        </p:nvPicPr>
        <p:blipFill>
          <a:blip r:embed="rId4">
            <a:alphaModFix/>
          </a:blip>
          <a:stretch>
            <a:fillRect/>
          </a:stretch>
        </p:blipFill>
        <p:spPr>
          <a:xfrm>
            <a:off x="423650" y="1210325"/>
            <a:ext cx="457200" cy="457200"/>
          </a:xfrm>
          <a:prstGeom prst="rect">
            <a:avLst/>
          </a:prstGeom>
          <a:noFill/>
          <a:ln>
            <a:noFill/>
          </a:ln>
        </p:spPr>
      </p:pic>
      <p:pic>
        <p:nvPicPr>
          <p:cNvPr id="81" name="Google Shape;81;p16" title="sent_2.wav">
            <a:hlinkClick r:id="rId5"/>
          </p:cNvPr>
          <p:cNvPicPr preferRelativeResize="0"/>
          <p:nvPr/>
        </p:nvPicPr>
        <p:blipFill>
          <a:blip r:embed="rId4">
            <a:alphaModFix/>
          </a:blip>
          <a:stretch>
            <a:fillRect/>
          </a:stretch>
        </p:blipFill>
        <p:spPr>
          <a:xfrm>
            <a:off x="5140075" y="1210325"/>
            <a:ext cx="457200" cy="457200"/>
          </a:xfrm>
          <a:prstGeom prst="rect">
            <a:avLst/>
          </a:prstGeom>
          <a:noFill/>
          <a:ln>
            <a:noFill/>
          </a:ln>
        </p:spPr>
      </p:pic>
      <p:sp>
        <p:nvSpPr>
          <p:cNvPr id="82" name="Google Shape;82;p16"/>
          <p:cNvSpPr txBox="1"/>
          <p:nvPr/>
        </p:nvSpPr>
        <p:spPr>
          <a:xfrm>
            <a:off x="1054825" y="1210325"/>
            <a:ext cx="207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Cinzel Medium"/>
                <a:ea typeface="Cinzel Medium"/>
                <a:cs typeface="Cinzel Medium"/>
                <a:sym typeface="Cinzel Medium"/>
              </a:rPr>
              <a:t>original audio → Priest Homily</a:t>
            </a:r>
            <a:endParaRPr>
              <a:latin typeface="Cinzel Medium"/>
              <a:ea typeface="Cinzel Medium"/>
              <a:cs typeface="Cinzel Medium"/>
              <a:sym typeface="Cinzel Medium"/>
            </a:endParaRPr>
          </a:p>
        </p:txBody>
      </p:sp>
      <p:pic>
        <p:nvPicPr>
          <p:cNvPr id="83" name="Google Shape;83;p16"/>
          <p:cNvPicPr preferRelativeResize="0"/>
          <p:nvPr/>
        </p:nvPicPr>
        <p:blipFill rotWithShape="1">
          <a:blip r:embed="rId6">
            <a:alphaModFix/>
          </a:blip>
          <a:srcRect b="53559" l="51081" r="10014" t="17633"/>
          <a:stretch/>
        </p:blipFill>
        <p:spPr>
          <a:xfrm>
            <a:off x="423650" y="1917463"/>
            <a:ext cx="3043923" cy="1113762"/>
          </a:xfrm>
          <a:prstGeom prst="rect">
            <a:avLst/>
          </a:prstGeom>
          <a:noFill/>
          <a:ln cap="flat" cmpd="sng" w="28575">
            <a:solidFill>
              <a:schemeClr val="dk2"/>
            </a:solidFill>
            <a:prstDash val="solid"/>
            <a:round/>
            <a:headEnd len="sm" w="sm" type="none"/>
            <a:tailEnd len="sm" w="sm" type="none"/>
          </a:ln>
        </p:spPr>
      </p:pic>
      <p:sp>
        <p:nvSpPr>
          <p:cNvPr id="84" name="Google Shape;84;p16"/>
          <p:cNvSpPr/>
          <p:nvPr/>
        </p:nvSpPr>
        <p:spPr>
          <a:xfrm>
            <a:off x="3706925" y="1717850"/>
            <a:ext cx="1195500" cy="1113900"/>
          </a:xfrm>
          <a:prstGeom prst="rightArrow">
            <a:avLst>
              <a:gd fmla="val 50000" name="adj1"/>
              <a:gd fmla="val 50000" name="adj2"/>
            </a:avLst>
          </a:prstGeom>
          <a:solidFill>
            <a:srgbClr val="FFFFFF"/>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sz="1100">
                <a:latin typeface="Cinzel Medium"/>
                <a:ea typeface="Cinzel Medium"/>
                <a:cs typeface="Cinzel Medium"/>
                <a:sym typeface="Cinzel Medium"/>
              </a:rPr>
              <a:t>real-time voice cloning</a:t>
            </a:r>
            <a:endParaRPr sz="1100">
              <a:latin typeface="Cinzel Medium"/>
              <a:ea typeface="Cinzel Medium"/>
              <a:cs typeface="Cinzel Medium"/>
              <a:sym typeface="Cinzel Medium"/>
            </a:endParaRPr>
          </a:p>
        </p:txBody>
      </p:sp>
      <p:sp>
        <p:nvSpPr>
          <p:cNvPr id="85" name="Google Shape;85;p16"/>
          <p:cNvSpPr txBox="1"/>
          <p:nvPr/>
        </p:nvSpPr>
        <p:spPr>
          <a:xfrm>
            <a:off x="5597275" y="12103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1"/>
                </a:solidFill>
                <a:latin typeface="Cinzel Medium"/>
                <a:ea typeface="Cinzel Medium"/>
                <a:cs typeface="Cinzel Medium"/>
                <a:sym typeface="Cinzel Medium"/>
              </a:rPr>
              <a:t>example output sentence</a:t>
            </a:r>
            <a:endParaRPr>
              <a:solidFill>
                <a:schemeClr val="dk1"/>
              </a:solidFill>
              <a:latin typeface="Cinzel Medium"/>
              <a:ea typeface="Cinzel Medium"/>
              <a:cs typeface="Cinzel Medium"/>
              <a:sym typeface="Cinzel Medium"/>
            </a:endParaRPr>
          </a:p>
        </p:txBody>
      </p:sp>
      <p:sp>
        <p:nvSpPr>
          <p:cNvPr id="86" name="Google Shape;86;p16"/>
          <p:cNvSpPr txBox="1"/>
          <p:nvPr>
            <p:ph idx="1" type="body"/>
          </p:nvPr>
        </p:nvSpPr>
        <p:spPr>
          <a:xfrm>
            <a:off x="2231400" y="3596450"/>
            <a:ext cx="4681200" cy="120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latin typeface="Cinzel"/>
                <a:ea typeface="Cinzel"/>
                <a:cs typeface="Cinzel"/>
                <a:sym typeface="Cinzel"/>
              </a:rPr>
              <a:t>Simulation</a:t>
            </a:r>
            <a:r>
              <a:rPr lang="it">
                <a:latin typeface="Cinzel Medium"/>
                <a:ea typeface="Cinzel Medium"/>
                <a:cs typeface="Cinzel Medium"/>
                <a:sym typeface="Cinzel Medium"/>
              </a:rPr>
              <a:t> or </a:t>
            </a:r>
            <a:r>
              <a:rPr b="1" lang="it">
                <a:latin typeface="Cinzel"/>
                <a:ea typeface="Cinzel"/>
                <a:cs typeface="Cinzel"/>
                <a:sym typeface="Cinzel"/>
              </a:rPr>
              <a:t>Simulacrum</a:t>
            </a:r>
            <a:r>
              <a:rPr lang="it">
                <a:latin typeface="Cinzel Medium"/>
                <a:ea typeface="Cinzel Medium"/>
                <a:cs typeface="Cinzel Medium"/>
                <a:sym typeface="Cinzel Medium"/>
              </a:rPr>
              <a:t>? </a:t>
            </a:r>
            <a:endParaRPr>
              <a:latin typeface="Cinzel Medium"/>
              <a:ea typeface="Cinzel Medium"/>
              <a:cs typeface="Cinzel Medium"/>
              <a:sym typeface="Cinzel Medium"/>
            </a:endParaRPr>
          </a:p>
          <a:p>
            <a:pPr indent="0" lvl="0" marL="0" rtl="0" algn="l">
              <a:spcBef>
                <a:spcPts val="1200"/>
              </a:spcBef>
              <a:spcAft>
                <a:spcPts val="1200"/>
              </a:spcAft>
              <a:buNone/>
            </a:pPr>
            <a:r>
              <a:rPr lang="it">
                <a:latin typeface="Cinzel Medium"/>
                <a:ea typeface="Cinzel Medium"/>
                <a:cs typeface="Cinzel Medium"/>
                <a:sym typeface="Cinzel Medium"/>
              </a:rPr>
              <a:t>(Jean Baudrillard)</a:t>
            </a:r>
            <a:endParaRPr>
              <a:latin typeface="Cinzel Medium"/>
              <a:ea typeface="Cinzel Medium"/>
              <a:cs typeface="Cinzel Medium"/>
              <a:sym typeface="Cinzel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90" name="Shape 90"/>
        <p:cNvGrpSpPr/>
        <p:nvPr/>
      </p:nvGrpSpPr>
      <p:grpSpPr>
        <a:xfrm>
          <a:off x="0" y="0"/>
          <a:ext cx="0" cy="0"/>
          <a:chOff x="0" y="0"/>
          <a:chExt cx="0" cy="0"/>
        </a:xfrm>
      </p:grpSpPr>
      <p:pic>
        <p:nvPicPr>
          <p:cNvPr id="91" name="Google Shape;91;p17" title="Artistic Practices II - v5.mp4">
            <a:hlinkClick r:id="rId3"/>
          </p:cNvPr>
          <p:cNvPicPr preferRelativeResize="0"/>
          <p:nvPr/>
        </p:nvPicPr>
        <p:blipFill>
          <a:blip r:embed="rId4">
            <a:alphaModFix/>
          </a:blip>
          <a:stretch>
            <a:fillRect/>
          </a:stretch>
        </p:blipFill>
        <p:spPr>
          <a:xfrm>
            <a:off x="-48525" y="0"/>
            <a:ext cx="6857983" cy="5143500"/>
          </a:xfrm>
          <a:prstGeom prst="rect">
            <a:avLst/>
          </a:prstGeom>
          <a:noFill/>
          <a:ln>
            <a:noFill/>
          </a:ln>
        </p:spPr>
      </p:pic>
      <p:sp>
        <p:nvSpPr>
          <p:cNvPr id="92" name="Google Shape;92;p17"/>
          <p:cNvSpPr txBox="1"/>
          <p:nvPr/>
        </p:nvSpPr>
        <p:spPr>
          <a:xfrm>
            <a:off x="7006000" y="783575"/>
            <a:ext cx="1908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Cinzel Medium"/>
                <a:ea typeface="Cinzel Medium"/>
                <a:cs typeface="Cinzel Medium"/>
                <a:sym typeface="Cinzel Medium"/>
              </a:rPr>
              <a:t>turns out audio ai ain’t that intelligent after all</a:t>
            </a:r>
            <a:endParaRPr>
              <a:latin typeface="Cinzel Medium"/>
              <a:ea typeface="Cinzel Medium"/>
              <a:cs typeface="Cinzel Medium"/>
              <a:sym typeface="Cinzel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latin typeface="Cinzel"/>
                <a:ea typeface="Cinzel"/>
                <a:cs typeface="Cinzel"/>
                <a:sym typeface="Cinzel"/>
              </a:rPr>
              <a:t>Implications</a:t>
            </a:r>
            <a:endParaRPr b="1">
              <a:latin typeface="Cinzel"/>
              <a:ea typeface="Cinzel"/>
              <a:cs typeface="Cinzel"/>
              <a:sym typeface="Cinzel"/>
            </a:endParaRPr>
          </a:p>
        </p:txBody>
      </p:sp>
      <p:sp>
        <p:nvSpPr>
          <p:cNvPr id="98" name="Google Shape;9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latin typeface="Cinzel Medium"/>
                <a:ea typeface="Cinzel Medium"/>
                <a:cs typeface="Cinzel Medium"/>
                <a:sym typeface="Cinzel Medium"/>
              </a:rPr>
              <a:t>Can we </a:t>
            </a:r>
            <a:r>
              <a:rPr b="1" lang="it">
                <a:latin typeface="Cinzel"/>
                <a:ea typeface="Cinzel"/>
                <a:cs typeface="Cinzel"/>
                <a:sym typeface="Cinzel"/>
              </a:rPr>
              <a:t>popularize </a:t>
            </a:r>
            <a:r>
              <a:rPr lang="it">
                <a:latin typeface="Cinzel Medium"/>
                <a:ea typeface="Cinzel Medium"/>
                <a:cs typeface="Cinzel Medium"/>
                <a:sym typeface="Cinzel Medium"/>
              </a:rPr>
              <a:t>the liturgy, extending its understanding to sporadic churchgoer?</a:t>
            </a:r>
            <a:endParaRPr>
              <a:latin typeface="Cinzel Medium"/>
              <a:ea typeface="Cinzel Medium"/>
              <a:cs typeface="Cinzel Medium"/>
              <a:sym typeface="Cinzel Medium"/>
            </a:endParaRPr>
          </a:p>
          <a:p>
            <a:pPr indent="0" lvl="0" marL="0" rtl="0" algn="l">
              <a:spcBef>
                <a:spcPts val="1200"/>
              </a:spcBef>
              <a:spcAft>
                <a:spcPts val="0"/>
              </a:spcAft>
              <a:buNone/>
            </a:pPr>
            <a:r>
              <a:rPr lang="it">
                <a:latin typeface="Cinzel Medium"/>
                <a:ea typeface="Cinzel Medium"/>
                <a:cs typeface="Cinzel Medium"/>
                <a:sym typeface="Cinzel Medium"/>
              </a:rPr>
              <a:t>Is an AI Summary more </a:t>
            </a:r>
            <a:r>
              <a:rPr b="1" lang="it">
                <a:latin typeface="Cinzel"/>
                <a:ea typeface="Cinzel"/>
                <a:cs typeface="Cinzel"/>
                <a:sym typeface="Cinzel"/>
              </a:rPr>
              <a:t>unbiased </a:t>
            </a:r>
            <a:r>
              <a:rPr lang="it">
                <a:latin typeface="Cinzel Medium"/>
                <a:ea typeface="Cinzel Medium"/>
                <a:cs typeface="Cinzel Medium"/>
                <a:sym typeface="Cinzel Medium"/>
              </a:rPr>
              <a:t>than human ones? Would this ‘solve’ the issue of </a:t>
            </a:r>
            <a:r>
              <a:rPr b="1" lang="it">
                <a:latin typeface="Cinzel"/>
                <a:ea typeface="Cinzel"/>
                <a:cs typeface="Cinzel"/>
                <a:sym typeface="Cinzel"/>
              </a:rPr>
              <a:t>interpretation</a:t>
            </a:r>
            <a:r>
              <a:rPr lang="it">
                <a:latin typeface="Cinzel Medium"/>
                <a:ea typeface="Cinzel Medium"/>
                <a:cs typeface="Cinzel Medium"/>
                <a:sym typeface="Cinzel Medium"/>
              </a:rPr>
              <a:t>?</a:t>
            </a:r>
            <a:endParaRPr>
              <a:latin typeface="Cinzel Medium"/>
              <a:ea typeface="Cinzel Medium"/>
              <a:cs typeface="Cinzel Medium"/>
              <a:sym typeface="Cinzel Medium"/>
            </a:endParaRPr>
          </a:p>
          <a:p>
            <a:pPr indent="0" lvl="0" marL="0" rtl="0" algn="l">
              <a:spcBef>
                <a:spcPts val="1200"/>
              </a:spcBef>
              <a:spcAft>
                <a:spcPts val="0"/>
              </a:spcAft>
              <a:buNone/>
            </a:pPr>
            <a:r>
              <a:rPr lang="it">
                <a:latin typeface="Cinzel Medium"/>
                <a:ea typeface="Cinzel Medium"/>
                <a:cs typeface="Cinzel Medium"/>
                <a:sym typeface="Cinzel Medium"/>
              </a:rPr>
              <a:t>Can </a:t>
            </a:r>
            <a:r>
              <a:rPr b="1" lang="it">
                <a:latin typeface="Cinzel"/>
                <a:ea typeface="Cinzel"/>
                <a:cs typeface="Cinzel"/>
                <a:sym typeface="Cinzel"/>
              </a:rPr>
              <a:t>Artificial Intelligence</a:t>
            </a:r>
            <a:r>
              <a:rPr lang="it">
                <a:latin typeface="Cinzel Medium"/>
                <a:ea typeface="Cinzel Medium"/>
                <a:cs typeface="Cinzel Medium"/>
                <a:sym typeface="Cinzel Medium"/>
              </a:rPr>
              <a:t> interact with the Sacred? Would this be </a:t>
            </a:r>
            <a:r>
              <a:rPr b="1" lang="it">
                <a:latin typeface="Cinzel"/>
                <a:ea typeface="Cinzel"/>
                <a:cs typeface="Cinzel"/>
                <a:sym typeface="Cinzel"/>
              </a:rPr>
              <a:t>profane</a:t>
            </a:r>
            <a:r>
              <a:rPr lang="it">
                <a:latin typeface="Cinzel Medium"/>
                <a:ea typeface="Cinzel Medium"/>
                <a:cs typeface="Cinzel Medium"/>
                <a:sym typeface="Cinzel Medium"/>
              </a:rPr>
              <a:t>?</a:t>
            </a:r>
            <a:endParaRPr>
              <a:latin typeface="Cinzel Medium"/>
              <a:ea typeface="Cinzel Medium"/>
              <a:cs typeface="Cinzel Medium"/>
              <a:sym typeface="Cinzel Medium"/>
            </a:endParaRPr>
          </a:p>
          <a:p>
            <a:pPr indent="0" lvl="0" marL="0" rtl="0" algn="l">
              <a:spcBef>
                <a:spcPts val="1200"/>
              </a:spcBef>
              <a:spcAft>
                <a:spcPts val="1200"/>
              </a:spcAft>
              <a:buNone/>
            </a:pPr>
            <a:r>
              <a:rPr lang="it">
                <a:latin typeface="Cinzel Medium"/>
                <a:ea typeface="Cinzel Medium"/>
                <a:cs typeface="Cinzel Medium"/>
                <a:sym typeface="Cinzel Medium"/>
              </a:rPr>
              <a:t>Is the vast use of AI </a:t>
            </a:r>
            <a:r>
              <a:rPr lang="it">
                <a:latin typeface="Cinzel Medium"/>
                <a:ea typeface="Cinzel Medium"/>
                <a:cs typeface="Cinzel Medium"/>
                <a:sym typeface="Cinzel Medium"/>
              </a:rPr>
              <a:t>distancing ourselves from </a:t>
            </a:r>
            <a:r>
              <a:rPr b="1" lang="it">
                <a:latin typeface="Cinzel"/>
                <a:ea typeface="Cinzel"/>
                <a:cs typeface="Cinzel"/>
                <a:sym typeface="Cinzel"/>
              </a:rPr>
              <a:t>reality</a:t>
            </a:r>
            <a:r>
              <a:rPr lang="it">
                <a:latin typeface="Cinzel Medium"/>
                <a:ea typeface="Cinzel Medium"/>
                <a:cs typeface="Cinzel Medium"/>
                <a:sym typeface="Cinzel Medium"/>
              </a:rPr>
              <a:t>? Can we </a:t>
            </a:r>
            <a:r>
              <a:rPr b="1" lang="it">
                <a:latin typeface="Cinzel"/>
                <a:ea typeface="Cinzel"/>
                <a:cs typeface="Cinzel"/>
                <a:sym typeface="Cinzel"/>
              </a:rPr>
              <a:t>trust </a:t>
            </a:r>
            <a:r>
              <a:rPr lang="it">
                <a:latin typeface="Cinzel Medium"/>
                <a:ea typeface="Cinzel Medium"/>
                <a:cs typeface="Cinzel Medium"/>
                <a:sym typeface="Cinzel Medium"/>
              </a:rPr>
              <a:t>the resulting summary?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t">
                <a:latin typeface="Cinzel"/>
                <a:ea typeface="Cinzel"/>
                <a:cs typeface="Cinzel"/>
                <a:sym typeface="Cinzel"/>
              </a:rPr>
              <a:t>What’s Next</a:t>
            </a:r>
            <a:endParaRPr b="1">
              <a:latin typeface="Cinzel"/>
              <a:ea typeface="Cinzel"/>
              <a:cs typeface="Cinzel"/>
              <a:sym typeface="Cinzel"/>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latin typeface="Cinzel Medium"/>
                <a:ea typeface="Cinzel Medium"/>
                <a:cs typeface="Cinzel Medium"/>
                <a:sym typeface="Cinzel Medium"/>
              </a:rPr>
              <a:t>How is this received:</a:t>
            </a:r>
            <a:endParaRPr>
              <a:latin typeface="Cinzel Medium"/>
              <a:ea typeface="Cinzel Medium"/>
              <a:cs typeface="Cinzel Medium"/>
              <a:sym typeface="Cinzel Medium"/>
            </a:endParaRPr>
          </a:p>
          <a:p>
            <a:pPr indent="-342900" lvl="0" marL="457200" rtl="0" algn="l">
              <a:spcBef>
                <a:spcPts val="1200"/>
              </a:spcBef>
              <a:spcAft>
                <a:spcPts val="0"/>
              </a:spcAft>
              <a:buSzPts val="1800"/>
              <a:buFont typeface="Cinzel Medium"/>
              <a:buChar char="●"/>
            </a:pPr>
            <a:r>
              <a:rPr lang="it">
                <a:latin typeface="Cinzel Medium"/>
                <a:ea typeface="Cinzel Medium"/>
                <a:cs typeface="Cinzel Medium"/>
                <a:sym typeface="Cinzel Medium"/>
              </a:rPr>
              <a:t>video extended with interviews after the mass</a:t>
            </a:r>
            <a:endParaRPr>
              <a:latin typeface="Cinzel Medium"/>
              <a:ea typeface="Cinzel Medium"/>
              <a:cs typeface="Cinzel Medium"/>
              <a:sym typeface="Cinzel Medium"/>
            </a:endParaRPr>
          </a:p>
          <a:p>
            <a:pPr indent="-342900" lvl="0" marL="457200" rtl="0" algn="l">
              <a:spcBef>
                <a:spcPts val="0"/>
              </a:spcBef>
              <a:spcAft>
                <a:spcPts val="0"/>
              </a:spcAft>
              <a:buSzPts val="1800"/>
              <a:buFont typeface="Cinzel Medium"/>
              <a:buChar char="●"/>
            </a:pPr>
            <a:r>
              <a:rPr lang="it">
                <a:latin typeface="Cinzel Medium"/>
                <a:ea typeface="Cinzel Medium"/>
                <a:cs typeface="Cinzel Medium"/>
                <a:sym typeface="Cinzel Medium"/>
              </a:rPr>
              <a:t>real interviews’ text still displayed a deepfake audio</a:t>
            </a:r>
            <a:endParaRPr>
              <a:latin typeface="Cinzel Medium"/>
              <a:ea typeface="Cinzel Medium"/>
              <a:cs typeface="Cinzel Medium"/>
              <a:sym typeface="Cinzel Medium"/>
            </a:endParaRPr>
          </a:p>
          <a:p>
            <a:pPr indent="-342900" lvl="0" marL="457200" rtl="0" algn="l">
              <a:spcBef>
                <a:spcPts val="0"/>
              </a:spcBef>
              <a:spcAft>
                <a:spcPts val="0"/>
              </a:spcAft>
              <a:buSzPts val="1800"/>
              <a:buFont typeface="Cinzel Medium"/>
              <a:buChar char="●"/>
            </a:pPr>
            <a:r>
              <a:rPr lang="it">
                <a:latin typeface="Cinzel Medium"/>
                <a:ea typeface="Cinzel Medium"/>
                <a:cs typeface="Cinzel Medium"/>
                <a:sym typeface="Cinzel Medium"/>
              </a:rPr>
              <a:t>guess negative reaction</a:t>
            </a:r>
            <a:endParaRPr>
              <a:latin typeface="Cinzel Medium"/>
              <a:ea typeface="Cinzel Medium"/>
              <a:cs typeface="Cinzel Medium"/>
              <a:sym typeface="Cinzel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