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  <p:sldId id="264" r:id="rId10"/>
    <p:sldId id="265" r:id="rId11"/>
    <p:sldId id="267" r:id="rId12"/>
    <p:sldId id="268" r:id="rId13"/>
    <p:sldId id="277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128CC1-8483-4B5F-A72A-0D03DF8D6037}" type="datetimeFigureOut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02F1A0-2C44-4971-9DB7-95162F9A09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7847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36DB739-D09C-C477-9978-BA9EB1F0F0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CC703F8-4160-B820-8C2B-7507977338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024C83-ABAF-3D27-4DFD-DED01EA6DF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DAAF0B-BEB9-4AF1-B373-9FCE6080EE67}" type="datetime1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8C3415-F836-3F17-73A1-B05D3C38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727884A-5962-3301-73D4-FC6BA5348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5349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5E97C6-1692-5AFE-DB1B-D0057B446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F565D0-7A3F-DF50-CA0F-8109718D08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14C449-2F02-661E-5AFA-AEF624B8E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979E35-A741-4E38-900F-8861DC4314E8}" type="datetime1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30382B-1C9B-AA5C-AF05-A5C5641D5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4001A3E-03A0-6200-1026-9F141BA4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08755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A13D09C-A8EE-0842-3ED2-25FC530C24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B3E50ED-9946-B2D4-1C21-AE1DAD9C09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83DB9D-37A7-D4E3-6D81-224F2363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735659-5470-4972-BEC5-AA7A57862CCF}" type="datetime1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7867C6-D7C5-48A5-A1E4-20283DA72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ECAA72-8EF7-8676-2727-48BA3225A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7697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B9A0D75-542A-CCEE-C6EC-67DB27F53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F3CCB11-488C-25AD-4B96-4110A366E1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93CF97-D656-D187-D9B7-AE6A1D7F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334F1-3182-4876-A740-1E1B9BF80B6C}" type="datetime1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6336836-F0C7-E1C8-34CF-04D9EDB8B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5370606-721B-5955-29D9-5F88158B7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204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74668-2661-3C70-ACB1-61CAB76DC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B93C885-E8B2-9608-B202-4D269D845A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83E414-E732-9CBE-0B5E-3A35E9182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F010B-6053-47F4-BEFE-E5183F26DF4A}" type="datetime1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71A0BE8-32B8-BE47-FE03-1966FE0F9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2FBA27-1DAB-B0D0-190C-77112A69C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32306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04C00E-E1F8-DA56-FA5B-46F9735CC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92BCEAF-BCC1-B23E-E785-314AD7D36E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2776DCF-BD55-4620-23A0-A16BFAA44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A63980-E532-B41B-DF8D-BE1C1C2F0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966F02-8F93-4713-B991-BD48A3246CB1}" type="datetime1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8F6B952-1C9D-BFFC-D664-21E381DC0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A99241-55B4-5E29-2108-4D78A4360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6793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39CCA3-6E60-9889-1344-1FE0AD073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60A7270-9C40-54AA-D76A-B817E2AE4D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B291B03-A761-8346-C6EC-7B446C7373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E0DF68D1-06D4-9758-4A65-12ED865532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4481929-3325-FC80-47C5-289C0307E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C646090-1908-F6A7-2840-2916CF0F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3D806-C37A-48DC-9103-B87A0BB5650D}" type="datetime1">
              <a:rPr lang="fr-FR" smtClean="0"/>
              <a:t>13/12/2024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5C6264B-FE38-C751-1B4F-C066A12D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28972AF-44A7-FF7B-5FB7-D9BDE3347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6644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33D50D-4130-7B9D-35E8-1C5849D2AA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9930E1F-67EB-A0B7-CECB-D14C1B64F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5A8F3C-AA40-46E5-8C0B-4399B4E744F2}" type="datetime1">
              <a:rPr lang="fr-FR" smtClean="0"/>
              <a:t>13/12/2024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B9CC493-9EC7-ADB6-389C-BD881D033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C9CA01A-06AA-DA10-5D95-BFCB25EAF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649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6D091CE3-4F4D-0DBC-F1D7-92A00902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3AABC-80FB-4F27-905F-7F3B786FECD3}" type="datetime1">
              <a:rPr lang="fr-FR" smtClean="0"/>
              <a:t>13/12/2024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D936EF-0AC8-94EA-52CD-E463F2BC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B5C1AC-29BC-8423-57B8-2630BA88E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779206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C8CC261-AD0E-10C2-0152-9F62AB12D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6AC1E56-6E9F-C6DE-55DA-E21987D8DC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5AB55C7-26DB-9F42-C465-9E11D7C79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2D5454B-F7EC-EAD4-8375-19ECACF07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FE58-6947-42AD-81F2-C363788A5895}" type="datetime1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E7631D9-714F-C633-69E7-6A1F4F93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27FAD7E-8416-DA44-8378-1B45FA8E64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3624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7D30E86-7E37-AD16-2CC1-B30BA218D3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CE4C6A37-2B3F-F72C-DEC3-BBCD81AD05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5B97F049-54A2-9B79-38BB-8147CE265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292C70D-9D8A-55DE-C8D7-89F86205D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7534C5-50D8-47C8-BCC4-E56243C7B9CA}" type="datetime1">
              <a:rPr lang="fr-FR" smtClean="0"/>
              <a:t>13/12/2024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7AC7247-4130-C11A-D68F-431A72294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1AE62178-AA68-AACB-E312-2B051F2D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7654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DBC884D-CAD7-D2AD-DA5F-0628ECFDA9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92C300D-C48A-A5CC-3F7D-3C76151853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BF37D83-A0E1-6AF2-B574-3D4AC18C7E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42D5E3-BA5A-4FD1-B6BF-048AEFCD3112}" type="datetime1">
              <a:rPr lang="fr-FR" smtClean="0"/>
              <a:t>13/12/2024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2A3A79-48B3-D199-368F-A1991A121E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1C535B7-D272-F4C7-3E71-F93FC3AC98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F8973-C368-4449-9E34-EC5BEED86CB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30519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CB9A9D-6581-0EF6-388F-65C4539F27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b="1" dirty="0"/>
              <a:t>Expansion internationale</a:t>
            </a:r>
            <a:br>
              <a:rPr lang="fr-FR" b="1" dirty="0"/>
            </a:br>
            <a:r>
              <a:rPr lang="fr-FR" b="1" dirty="0" err="1"/>
              <a:t>Academy</a:t>
            </a:r>
            <a:endParaRPr lang="fr-FR" b="1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1F7CE01-8BE8-0BE5-1A9F-5D8B00F54DA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fr-FR" sz="3600" dirty="0"/>
              <a:t>Analyse exploratoire du jeu de données </a:t>
            </a:r>
            <a:r>
              <a:rPr lang="fr-FR" sz="3600" dirty="0" err="1"/>
              <a:t>EdStats</a:t>
            </a:r>
            <a:r>
              <a:rPr lang="fr-FR" sz="3600" dirty="0"/>
              <a:t> de la banque mondiale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925DF14-4B72-C053-5B61-97B5EA685190}"/>
              </a:ext>
            </a:extLst>
          </p:cNvPr>
          <p:cNvSpPr txBox="1"/>
          <p:nvPr/>
        </p:nvSpPr>
        <p:spPr>
          <a:xfrm>
            <a:off x="10255059" y="6488668"/>
            <a:ext cx="1936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Ludovic CHAUMAZ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CC32D23-8FA7-77A1-8175-9FAA90E07F39}"/>
              </a:ext>
            </a:extLst>
          </p:cNvPr>
          <p:cNvSpPr txBox="1"/>
          <p:nvPr/>
        </p:nvSpPr>
        <p:spPr>
          <a:xfrm>
            <a:off x="0" y="6488668"/>
            <a:ext cx="1066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06/12/24</a:t>
            </a:r>
          </a:p>
        </p:txBody>
      </p:sp>
    </p:spTree>
    <p:extLst>
      <p:ext uri="{BB962C8B-B14F-4D97-AF65-F5344CB8AC3E}">
        <p14:creationId xmlns:p14="http://schemas.microsoft.com/office/powerpoint/2010/main" val="3771131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B07AF-6389-1DBE-8FA7-809853ECE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DE83A9-EADA-918E-8832-02B8AE1755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Sélection des informations pertinentes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D8141DA-7D64-3BD1-F96C-1FAC22F9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Croisement des deux approches </a:t>
            </a:r>
          </a:p>
          <a:p>
            <a:r>
              <a:rPr lang="fr-FR" dirty="0"/>
              <a:t>Récupération de l’information « </a:t>
            </a:r>
            <a:r>
              <a:rPr lang="fr-FR" dirty="0" err="1"/>
              <a:t>Region</a:t>
            </a:r>
            <a:r>
              <a:rPr lang="fr-FR" dirty="0"/>
              <a:t> » dans </a:t>
            </a:r>
            <a:r>
              <a:rPr lang="fr-FR" dirty="0" err="1"/>
              <a:t>EdStatsCountry</a:t>
            </a: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 Création du </a:t>
            </a:r>
            <a:r>
              <a:rPr lang="fr-FR" dirty="0" err="1">
                <a:sym typeface="Wingdings" panose="05000000000000000000" pitchFamily="2" charset="2"/>
              </a:rPr>
              <a:t>dataframe</a:t>
            </a:r>
            <a:r>
              <a:rPr lang="fr-FR" dirty="0">
                <a:sym typeface="Wingdings" panose="05000000000000000000" pitchFamily="2" charset="2"/>
              </a:rPr>
              <a:t> d’étude</a:t>
            </a:r>
          </a:p>
          <a:p>
            <a:pPr marL="0" indent="0">
              <a:buNone/>
            </a:pP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3162 lignes x 17 colonnes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F12C4AD-8BA8-85C6-1B17-E4A44FD03AB1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</a:t>
            </a:r>
            <a:r>
              <a:rPr lang="fr-FR" dirty="0">
                <a:sym typeface="Wingdings" panose="05000000000000000000" pitchFamily="2" charset="2"/>
              </a:rPr>
              <a:t>Sélection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079765C4-0060-D686-BD7A-28A59E2AD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74988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8D90E-0A87-E634-8790-51B2266941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9CCDF05-72C5-A65B-B442-3958F50A9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Sélection des informations pertinentes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E9DE710-D5A8-3423-3043-5B356B2C7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Indicateurs retenus :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- GDP per capita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- Scolarisation en secondaire / supérieur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- Population en âge d’être en secondaire / supérieur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- Nombre de professeurs dans le secondaire / supérieur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- Durée du secondaire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- % d’utilisateurs d’internet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BA262F5-F305-B83B-F61C-70F2B15EB182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</a:t>
            </a:r>
            <a:r>
              <a:rPr lang="fr-FR" dirty="0">
                <a:sym typeface="Wingdings" panose="05000000000000000000" pitchFamily="2" charset="2"/>
              </a:rPr>
              <a:t>Sélection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F4CF10A-8AFF-83EA-3254-B4937B4B2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4682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DE1D3-021C-328E-76DF-3DDCC8D599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6DEDF92-6235-1638-D76E-8FD12866F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Sélection des informations pertinentes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89575A-2947-FDE6-155A-8ED453432F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Création de nouveaux indicateurs :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- Proportion dans le secondaire (nb dans le secondaire / nb en âge d’être dans le secondaire).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- Proportion dans le supérieur (nb dans le supérieur / nb en âge d’être dans le supérieur).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- Professeurs par étudiant (nb prof / nb étudiants) dans le secondaire et le supérieur.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E2A99BC-3FFE-3DDB-2A97-9095C2B01133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</a:t>
            </a:r>
            <a:r>
              <a:rPr lang="fr-FR" dirty="0">
                <a:sym typeface="Wingdings" panose="05000000000000000000" pitchFamily="2" charset="2"/>
              </a:rPr>
              <a:t>Sélection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89C3C21-7806-025E-28C9-7347E1B1F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23417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81DA0-ACB7-29B8-DE1D-085FC4E9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43D8DD-DD4F-03B7-E8EF-F9365413C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Etude des </a:t>
            </a:r>
            <a:r>
              <a:rPr lang="fr-FR" b="1" u="sng" dirty="0" err="1"/>
              <a:t>outliers</a:t>
            </a:r>
            <a:endParaRPr lang="fr-FR" b="1" u="sng" dirty="0"/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07AAB406-1796-31D3-A487-B28B26F7B9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sz="2800" b="0" dirty="0"/>
              <a:t>Méthode interquartile 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AE48F-5189-4DEB-4525-BD90BEF4C9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332412" cy="3684588"/>
          </a:xfrm>
        </p:spPr>
        <p:txBody>
          <a:bodyPr/>
          <a:lstStyle/>
          <a:p>
            <a:r>
              <a:rPr lang="fr-FR" dirty="0"/>
              <a:t>Calcul des Q1 et Q3</a:t>
            </a:r>
          </a:p>
          <a:p>
            <a:r>
              <a:rPr lang="fr-FR" dirty="0"/>
              <a:t>Calcul de l’IQR (Q3 – Q1)</a:t>
            </a:r>
          </a:p>
          <a:p>
            <a:r>
              <a:rPr lang="fr-FR" dirty="0"/>
              <a:t>Exclusion des valeurs inférieures à</a:t>
            </a:r>
          </a:p>
          <a:p>
            <a:pPr marL="0" indent="0">
              <a:buNone/>
            </a:pPr>
            <a:r>
              <a:rPr lang="fr-FR" dirty="0"/>
              <a:t>	Q1 – 1,5 * IQR</a:t>
            </a:r>
          </a:p>
          <a:p>
            <a:pPr marL="0" indent="0">
              <a:buNone/>
            </a:pPr>
            <a:r>
              <a:rPr lang="fr-FR" dirty="0"/>
              <a:t>Et supérieures à</a:t>
            </a:r>
          </a:p>
          <a:p>
            <a:pPr marL="0" indent="0">
              <a:buNone/>
            </a:pPr>
            <a:r>
              <a:rPr lang="fr-FR" dirty="0"/>
              <a:t>	Q3 + 1,5 * IQR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3AED263-06FD-E0A4-9393-135D1F9F40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1200" b="0" u="sng" dirty="0" err="1"/>
              <a:t>Boxplot</a:t>
            </a:r>
            <a:r>
              <a:rPr lang="fr-FR" sz="1200" b="0" u="sng" dirty="0"/>
              <a:t> of proportion of </a:t>
            </a:r>
            <a:r>
              <a:rPr lang="fr-FR" sz="1200" b="0" u="sng" dirty="0" err="1"/>
              <a:t>enrolment</a:t>
            </a:r>
            <a:r>
              <a:rPr lang="fr-FR" sz="1200" b="0" u="sng" dirty="0"/>
              <a:t> in </a:t>
            </a:r>
            <a:r>
              <a:rPr lang="fr-FR" sz="1200" b="0" u="sng" dirty="0" err="1"/>
              <a:t>tertiary</a:t>
            </a:r>
            <a:r>
              <a:rPr lang="fr-FR" sz="1200" b="0" u="sng" dirty="0"/>
              <a:t> </a:t>
            </a:r>
            <a:r>
              <a:rPr lang="fr-FR" sz="1200" b="0" u="sng" dirty="0" err="1"/>
              <a:t>education</a:t>
            </a:r>
            <a:r>
              <a:rPr lang="fr-FR" sz="1200" b="0" u="sng" dirty="0"/>
              <a:t>, </a:t>
            </a:r>
            <a:r>
              <a:rPr lang="fr-FR" sz="1200" b="0" u="sng" dirty="0" err="1"/>
              <a:t>both</a:t>
            </a:r>
            <a:r>
              <a:rPr lang="fr-FR" sz="1200" b="0" u="sng" dirty="0"/>
              <a:t> sexes in 2015 for Middle East and North </a:t>
            </a:r>
            <a:r>
              <a:rPr lang="fr-FR" sz="1200" b="0" u="sng" dirty="0" err="1"/>
              <a:t>Africa</a:t>
            </a:r>
            <a:endParaRPr lang="fr-FR" sz="1200" b="0" u="sng" dirty="0"/>
          </a:p>
        </p:txBody>
      </p:sp>
      <p:pic>
        <p:nvPicPr>
          <p:cNvPr id="8" name="Espace réservé du contenu 7">
            <a:extLst>
              <a:ext uri="{FF2B5EF4-FFF2-40B4-BE49-F238E27FC236}">
                <a16:creationId xmlns:a16="http://schemas.microsoft.com/office/drawing/2014/main" id="{232B6192-4EB3-8BA6-D9C0-B6DA006D752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2939" y="2579376"/>
            <a:ext cx="3581710" cy="3535986"/>
          </a:xfr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96BC25D-3911-6B9F-FB63-BBCBD4B35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13</a:t>
            </a:fld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46667A63-CF18-02D1-C5ED-B885883E376C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</a:t>
            </a:r>
            <a:r>
              <a:rPr lang="fr-FR" dirty="0">
                <a:sym typeface="Wingdings" panose="05000000000000000000" pitchFamily="2" charset="2"/>
              </a:rPr>
              <a:t>Sélection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816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D33008-D768-52AF-52D7-F298FF42B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4929DD-2B78-6ED9-B3E8-F05B055DDF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Premières analyses : taux de scolarisation 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46330D2-E467-4AF8-41B0-CB645C0489B9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Sélection  </a:t>
            </a:r>
            <a:r>
              <a:rPr lang="fr-FR" dirty="0">
                <a:sym typeface="Wingdings" panose="05000000000000000000" pitchFamily="2" charset="2"/>
              </a:rPr>
              <a:t>Analyses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4" name="Espace réservé du contenu 13">
            <a:extLst>
              <a:ext uri="{FF2B5EF4-FFF2-40B4-BE49-F238E27FC236}">
                <a16:creationId xmlns:a16="http://schemas.microsoft.com/office/drawing/2014/main" id="{27A5F95D-074D-CA62-06B5-7F964E35CF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2" y="1551296"/>
            <a:ext cx="5145768" cy="2441268"/>
          </a:xfr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E6B608BA-0F7D-9A85-AB69-DA074AE8E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533936"/>
            <a:ext cx="5145767" cy="2458628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0B21D808-3BE7-80B4-8736-3F69F2F7462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658" y="3992564"/>
            <a:ext cx="4866915" cy="2389576"/>
          </a:xfrm>
          <a:prstGeom prst="rect">
            <a:avLst/>
          </a:prstGeom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76E2B91C-601D-7BDA-DEE1-A0E288D3CA42}"/>
              </a:ext>
            </a:extLst>
          </p:cNvPr>
          <p:cNvSpPr txBox="1"/>
          <p:nvPr/>
        </p:nvSpPr>
        <p:spPr>
          <a:xfrm>
            <a:off x="1464905" y="1903445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= 0,70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84C79C5C-DF84-B30A-5FE8-5ED8D3E81384}"/>
              </a:ext>
            </a:extLst>
          </p:cNvPr>
          <p:cNvSpPr txBox="1"/>
          <p:nvPr/>
        </p:nvSpPr>
        <p:spPr>
          <a:xfrm>
            <a:off x="7386745" y="1718779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= 0,45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3842EA2-334A-C3FF-6874-6811567976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5424" y="4003540"/>
            <a:ext cx="4866913" cy="2409481"/>
          </a:xfrm>
          <a:prstGeom prst="rect">
            <a:avLst/>
          </a:prstGeom>
        </p:spPr>
      </p:pic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51895EE-8110-49B4-3853-C4A865C02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59013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37A54-E7E5-BDFD-8DF0-8461D6F398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B74B58-2B23-8CF1-A32E-8F31663F9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797384" cy="1325563"/>
          </a:xfrm>
        </p:spPr>
        <p:txBody>
          <a:bodyPr/>
          <a:lstStyle/>
          <a:p>
            <a:r>
              <a:rPr lang="fr-FR" b="1" u="sng" dirty="0"/>
              <a:t>Premières analyses : professeurs par étudiants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9DC1BA2-B5F8-8C96-BC03-00471D88A021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Sélection  </a:t>
            </a:r>
            <a:r>
              <a:rPr lang="fr-FR" dirty="0">
                <a:sym typeface="Wingdings" panose="05000000000000000000" pitchFamily="2" charset="2"/>
              </a:rPr>
              <a:t>Analyses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72CF3FED-B180-5CBE-012F-264E39EE14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231" y="1519372"/>
            <a:ext cx="5145767" cy="2473192"/>
          </a:xfr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64706BD2-1A58-6BB9-68F1-CF3CF61F50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8" y="1519372"/>
            <a:ext cx="5539586" cy="2473192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21C1A721-4D45-CFD7-7931-358CB74F4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839" y="3992564"/>
            <a:ext cx="4705737" cy="2325868"/>
          </a:xfrm>
          <a:prstGeom prst="rect">
            <a:avLst/>
          </a:prstGeom>
        </p:spPr>
      </p:pic>
      <p:pic>
        <p:nvPicPr>
          <p:cNvPr id="17" name="Image 16">
            <a:extLst>
              <a:ext uri="{FF2B5EF4-FFF2-40B4-BE49-F238E27FC236}">
                <a16:creationId xmlns:a16="http://schemas.microsoft.com/office/drawing/2014/main" id="{35053FC2-A3CA-707E-24B6-4FC25342DB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84" y="3992564"/>
            <a:ext cx="4713552" cy="2325868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id="{50D6B107-84F9-7C28-39D7-FD07450BAB12}"/>
              </a:ext>
            </a:extLst>
          </p:cNvPr>
          <p:cNvSpPr txBox="1"/>
          <p:nvPr/>
        </p:nvSpPr>
        <p:spPr>
          <a:xfrm>
            <a:off x="7377339" y="1754396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= 0,08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ACD3C2-73B3-6B12-A317-CA09471BB3E3}"/>
              </a:ext>
            </a:extLst>
          </p:cNvPr>
          <p:cNvSpPr txBox="1"/>
          <p:nvPr/>
        </p:nvSpPr>
        <p:spPr>
          <a:xfrm>
            <a:off x="2127314" y="1754396"/>
            <a:ext cx="1236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Moy</a:t>
            </a:r>
            <a:r>
              <a:rPr lang="fr-FR" dirty="0"/>
              <a:t> = 0,09</a:t>
            </a: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AFA1DB84-A6D7-777E-8856-9EF52CCF0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26935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D6C777-6531-5833-1144-5753E595C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8703392-0FEC-595F-5F16-FD7381138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Premières analyses : analyse par région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7C2F0FF-AD0C-8A49-942E-85DEEFBBD1F7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Sélection  </a:t>
            </a:r>
            <a:r>
              <a:rPr lang="fr-FR" dirty="0">
                <a:sym typeface="Wingdings" panose="05000000000000000000" pitchFamily="2" charset="2"/>
              </a:rPr>
              <a:t>Analyses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FE1B3D98-4ED6-00F2-94B1-BCB837E472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4662" y="1690688"/>
            <a:ext cx="8702676" cy="435133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13952F7B-E76B-C48D-1155-DC65BA529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94552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8F9EB-4411-66F5-5E34-33185B12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33B9D13-C561-9ECF-287D-3C1441722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0380" cy="1325563"/>
          </a:xfrm>
        </p:spPr>
        <p:txBody>
          <a:bodyPr/>
          <a:lstStyle/>
          <a:p>
            <a:r>
              <a:rPr lang="fr-FR" b="1" u="sng" dirty="0"/>
              <a:t>Premières analyses : scolarisation et professeurs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CD5E9DC-B103-E38F-86C3-ED003C594675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Sélection  </a:t>
            </a:r>
            <a:r>
              <a:rPr lang="fr-FR" dirty="0">
                <a:sym typeface="Wingdings" panose="05000000000000000000" pitchFamily="2" charset="2"/>
              </a:rPr>
              <a:t>Analyses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34DBAFA-D415-3254-76E9-1794F7101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17</a:t>
            </a:fld>
            <a:endParaRPr lang="fr-FR"/>
          </a:p>
        </p:txBody>
      </p:sp>
      <p:pic>
        <p:nvPicPr>
          <p:cNvPr id="11" name="Espace réservé du contenu 10">
            <a:extLst>
              <a:ext uri="{FF2B5EF4-FFF2-40B4-BE49-F238E27FC236}">
                <a16:creationId xmlns:a16="http://schemas.microsoft.com/office/drawing/2014/main" id="{E3801245-DEE4-39CD-0093-BA654154F9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449" y="1920853"/>
            <a:ext cx="9259102" cy="4160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1524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70D287-8B5C-657A-A72D-7E0642ACC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5B98471-1553-3265-C3E1-2A78D2B8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Premières analyses : scolarisation et internet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A130416-0D0C-F388-A995-1DB1FC1EB465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Sélection  </a:t>
            </a:r>
            <a:r>
              <a:rPr lang="fr-FR" dirty="0">
                <a:sym typeface="Wingdings" panose="05000000000000000000" pitchFamily="2" charset="2"/>
              </a:rPr>
              <a:t>Analyses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E8E8BB6F-4551-5511-B3B6-72BAB2DA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18</a:t>
            </a:fld>
            <a:endParaRPr lang="fr-FR"/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D965651D-3493-752C-A74A-A5E5640F8DE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7835" y="1825625"/>
            <a:ext cx="8796330" cy="4351338"/>
          </a:xfrm>
          <a:prstGeom prst="rect">
            <a:avLst/>
          </a:prstGeom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55FE540E-554F-30F0-45E7-50C617A3EAC9}"/>
              </a:ext>
            </a:extLst>
          </p:cNvPr>
          <p:cNvSpPr txBox="1"/>
          <p:nvPr/>
        </p:nvSpPr>
        <p:spPr>
          <a:xfrm>
            <a:off x="7613780" y="5318449"/>
            <a:ext cx="11642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r = 0,64</a:t>
            </a:r>
          </a:p>
        </p:txBody>
      </p:sp>
    </p:spTree>
    <p:extLst>
      <p:ext uri="{BB962C8B-B14F-4D97-AF65-F5344CB8AC3E}">
        <p14:creationId xmlns:p14="http://schemas.microsoft.com/office/powerpoint/2010/main" val="4186399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BDF35-09CE-4C32-116C-04AEC1463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99E62-50E5-679D-1733-08B3C1646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Premières analyses : internet et PIB/habitant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C1F5085-83B6-8548-7C48-C1258A57B572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Sélection  </a:t>
            </a:r>
            <a:r>
              <a:rPr lang="fr-FR" dirty="0">
                <a:sym typeface="Wingdings" panose="05000000000000000000" pitchFamily="2" charset="2"/>
              </a:rPr>
              <a:t>Analyses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9" name="Espace réservé du contenu 8">
            <a:extLst>
              <a:ext uri="{FF2B5EF4-FFF2-40B4-BE49-F238E27FC236}">
                <a16:creationId xmlns:a16="http://schemas.microsoft.com/office/drawing/2014/main" id="{EA7A5D63-EACF-9938-A540-25CB60A442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114" y="1690688"/>
            <a:ext cx="8617771" cy="435133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FD2981BC-292B-C246-773C-603F19616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1001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9FD6CCA-E672-5884-3B60-6F3D677EC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Introduction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A0B80F-986C-F66E-479E-7C5148918C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Description de la base de données</a:t>
            </a:r>
          </a:p>
          <a:p>
            <a:r>
              <a:rPr lang="fr-FR" dirty="0"/>
              <a:t>Validation de la qualité des données</a:t>
            </a:r>
          </a:p>
          <a:p>
            <a:r>
              <a:rPr lang="fr-FR" dirty="0"/>
              <a:t>Sélection des informations pertinentes</a:t>
            </a:r>
          </a:p>
          <a:p>
            <a:r>
              <a:rPr lang="fr-FR" dirty="0"/>
              <a:t>Premières analyses</a:t>
            </a:r>
          </a:p>
          <a:p>
            <a:r>
              <a:rPr lang="fr-FR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D0675F50-7F49-2E3E-F778-556FDA32C546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Sélection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9BCCC5-DD20-D306-8426-6B287028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49212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1BC1B-EABD-0783-045D-8DD7C9590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F787923-2E5D-0098-70B0-E448D8FC0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Premières analyses : visualisation pays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9505F13C-D83C-0177-5B01-650744A89A51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Sélection  </a:t>
            </a:r>
            <a:r>
              <a:rPr lang="fr-FR" dirty="0">
                <a:sym typeface="Wingdings" panose="05000000000000000000" pitchFamily="2" charset="2"/>
              </a:rPr>
              <a:t>Analyses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B7801D19-0219-DB48-C10B-2D5375DF19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42796" y="1690688"/>
            <a:ext cx="8106407" cy="4351338"/>
          </a:xfrm>
        </p:spPr>
      </p:pic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6026E271-CDFC-C058-619B-7795BF662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97534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B45DE0-CDE2-0A2F-9BD1-DFE9377A9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5D814E-B692-A3CB-230F-E6C90CBCB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Conclusion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CEE3D75-967A-1018-A9A1-A7A5F86AD771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Sélection  Analyses  </a:t>
            </a:r>
            <a:r>
              <a:rPr lang="fr-FR" dirty="0">
                <a:sym typeface="Wingdings" panose="05000000000000000000" pitchFamily="2" charset="2"/>
              </a:rPr>
              <a:t>Conclusion</a:t>
            </a:r>
            <a:endParaRPr lang="fr-FR" dirty="0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74A6D162-0499-6A62-8631-AC818E3176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Base de données </a:t>
            </a:r>
            <a:r>
              <a:rPr lang="fr-FR" dirty="0" err="1"/>
              <a:t>EdStats</a:t>
            </a:r>
            <a:r>
              <a:rPr lang="fr-FR" dirty="0"/>
              <a:t> bien pour </a:t>
            </a:r>
            <a:r>
              <a:rPr lang="fr-FR" dirty="0" err="1"/>
              <a:t>pré-analyse</a:t>
            </a:r>
            <a:r>
              <a:rPr lang="fr-FR" dirty="0"/>
              <a:t>.</a:t>
            </a:r>
          </a:p>
          <a:p>
            <a:r>
              <a:rPr lang="fr-FR" dirty="0"/>
              <a:t>Peu de surprises, pays les plus intéressants sont globalement les pays « riches »</a:t>
            </a:r>
          </a:p>
          <a:p>
            <a:r>
              <a:rPr lang="fr-FR" dirty="0"/>
              <a:t>Manques données essentielles :</a:t>
            </a:r>
          </a:p>
          <a:p>
            <a:pPr marL="0" indent="0">
              <a:buNone/>
            </a:pPr>
            <a:r>
              <a:rPr lang="fr-FR" dirty="0"/>
              <a:t>	- Langue</a:t>
            </a:r>
          </a:p>
          <a:p>
            <a:pPr marL="0" indent="0">
              <a:buNone/>
            </a:pPr>
            <a:r>
              <a:rPr lang="fr-FR" dirty="0"/>
              <a:t>	- Perception des formations en ligne dans milieux professionnels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4FB90AD2-842B-115E-7BF0-291825BE32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195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69978-7EB1-6B30-8912-5BA7FE0D17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Ellipse 13">
            <a:extLst>
              <a:ext uri="{FF2B5EF4-FFF2-40B4-BE49-F238E27FC236}">
                <a16:creationId xmlns:a16="http://schemas.microsoft.com/office/drawing/2014/main" id="{1F9E2A40-AE22-6020-757E-86BEC6A846EA}"/>
              </a:ext>
            </a:extLst>
          </p:cNvPr>
          <p:cNvSpPr/>
          <p:nvPr/>
        </p:nvSpPr>
        <p:spPr>
          <a:xfrm>
            <a:off x="8036134" y="1421424"/>
            <a:ext cx="3362357" cy="2620223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F16CF3A9-5C46-EF3B-5522-EAF61E8FFEBD}"/>
              </a:ext>
            </a:extLst>
          </p:cNvPr>
          <p:cNvSpPr/>
          <p:nvPr/>
        </p:nvSpPr>
        <p:spPr>
          <a:xfrm>
            <a:off x="8027952" y="4317313"/>
            <a:ext cx="3362357" cy="1648901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5761004E-3DF4-8A94-C750-FB99FA3B945B}"/>
              </a:ext>
            </a:extLst>
          </p:cNvPr>
          <p:cNvSpPr/>
          <p:nvPr/>
        </p:nvSpPr>
        <p:spPr>
          <a:xfrm>
            <a:off x="671804" y="4317313"/>
            <a:ext cx="3492242" cy="1862848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2D613E3A-E54B-6367-A79F-C537A8938C9C}"/>
              </a:ext>
            </a:extLst>
          </p:cNvPr>
          <p:cNvSpPr/>
          <p:nvPr/>
        </p:nvSpPr>
        <p:spPr>
          <a:xfrm>
            <a:off x="748816" y="1966675"/>
            <a:ext cx="3415230" cy="1540379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9DDAA5A2-EA54-72E3-07C3-1F64F27CCE47}"/>
              </a:ext>
            </a:extLst>
          </p:cNvPr>
          <p:cNvSpPr/>
          <p:nvPr/>
        </p:nvSpPr>
        <p:spPr>
          <a:xfrm>
            <a:off x="4164047" y="3162454"/>
            <a:ext cx="3920314" cy="1607981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4EA7BE0-3515-4BD2-0435-23D063A80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Description de la base de données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ACA789-D2CC-F815-570F-E80B4A1BE8A8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/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Sélection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5849A14E-9708-7BEE-B685-8BC1E491A652}"/>
              </a:ext>
            </a:extLst>
          </p:cNvPr>
          <p:cNvSpPr txBox="1"/>
          <p:nvPr/>
        </p:nvSpPr>
        <p:spPr>
          <a:xfrm>
            <a:off x="4261074" y="3230056"/>
            <a:ext cx="36698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EdStatsData</a:t>
            </a:r>
            <a:endParaRPr lang="fr-FR" b="1" dirty="0"/>
          </a:p>
          <a:p>
            <a:pPr algn="ctr"/>
            <a:r>
              <a:rPr lang="fr-FR" dirty="0"/>
              <a:t>886930 lignes x 70 colonnes</a:t>
            </a:r>
          </a:p>
          <a:p>
            <a:pPr algn="ctr"/>
            <a:r>
              <a:rPr lang="fr-FR" dirty="0"/>
              <a:t>Lignes : 1 par indicateur par pays</a:t>
            </a:r>
          </a:p>
          <a:p>
            <a:pPr algn="ctr"/>
            <a:r>
              <a:rPr lang="fr-FR" dirty="0"/>
              <a:t>Colonnes : pays, indicateur et années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55E8F58-D002-A316-7116-8DE0D099AB36}"/>
              </a:ext>
            </a:extLst>
          </p:cNvPr>
          <p:cNvSpPr txBox="1"/>
          <p:nvPr/>
        </p:nvSpPr>
        <p:spPr>
          <a:xfrm>
            <a:off x="838200" y="2029727"/>
            <a:ext cx="323646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EdStatsCountry</a:t>
            </a:r>
            <a:endParaRPr lang="fr-FR" b="1" dirty="0"/>
          </a:p>
          <a:p>
            <a:pPr algn="ctr"/>
            <a:r>
              <a:rPr lang="fr-FR" dirty="0"/>
              <a:t>241 lignes x 32 colonnes</a:t>
            </a:r>
          </a:p>
          <a:p>
            <a:pPr algn="ctr"/>
            <a:r>
              <a:rPr lang="fr-FR" dirty="0"/>
              <a:t>Lignes : pays</a:t>
            </a:r>
          </a:p>
          <a:p>
            <a:pPr algn="ctr"/>
            <a:r>
              <a:rPr lang="fr-FR" dirty="0"/>
              <a:t>Colonnes : informations sur pays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E71C8700-9540-C9C4-0773-1785BB362C37}"/>
              </a:ext>
            </a:extLst>
          </p:cNvPr>
          <p:cNvSpPr txBox="1"/>
          <p:nvPr/>
        </p:nvSpPr>
        <p:spPr>
          <a:xfrm>
            <a:off x="748816" y="4493437"/>
            <a:ext cx="3415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EdStatsCountry-Series</a:t>
            </a:r>
            <a:endParaRPr lang="fr-FR" b="1" dirty="0"/>
          </a:p>
          <a:p>
            <a:pPr algn="ctr"/>
            <a:r>
              <a:rPr lang="fr-FR" dirty="0"/>
              <a:t>613 lignes x 4 colonnes</a:t>
            </a:r>
          </a:p>
          <a:p>
            <a:pPr algn="ctr"/>
            <a:r>
              <a:rPr lang="fr-FR" dirty="0"/>
              <a:t>Lignes : pays et indicateurs</a:t>
            </a:r>
          </a:p>
          <a:p>
            <a:pPr algn="ctr"/>
            <a:r>
              <a:rPr lang="fr-FR" dirty="0"/>
              <a:t>Colonnes : Sources des indicateurs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A3DD78E2-E05B-211A-025D-6BE341306790}"/>
              </a:ext>
            </a:extLst>
          </p:cNvPr>
          <p:cNvSpPr txBox="1"/>
          <p:nvPr/>
        </p:nvSpPr>
        <p:spPr>
          <a:xfrm>
            <a:off x="7930926" y="1752728"/>
            <a:ext cx="353639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/>
              <a:t>EdStatsFootNote</a:t>
            </a:r>
            <a:endParaRPr lang="fr-FR" b="1" dirty="0"/>
          </a:p>
          <a:p>
            <a:pPr algn="ctr"/>
            <a:r>
              <a:rPr lang="fr-FR" dirty="0"/>
              <a:t>643638 lignes x 5 colonnes</a:t>
            </a:r>
          </a:p>
          <a:p>
            <a:pPr algn="ctr"/>
            <a:r>
              <a:rPr lang="fr-FR" dirty="0"/>
              <a:t>Lignes : 1 par ligne remplie de </a:t>
            </a:r>
            <a:r>
              <a:rPr lang="fr-FR" dirty="0" err="1"/>
              <a:t>EdStatsData</a:t>
            </a:r>
            <a:endParaRPr lang="fr-FR" dirty="0"/>
          </a:p>
          <a:p>
            <a:pPr algn="ctr"/>
            <a:r>
              <a:rPr lang="fr-FR" dirty="0"/>
              <a:t>Colonnes : pays, code, année et description de la ligne remplie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7224AC4-FAC9-AF38-8AF9-CB51618951F7}"/>
              </a:ext>
            </a:extLst>
          </p:cNvPr>
          <p:cNvSpPr txBox="1"/>
          <p:nvPr/>
        </p:nvSpPr>
        <p:spPr>
          <a:xfrm>
            <a:off x="8148411" y="4490219"/>
            <a:ext cx="31014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b="1" dirty="0" err="1"/>
              <a:t>EdStatsSeries</a:t>
            </a:r>
            <a:endParaRPr lang="fr-FR" b="1" dirty="0"/>
          </a:p>
          <a:p>
            <a:pPr algn="ctr"/>
            <a:r>
              <a:rPr lang="fr-FR" dirty="0"/>
              <a:t>3665 lignes x 21 colonnes</a:t>
            </a:r>
          </a:p>
          <a:p>
            <a:pPr algn="ctr"/>
            <a:r>
              <a:rPr lang="fr-FR" dirty="0"/>
              <a:t>Lignes : 1 par indicateur</a:t>
            </a:r>
          </a:p>
          <a:p>
            <a:pPr algn="ctr"/>
            <a:r>
              <a:rPr lang="fr-FR" dirty="0"/>
              <a:t>Colonnes : infos sur indicateurs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8903F035-F3EC-760D-175A-BAC89656A897}"/>
              </a:ext>
            </a:extLst>
          </p:cNvPr>
          <p:cNvCxnSpPr/>
          <p:nvPr/>
        </p:nvCxnSpPr>
        <p:spPr>
          <a:xfrm>
            <a:off x="3900196" y="3162454"/>
            <a:ext cx="653143" cy="34460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6D383564-39B2-788A-2481-C7AA482E390C}"/>
              </a:ext>
            </a:extLst>
          </p:cNvPr>
          <p:cNvCxnSpPr>
            <a:cxnSpLocks/>
            <a:endCxn id="11" idx="4"/>
          </p:cNvCxnSpPr>
          <p:nvPr/>
        </p:nvCxnSpPr>
        <p:spPr>
          <a:xfrm flipV="1">
            <a:off x="2456431" y="3507054"/>
            <a:ext cx="0" cy="81833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E3ED75B0-4F49-FBA7-776F-0B04D091EA7F}"/>
              </a:ext>
            </a:extLst>
          </p:cNvPr>
          <p:cNvCxnSpPr>
            <a:cxnSpLocks/>
          </p:cNvCxnSpPr>
          <p:nvPr/>
        </p:nvCxnSpPr>
        <p:spPr>
          <a:xfrm flipH="1" flipV="1">
            <a:off x="7785820" y="4372951"/>
            <a:ext cx="517704" cy="363477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80F7CFC3-A3E3-6FDD-7264-B8E7DC640436}"/>
              </a:ext>
            </a:extLst>
          </p:cNvPr>
          <p:cNvCxnSpPr>
            <a:cxnSpLocks/>
          </p:cNvCxnSpPr>
          <p:nvPr/>
        </p:nvCxnSpPr>
        <p:spPr>
          <a:xfrm flipH="1">
            <a:off x="7930925" y="3383173"/>
            <a:ext cx="331277" cy="290043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Espace réservé du numéro de diapositive 2">
            <a:extLst>
              <a:ext uri="{FF2B5EF4-FFF2-40B4-BE49-F238E27FC236}">
                <a16:creationId xmlns:a16="http://schemas.microsoft.com/office/drawing/2014/main" id="{03BE7EF0-73EC-9D55-54AB-A5F9DA724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22799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C2342F-0E50-0F5B-7F29-439BFFDA5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Validation de la qualité des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967914E-6B2D-A5F0-3808-ED879D7AAF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Recherche des lignes dupliquées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 0 lignes dupliquées</a:t>
            </a:r>
          </a:p>
          <a:p>
            <a:endParaRPr lang="fr-FR" dirty="0"/>
          </a:p>
          <a:p>
            <a:r>
              <a:rPr lang="fr-FR" dirty="0"/>
              <a:t>Calcul du taux de remplissage :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</a:t>
            </a:r>
            <a:r>
              <a:rPr lang="fr-FR" dirty="0"/>
              <a:t> </a:t>
            </a:r>
            <a:r>
              <a:rPr lang="fr-FR" dirty="0" err="1"/>
              <a:t>EdStatsData</a:t>
            </a:r>
            <a:r>
              <a:rPr lang="fr-FR" dirty="0"/>
              <a:t> : 13,9 %</a:t>
            </a:r>
          </a:p>
          <a:p>
            <a:pPr marL="0" indent="0">
              <a:buNone/>
            </a:pPr>
            <a:endParaRPr lang="fr-FR" dirty="0"/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 Tri et sélection</a:t>
            </a:r>
            <a:endParaRPr lang="fr-FR" dirty="0"/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3E23DF34-0956-71A5-4216-1040CA0EE74B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ym typeface="Wingdings" panose="05000000000000000000" pitchFamily="2" charset="2"/>
              </a:rPr>
              <a:t>Validation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Sélection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B05B1807-CE7A-F1EF-BD11-42E9E72AB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6960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FB0E2B-A2EC-03F1-CA30-AAAFD17A1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FBEB70-6B56-5E9C-5194-DD7F533AE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Sélection des informations pertinentes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ABCEAFC-0611-1240-5D83-34E10993E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technique : Taux de remplissage par année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954F25A-7D09-20BC-ECF2-3A3A5B75960F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</a:t>
            </a:r>
            <a:r>
              <a:rPr lang="fr-FR" dirty="0">
                <a:sym typeface="Wingdings" panose="05000000000000000000" pitchFamily="2" charset="2"/>
              </a:rPr>
              <a:t>Sélection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472217F-FC05-05D1-30F3-427273BC0C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61" y="2379306"/>
            <a:ext cx="6923507" cy="379765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A0CE6E0-C782-B9D8-4AA0-5563CB2AF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1335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6D2D8-CE70-BCEE-3DC1-45FFFF92AD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5E0FD69-FA1C-9168-C678-1F1C915C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Sélection des informations pertinentes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214E51-F01F-C04B-B230-03EAE2E430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technique : Taux de remplissage par pays (1999-2015)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BE9B5968-F1FD-3BCA-3A11-263E1F54E8A5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</a:t>
            </a:r>
            <a:r>
              <a:rPr lang="fr-FR" dirty="0">
                <a:sym typeface="Wingdings" panose="05000000000000000000" pitchFamily="2" charset="2"/>
              </a:rPr>
              <a:t>Sélection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1F8B4D00-EF61-6FCB-8BF0-8B10A3359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4561" y="2425004"/>
            <a:ext cx="7702878" cy="3854547"/>
          </a:xfrm>
          <a:prstGeom prst="rect">
            <a:avLst/>
          </a:prstGeom>
        </p:spPr>
      </p:pic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D58144-1B5B-2836-E859-565603FD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3784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D3F99-939D-8936-CF52-0A6AFB4C6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7AF35C4-7B96-10FF-D403-2EFA5A6B8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Sélection des informations pertinentes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C0018B-5D79-A3D1-DF41-4CE775BC9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technique : Taux de remplissage par indicateurs</a:t>
            </a: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6D42B59-67B0-DCF6-6255-A7FD558AE548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</a:t>
            </a:r>
            <a:r>
              <a:rPr lang="fr-FR" dirty="0">
                <a:sym typeface="Wingdings" panose="05000000000000000000" pitchFamily="2" charset="2"/>
              </a:rPr>
              <a:t>Sélection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C93123-5650-07E7-23D6-E018F56BD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7</a:t>
            </a:fld>
            <a:endParaRPr lang="fr-FR"/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268C7082-0EDD-498E-153D-6A818EAC46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370" y="2396983"/>
            <a:ext cx="5344230" cy="3687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91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04745-D920-1340-C8F4-02CAEECA4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AE1434-E9AF-291E-6297-62D6A48FF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Sélection des informations pertinentes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3474F3A-C540-917E-2BD8-3388AE87A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Approche technique : Sélection croisée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 Indicateurs intéressants :</a:t>
            </a: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Population 15-24</a:t>
            </a: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Populations enseignements secondaire / supérieur</a:t>
            </a: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Utilisateurs d’internet</a:t>
            </a: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GDP per capita</a:t>
            </a:r>
          </a:p>
          <a:p>
            <a:pPr>
              <a:buFontTx/>
              <a:buChar char="-"/>
            </a:pPr>
            <a:r>
              <a:rPr lang="fr-FR" dirty="0" err="1">
                <a:sym typeface="Wingdings" panose="05000000000000000000" pitchFamily="2" charset="2"/>
              </a:rPr>
              <a:t>etc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38025BC-EEC4-F506-8B66-F6C74BA89361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</a:t>
            </a:r>
            <a:r>
              <a:rPr lang="fr-FR" dirty="0">
                <a:sym typeface="Wingdings" panose="05000000000000000000" pitchFamily="2" charset="2"/>
              </a:rPr>
              <a:t>Sélection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7420411-61A8-0336-01ED-0FFD8AE52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1822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1488F-34E2-D35E-0946-82136B665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2722FE-9AE4-C7B9-3DBC-89DB99B964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b="1" u="sng" dirty="0"/>
              <a:t>Sélection des informations pertinentes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53D6CD8-92B1-113A-71BA-C51D2D4992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142306" cy="4351338"/>
          </a:xfrm>
        </p:spPr>
        <p:txBody>
          <a:bodyPr/>
          <a:lstStyle/>
          <a:p>
            <a:r>
              <a:rPr lang="fr-FR" dirty="0"/>
              <a:t>Approche métier : visualisation des thèmes des indicateurs (</a:t>
            </a:r>
            <a:r>
              <a:rPr lang="fr-FR" dirty="0" err="1"/>
              <a:t>EdStatsSeries</a:t>
            </a:r>
            <a:r>
              <a:rPr lang="fr-FR" dirty="0"/>
              <a:t>)</a:t>
            </a:r>
          </a:p>
          <a:p>
            <a:pPr marL="0" indent="0">
              <a:buNone/>
            </a:pPr>
            <a:r>
              <a:rPr lang="fr-FR" dirty="0"/>
              <a:t>	</a:t>
            </a:r>
            <a:r>
              <a:rPr lang="fr-FR" dirty="0">
                <a:sym typeface="Wingdings" panose="05000000000000000000" pitchFamily="2" charset="2"/>
              </a:rPr>
              <a:t> Thèmes d’intérêts : profs, éducation, financements écoles…</a:t>
            </a:r>
          </a:p>
          <a:p>
            <a:pPr marL="0" indent="0">
              <a:buNone/>
            </a:pPr>
            <a:r>
              <a:rPr lang="fr-FR" dirty="0">
                <a:sym typeface="Wingdings" panose="05000000000000000000" pitchFamily="2" charset="2"/>
              </a:rPr>
              <a:t>	 Autres indicateurs intéressants :</a:t>
            </a: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Professeurs</a:t>
            </a:r>
          </a:p>
          <a:p>
            <a:pPr>
              <a:buFontTx/>
              <a:buChar char="-"/>
            </a:pPr>
            <a:r>
              <a:rPr lang="fr-FR" dirty="0">
                <a:sym typeface="Wingdings" panose="05000000000000000000" pitchFamily="2" charset="2"/>
              </a:rPr>
              <a:t>Ordinateur personnel pour 100 personnes</a:t>
            </a:r>
          </a:p>
          <a:p>
            <a:pPr>
              <a:buFontTx/>
              <a:buChar char="-"/>
            </a:pPr>
            <a:r>
              <a:rPr lang="fr-FR" dirty="0" err="1">
                <a:sym typeface="Wingdings" panose="05000000000000000000" pitchFamily="2" charset="2"/>
              </a:rPr>
              <a:t>etc</a:t>
            </a:r>
            <a:endParaRPr lang="fr-FR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F5C15474-72BB-EDB5-89D2-424444E52D1F}"/>
              </a:ext>
            </a:extLst>
          </p:cNvPr>
          <p:cNvSpPr txBox="1"/>
          <p:nvPr/>
        </p:nvSpPr>
        <p:spPr>
          <a:xfrm>
            <a:off x="2244561" y="6382140"/>
            <a:ext cx="7702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Introduction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</a:rPr>
              <a:t>Description 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 Validation  </a:t>
            </a:r>
            <a:r>
              <a:rPr lang="fr-FR" dirty="0">
                <a:sym typeface="Wingdings" panose="05000000000000000000" pitchFamily="2" charset="2"/>
              </a:rPr>
              <a:t>Sélection</a:t>
            </a:r>
            <a:r>
              <a:rPr lang="fr-FR" dirty="0">
                <a:solidFill>
                  <a:schemeClr val="bg1">
                    <a:lumMod val="85000"/>
                  </a:schemeClr>
                </a:solidFill>
                <a:sym typeface="Wingdings" panose="05000000000000000000" pitchFamily="2" charset="2"/>
              </a:rPr>
              <a:t>  Analyses  Conclusion</a:t>
            </a:r>
            <a:endParaRPr lang="fr-FR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4E38A2ED-2A79-BE24-B390-067FF9ACB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F8973-C368-4449-9E34-EC5BEED86CBF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4965375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614</TotalTime>
  <Words>816</Words>
  <Application>Microsoft Office PowerPoint</Application>
  <PresentationFormat>Grand écran</PresentationFormat>
  <Paragraphs>146</Paragraphs>
  <Slides>21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Wingdings</vt:lpstr>
      <vt:lpstr>Thème Office</vt:lpstr>
      <vt:lpstr>Expansion internationale Academy</vt:lpstr>
      <vt:lpstr>Introduction</vt:lpstr>
      <vt:lpstr>Description de la base de données</vt:lpstr>
      <vt:lpstr>Validation de la qualité des données</vt:lpstr>
      <vt:lpstr>Sélection des informations pertinentes</vt:lpstr>
      <vt:lpstr>Sélection des informations pertinentes</vt:lpstr>
      <vt:lpstr>Sélection des informations pertinentes</vt:lpstr>
      <vt:lpstr>Sélection des informations pertinentes</vt:lpstr>
      <vt:lpstr>Sélection des informations pertinentes</vt:lpstr>
      <vt:lpstr>Sélection des informations pertinentes</vt:lpstr>
      <vt:lpstr>Sélection des informations pertinentes</vt:lpstr>
      <vt:lpstr>Sélection des informations pertinentes</vt:lpstr>
      <vt:lpstr>Etude des outliers</vt:lpstr>
      <vt:lpstr>Premières analyses : taux de scolarisation </vt:lpstr>
      <vt:lpstr>Premières analyses : professeurs par étudiants</vt:lpstr>
      <vt:lpstr>Premières analyses : analyse par région</vt:lpstr>
      <vt:lpstr>Premières analyses : scolarisation et professeurs</vt:lpstr>
      <vt:lpstr>Premières analyses : scolarisation et internet</vt:lpstr>
      <vt:lpstr>Premières analyses : internet et PIB/habitant</vt:lpstr>
      <vt:lpstr>Premières analyses : visualisation pays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Ludovic Chaumaz</dc:creator>
  <cp:lastModifiedBy>Ludovic Chaumaz</cp:lastModifiedBy>
  <cp:revision>12</cp:revision>
  <dcterms:created xsi:type="dcterms:W3CDTF">2024-11-29T15:00:27Z</dcterms:created>
  <dcterms:modified xsi:type="dcterms:W3CDTF">2024-12-13T13:19:06Z</dcterms:modified>
</cp:coreProperties>
</file>