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0079038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DF1"/>
    <a:srgbClr val="FBFDE7"/>
    <a:srgbClr val="FFFEE8"/>
    <a:srgbClr val="FFFFFF"/>
    <a:srgbClr val="F0F4FA"/>
    <a:srgbClr val="F3F6FB"/>
    <a:srgbClr val="D3DEF1"/>
    <a:srgbClr val="DCE5F4"/>
    <a:srgbClr val="30E83D"/>
    <a:srgbClr val="E4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247" autoAdjust="0"/>
  </p:normalViewPr>
  <p:slideViewPr>
    <p:cSldViewPr snapToGrid="0">
      <p:cViewPr varScale="1">
        <p:scale>
          <a:sx n="94" d="100"/>
          <a:sy n="94" d="100"/>
        </p:scale>
        <p:origin x="1800" y="96"/>
      </p:cViewPr>
      <p:guideLst>
        <p:guide orient="horz" pos="2381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Valente" userId="48b8de0ef0e1bdc6" providerId="LiveId" clId="{F02C8F2C-66A9-43F8-80D0-41FD98B6AF28}"/>
    <pc:docChg chg="modSld">
      <pc:chgData name="Alex Valente" userId="48b8de0ef0e1bdc6" providerId="LiveId" clId="{F02C8F2C-66A9-43F8-80D0-41FD98B6AF28}" dt="2018-02-21T09:34:59.072" v="289" actId="20577"/>
      <pc:docMkLst>
        <pc:docMk/>
      </pc:docMkLst>
      <pc:sldChg chg="modSp">
        <pc:chgData name="Alex Valente" userId="48b8de0ef0e1bdc6" providerId="LiveId" clId="{F02C8F2C-66A9-43F8-80D0-41FD98B6AF28}" dt="2018-02-21T09:27:59.502" v="165" actId="115"/>
        <pc:sldMkLst>
          <pc:docMk/>
          <pc:sldMk cId="194477249" sldId="258"/>
        </pc:sldMkLst>
        <pc:graphicFrameChg chg="mod">
          <ac:chgData name="Alex Valente" userId="48b8de0ef0e1bdc6" providerId="LiveId" clId="{F02C8F2C-66A9-43F8-80D0-41FD98B6AF28}" dt="2018-02-21T09:27:59.502" v="165" actId="115"/>
          <ac:graphicFrameMkLst>
            <pc:docMk/>
            <pc:sldMk cId="194477249" sldId="258"/>
            <ac:graphicFrameMk id="4" creationId="{A9AE67D4-8722-4F15-A58E-B43F2E0FCE67}"/>
          </ac:graphicFrameMkLst>
        </pc:graphicFrameChg>
      </pc:sldChg>
      <pc:sldChg chg="modNotesTx">
        <pc:chgData name="Alex Valente" userId="48b8de0ef0e1bdc6" providerId="LiveId" clId="{F02C8F2C-66A9-43F8-80D0-41FD98B6AF28}" dt="2018-02-21T08:20:53.500" v="109" actId="207"/>
        <pc:sldMkLst>
          <pc:docMk/>
          <pc:sldMk cId="1289960213" sldId="259"/>
        </pc:sldMkLst>
      </pc:sldChg>
      <pc:sldChg chg="modNotesTx">
        <pc:chgData name="Alex Valente" userId="48b8de0ef0e1bdc6" providerId="LiveId" clId="{F02C8F2C-66A9-43F8-80D0-41FD98B6AF28}" dt="2018-02-20T23:46:45.926" v="99" actId="20577"/>
        <pc:sldMkLst>
          <pc:docMk/>
          <pc:sldMk cId="1289393011" sldId="261"/>
        </pc:sldMkLst>
      </pc:sldChg>
      <pc:sldChg chg="modSp modNotesTx">
        <pc:chgData name="Alex Valente" userId="48b8de0ef0e1bdc6" providerId="LiveId" clId="{F02C8F2C-66A9-43F8-80D0-41FD98B6AF28}" dt="2018-02-21T09:34:59.072" v="289" actId="20577"/>
        <pc:sldMkLst>
          <pc:docMk/>
          <pc:sldMk cId="957360264" sldId="262"/>
        </pc:sldMkLst>
        <pc:graphicFrameChg chg="mod">
          <ac:chgData name="Alex Valente" userId="48b8de0ef0e1bdc6" providerId="LiveId" clId="{F02C8F2C-66A9-43F8-80D0-41FD98B6AF28}" dt="2018-02-21T09:34:27.590" v="251" actId="20577"/>
          <ac:graphicFrameMkLst>
            <pc:docMk/>
            <pc:sldMk cId="957360264" sldId="262"/>
            <ac:graphicFrameMk id="11" creationId="{A5CAA03A-29FD-4C0C-90D8-2531917DA143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F0130-DB62-4843-8A19-1C38DD6B85EE}" type="datetimeFigureOut">
              <a:rPr lang="it-IT" smtClean="0"/>
              <a:t>28/02/2018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67F06-511D-477C-94D1-6772D1DFC0E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361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DA236-2C19-43C1-945B-856E6B8BA116}" type="datetimeFigureOut">
              <a:rPr lang="it-IT" smtClean="0"/>
              <a:t>28/02/2018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0F5D9-2C19-4C15-B7CA-51DA83E63B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29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0F5D9-2C19-4C15-B7CA-51DA83E63B7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2700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7"/>
            <a:ext cx="8567182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0" y="3970580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March 2nd, 2018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Proactive Caching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C904-B34B-4A61-8534-0B066AE9D9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901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March 2nd, 2018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Proactive Caching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C904-B34B-4A61-8534-0B066AE9D9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75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3"/>
            <a:ext cx="2173293" cy="640647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3"/>
            <a:ext cx="6393890" cy="640647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March 2nd, 2018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Proactive Caching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C904-B34B-4A61-8534-0B066AE9D9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88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A395048-35CC-4D8F-8DD4-B760009BE972}"/>
              </a:ext>
            </a:extLst>
          </p:cNvPr>
          <p:cNvSpPr/>
          <p:nvPr userDrawn="1"/>
        </p:nvSpPr>
        <p:spPr>
          <a:xfrm>
            <a:off x="0" y="1"/>
            <a:ext cx="10079038" cy="1135701"/>
          </a:xfrm>
          <a:prstGeom prst="rect">
            <a:avLst/>
          </a:prstGeom>
          <a:gradFill>
            <a:gsLst>
              <a:gs pos="28000">
                <a:srgbClr val="980E20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97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B37C26B-4057-41C9-B28E-DB5349C2F4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0" y="64008"/>
            <a:ext cx="957769" cy="102248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3F13B1A-2CC6-4937-B315-E9A2724BA4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489" y="83668"/>
            <a:ext cx="1504097" cy="1023228"/>
          </a:xfrm>
          <a:prstGeom prst="rect">
            <a:avLst/>
          </a:prstGeom>
          <a:effectLst/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44999DF-A283-47B7-910E-03DD4B21FA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3" y="72074"/>
            <a:ext cx="2061120" cy="1127634"/>
          </a:xfrm>
          <a:prstGeom prst="rect">
            <a:avLst/>
          </a:prstGeom>
        </p:spPr>
      </p:pic>
      <p:sp>
        <p:nvSpPr>
          <p:cNvPr id="11" name="Titolo 10">
            <a:extLst>
              <a:ext uri="{FF2B5EF4-FFF2-40B4-BE49-F238E27FC236}">
                <a16:creationId xmlns:a16="http://schemas.microsoft.com/office/drawing/2014/main" id="{A90DF0A6-B3B2-449E-BFB2-55209F35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2" name="Segnaposto data 11">
            <a:extLst>
              <a:ext uri="{FF2B5EF4-FFF2-40B4-BE49-F238E27FC236}">
                <a16:creationId xmlns:a16="http://schemas.microsoft.com/office/drawing/2014/main" id="{B2A87BDD-7F56-45A5-AD10-3D2EFA0E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March 2nd, 2018</a:t>
            </a:r>
            <a:endParaRPr lang="it-IT" dirty="0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7A8708BE-A71B-46DF-9A89-D2A94875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9674" y="7006700"/>
            <a:ext cx="3556000" cy="402483"/>
          </a:xfrm>
        </p:spPr>
        <p:txBody>
          <a:bodyPr/>
          <a:lstStyle/>
          <a:p>
            <a:r>
              <a:rPr lang="it-IT" smtClean="0"/>
              <a:t>Proactive Caching</a:t>
            </a:r>
            <a:endParaRPr lang="it-IT" dirty="0"/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3A4C4947-97D4-46E5-B070-3211500C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C904-B34B-4A61-8534-0B066AE9D9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65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March 2nd, 2018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Proactive Caching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C904-B34B-4A61-8534-0B066AE9D9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722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3" y="2012414"/>
            <a:ext cx="4283591" cy="479654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March 2nd, 2018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Proactive Caching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C904-B34B-4A61-8534-0B066AE9D9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49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8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8" y="2761381"/>
            <a:ext cx="4263905" cy="406157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March 2nd, 2018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Proactive Caching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C904-B34B-4A61-8534-0B066AE9D9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855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March 2nd, 2018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Proactive Caching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C904-B34B-4A61-8534-0B066AE9D9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66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March 2nd, 2018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Proactive Caching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C904-B34B-4A61-8534-0B066AE9D9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851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4" y="1088455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7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March 2nd, 2018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Proactive Caching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C904-B34B-4A61-8534-0B066AE9D9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630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4" y="1088455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7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March 2nd, 2018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Proactive Caching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C904-B34B-4A61-8534-0B066AE9D9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955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rgbClr val="FFFFFF">
                <a:alpha val="2745"/>
              </a:srgbClr>
            </a:gs>
            <a:gs pos="83000">
              <a:srgbClr val="FFFFFF">
                <a:alpha val="2745"/>
              </a:srgbClr>
            </a:gs>
            <a:gs pos="100000">
              <a:srgbClr val="F3F6FB">
                <a:alpha val="8000"/>
              </a:srgbClr>
            </a:gs>
          </a:gsLst>
          <a:path path="circle">
            <a:fillToRect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0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March 2nd, 2018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41964" y="7006700"/>
            <a:ext cx="358370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Proactive Caching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0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9C904-B34B-4A61-8534-0B066AE9D9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480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-2" y="5984241"/>
            <a:ext cx="10079038" cy="1575434"/>
          </a:xfrm>
          <a:prstGeom prst="rect">
            <a:avLst/>
          </a:prstGeom>
          <a:gradFill>
            <a:gsLst>
              <a:gs pos="0">
                <a:srgbClr val="980E20"/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97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55929" y="2672000"/>
            <a:ext cx="8567182" cy="1555975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it-IT" sz="4525" b="1" dirty="0" smtClean="0"/>
              <a:t>A Greedy Approach for Proactive Caching in Mobile Scenarios with 5G mmWave Communications</a:t>
            </a:r>
            <a:endParaRPr lang="it-IT" sz="4525" b="1" dirty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5272965" y="4608214"/>
            <a:ext cx="3885959" cy="1555975"/>
          </a:xfrm>
          <a:prstGeom prst="rect">
            <a:avLst/>
          </a:prstGeom>
        </p:spPr>
        <p:txBody>
          <a:bodyPr vert="horz" lIns="86199" tIns="43100" rIns="86199" bIns="43100" rtlCol="0">
            <a:normAutofit fontScale="92500" lnSpcReduction="20000"/>
          </a:bodyPr>
          <a:lstStyle>
            <a:lvl1pPr marL="0" indent="0" algn="ctr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2262" i="1" dirty="0"/>
              <a:t>Group </a:t>
            </a:r>
            <a:r>
              <a:rPr lang="it-IT" sz="2262" i="1" dirty="0" err="1"/>
              <a:t>members</a:t>
            </a:r>
            <a:r>
              <a:rPr lang="it-IT" sz="2262" i="1" dirty="0"/>
              <a:t>:</a:t>
            </a:r>
          </a:p>
          <a:p>
            <a:pPr algn="r"/>
            <a:r>
              <a:rPr lang="it-IT" sz="2494" dirty="0" smtClean="0"/>
              <a:t>Ludovico Frizziero</a:t>
            </a:r>
            <a:endParaRPr lang="it-IT" sz="2494" dirty="0"/>
          </a:p>
          <a:p>
            <a:pPr algn="r"/>
            <a:r>
              <a:rPr lang="it-IT" sz="2494" dirty="0" smtClean="0"/>
              <a:t>Alberto Suman</a:t>
            </a:r>
            <a:endParaRPr lang="it-IT" sz="2494" dirty="0"/>
          </a:p>
          <a:p>
            <a:pPr algn="r"/>
            <a:r>
              <a:rPr lang="it-IT" sz="2494" dirty="0" smtClean="0"/>
              <a:t>Anthony Dell’Eva</a:t>
            </a:r>
            <a:endParaRPr lang="it-IT" sz="2494" dirty="0"/>
          </a:p>
        </p:txBody>
      </p:sp>
      <p:sp>
        <p:nvSpPr>
          <p:cNvPr id="5" name="Sottotitolo 2"/>
          <p:cNvSpPr txBox="1">
            <a:spLocks/>
          </p:cNvSpPr>
          <p:nvPr/>
        </p:nvSpPr>
        <p:spPr>
          <a:xfrm>
            <a:off x="901807" y="6714451"/>
            <a:ext cx="8402996" cy="484230"/>
          </a:xfrm>
          <a:prstGeom prst="rect">
            <a:avLst/>
          </a:prstGeom>
        </p:spPr>
        <p:txBody>
          <a:bodyPr vert="horz" lIns="86199" tIns="43100" rIns="86199" bIns="43100" rtlCol="0">
            <a:noAutofit/>
          </a:bodyPr>
          <a:lstStyle>
            <a:lvl1pPr marL="0" indent="0" algn="ctr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000" i="1" dirty="0" smtClean="0">
                <a:solidFill>
                  <a:schemeClr val="bg1"/>
                </a:solidFill>
              </a:rPr>
              <a:t>March 2</a:t>
            </a:r>
            <a:r>
              <a:rPr lang="it-IT" sz="2000" i="1" baseline="30000" dirty="0" smtClean="0">
                <a:solidFill>
                  <a:schemeClr val="bg1"/>
                </a:solidFill>
              </a:rPr>
              <a:t>nd</a:t>
            </a:r>
            <a:r>
              <a:rPr lang="it-IT" sz="2000" i="1" dirty="0" smtClean="0">
                <a:solidFill>
                  <a:schemeClr val="bg1"/>
                </a:solidFill>
              </a:rPr>
              <a:t>, 2018</a:t>
            </a:r>
            <a:r>
              <a:rPr lang="it-IT" sz="2000" i="1" dirty="0">
                <a:solidFill>
                  <a:schemeClr val="bg1"/>
                </a:solidFill>
              </a:rPr>
              <a:t>	</a:t>
            </a:r>
            <a:r>
              <a:rPr lang="it-IT" sz="2000" i="1" dirty="0" smtClean="0">
                <a:solidFill>
                  <a:schemeClr val="bg1"/>
                </a:solidFill>
              </a:rPr>
              <a:t>                             </a:t>
            </a:r>
            <a:r>
              <a:rPr lang="it-IT" sz="2000" i="1" dirty="0">
                <a:solidFill>
                  <a:schemeClr val="bg1"/>
                </a:solidFill>
              </a:rPr>
              <a:t>Telecommunication Networks Group Project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259" y="416890"/>
            <a:ext cx="1400520" cy="1409459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0" y="1945353"/>
            <a:ext cx="1007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University of </a:t>
            </a:r>
            <a:r>
              <a:rPr lang="it-IT" dirty="0" smtClean="0"/>
              <a:t>Padova </a:t>
            </a:r>
            <a:r>
              <a:rPr lang="it-IT" dirty="0"/>
              <a:t>- Department of Information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1135694689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" y="1148079"/>
            <a:ext cx="10059272" cy="601472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3520" y="2650687"/>
            <a:ext cx="5090160" cy="3406377"/>
          </a:xfrm>
        </p:spPr>
        <p:txBody>
          <a:bodyPr/>
          <a:lstStyle/>
          <a:p>
            <a:r>
              <a:rPr lang="it-IT" dirty="0" smtClean="0"/>
              <a:t>Reduced range of network cells in mmWave channel</a:t>
            </a:r>
          </a:p>
          <a:p>
            <a:r>
              <a:rPr lang="it-IT" dirty="0" smtClean="0"/>
              <a:t>Susceptibility to misaligned beams</a:t>
            </a: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189499"/>
            <a:ext cx="8693170" cy="1461188"/>
          </a:xfrm>
        </p:spPr>
        <p:txBody>
          <a:bodyPr/>
          <a:lstStyle/>
          <a:p>
            <a:r>
              <a:rPr lang="it-IT" dirty="0" smtClean="0"/>
              <a:t>Why proactive caching?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Proactive Caching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C904-B34B-4A61-8534-0B066AE9D99E}" type="slidenum">
              <a:rPr lang="it-IT" smtClean="0"/>
              <a:t>2</a:t>
            </a:fld>
            <a:endParaRPr lang="it-IT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March 2</a:t>
            </a:r>
            <a:r>
              <a:rPr lang="it-IT" baseline="30000" dirty="0" smtClean="0"/>
              <a:t>nd</a:t>
            </a:r>
            <a:r>
              <a:rPr lang="it-IT" dirty="0" smtClean="0"/>
              <a:t>, 2018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503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3" y="4182330"/>
            <a:ext cx="5260827" cy="280677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494" y="1366021"/>
            <a:ext cx="8693170" cy="1461188"/>
          </a:xfrm>
        </p:spPr>
        <p:txBody>
          <a:bodyPr/>
          <a:lstStyle/>
          <a:p>
            <a:r>
              <a:rPr lang="it-IT" dirty="0" smtClean="0"/>
              <a:t>System Model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March 2nd, 2018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Proactive Caching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C904-B34B-4A61-8534-0B066AE9D99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543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1338</TotalTime>
  <Words>67</Words>
  <Application>Microsoft Office PowerPoint</Application>
  <PresentationFormat>Custom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A Greedy Approach for Proactive Caching in Mobile Scenarios with 5G mmWave Communications</vt:lpstr>
      <vt:lpstr>Why proactive caching?</vt:lpstr>
      <vt:lpstr>System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Alex Valente</dc:creator>
  <cp:lastModifiedBy>Dell'Eva Anthony 1179690/TC</cp:lastModifiedBy>
  <cp:revision>133</cp:revision>
  <dcterms:created xsi:type="dcterms:W3CDTF">2017-07-13T22:16:08Z</dcterms:created>
  <dcterms:modified xsi:type="dcterms:W3CDTF">2018-02-28T13:01:29Z</dcterms:modified>
</cp:coreProperties>
</file>