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8" r:id="rId10"/>
    <p:sldId id="269" r:id="rId11"/>
    <p:sldId id="261" r:id="rId12"/>
    <p:sldId id="270" r:id="rId13"/>
    <p:sldId id="271" r:id="rId14"/>
    <p:sldId id="272" r:id="rId15"/>
    <p:sldId id="273" r:id="rId16"/>
    <p:sldId id="262" r:id="rId17"/>
    <p:sldId id="263" r:id="rId18"/>
    <p:sldId id="274" r:id="rId19"/>
    <p:sldId id="275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Análise de Dados de um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r>
              <a:rPr lang="pt-PT" sz="1600" dirty="0"/>
              <a:t>Projeto de análise de dados e BI de uma </a:t>
            </a:r>
            <a:r>
              <a:rPr lang="pt-PT" sz="1600" dirty="0" err="1"/>
              <a:t>SuperStore</a:t>
            </a:r>
            <a:r>
              <a:rPr lang="pt-PT" sz="1600" dirty="0"/>
              <a:t> dos Estados Unidos.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B53C3-1933-4D94-A569-A9DF7B46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Exploratória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56480F-7CF5-45DC-9EE0-968BB97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9212"/>
            <a:ext cx="8229600" cy="4525963"/>
          </a:xfrm>
        </p:spPr>
        <p:txBody>
          <a:bodyPr>
            <a:normAutofit/>
          </a:bodyPr>
          <a:lstStyle/>
          <a:p>
            <a:r>
              <a:rPr lang="pt-PT" sz="1600" dirty="0"/>
              <a:t>Resumo estatístico </a:t>
            </a:r>
          </a:p>
          <a:p>
            <a:endParaRPr lang="pt-PT" sz="1600" dirty="0"/>
          </a:p>
          <a:p>
            <a:pPr marL="0" indent="0">
              <a:buNone/>
            </a:pPr>
            <a:endParaRPr lang="pt-PT" sz="16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85E4D8C-7028-45CB-8BC2-5C23F5EC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217" y="1417638"/>
            <a:ext cx="4572638" cy="219105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5F9CA0-48EC-499D-874D-EEEC72EB3FB4}"/>
              </a:ext>
            </a:extLst>
          </p:cNvPr>
          <p:cNvSpPr txBox="1"/>
          <p:nvPr/>
        </p:nvSpPr>
        <p:spPr>
          <a:xfrm>
            <a:off x="672542" y="5352027"/>
            <a:ext cx="63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71248D-D1E1-4DF2-9C3B-294990DE650A}"/>
              </a:ext>
            </a:extLst>
          </p:cNvPr>
          <p:cNvSpPr txBox="1"/>
          <p:nvPr/>
        </p:nvSpPr>
        <p:spPr>
          <a:xfrm>
            <a:off x="802257" y="3860268"/>
            <a:ext cx="78845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A tabela apresentada resume as principais estatísticas descritivas de cinco variáveis relacionadas às vendas: Sales (valor das vendas), </a:t>
            </a:r>
            <a:r>
              <a:rPr lang="pt-PT" sz="1100" dirty="0" err="1"/>
              <a:t>Quantity</a:t>
            </a:r>
            <a:r>
              <a:rPr lang="pt-PT" sz="1100" dirty="0"/>
              <a:t> (quantidade vendida), </a:t>
            </a:r>
            <a:r>
              <a:rPr lang="pt-PT" sz="1100" dirty="0" err="1"/>
              <a:t>Discount</a:t>
            </a:r>
            <a:r>
              <a:rPr lang="pt-PT" sz="1100" dirty="0"/>
              <a:t> (percentual de desconto), desconto (valor monetário do desconto) e Lucro após o desconto (lucro líquido).</a:t>
            </a:r>
          </a:p>
          <a:p>
            <a:endParaRPr lang="pt-PT" sz="1100" dirty="0"/>
          </a:p>
          <a:p>
            <a:r>
              <a:rPr lang="pt-PT" sz="1100" dirty="0"/>
              <a:t>O conjunto de dados contém 9.994 registros completos para todas as variáveis. A média de vendas é de aproximadamente 229,86, com uma quantidade média de 3,79 itens por venda. O desconto percentual médio aplicado é de 15,62%, resultando num valor médio de 32,28 concedido por venda.</a:t>
            </a:r>
          </a:p>
          <a:p>
            <a:endParaRPr lang="pt-PT" sz="1100" dirty="0"/>
          </a:p>
          <a:p>
            <a:r>
              <a:rPr lang="pt-PT" sz="1100" dirty="0"/>
              <a:t>A variável "Lucro após o desconto" apresenta uma média de 28,66, indicando que, apesar da aplicação de descontos, a maioria das vendas ainda gera lucro. No entanto, observa-se um valor mínimo de –6.599,98, o que sugere que há transações que resultaram em prejuízo. A alta dispersão (desvio padrão de 234,26) reforça que o lucro varia significativamente entre os registros.</a:t>
            </a:r>
          </a:p>
          <a:p>
            <a:endParaRPr lang="pt-PT" sz="1100" dirty="0"/>
          </a:p>
          <a:p>
            <a:r>
              <a:rPr lang="pt-PT" sz="1100" dirty="0"/>
              <a:t>As medidas de dispersão revelam uma grande variação nos valores de vendas e lucros, com um máximo de 22.638,48 em vendas e 8.399,98 de lucro. A mediana (50%) do lucro é de 8,66, ou seja, metade das vendas geraram lucro abaixo desse valor.</a:t>
            </a:r>
          </a:p>
        </p:txBody>
      </p:sp>
    </p:spTree>
    <p:extLst>
      <p:ext uri="{BB962C8B-B14F-4D97-AF65-F5344CB8AC3E}">
        <p14:creationId xmlns:p14="http://schemas.microsoft.com/office/powerpoint/2010/main" val="148862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Gráficos e Visualizações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pt-PT" dirty="0"/>
              <a:t>Distribuições das variáveis continuas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467B2E-F468-4AD0-AD26-6EF58024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4" y="2221930"/>
            <a:ext cx="7049484" cy="4086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Gráficos e Visualizações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</a:t>
            </a:r>
            <a:r>
              <a:rPr lang="pt-PT" dirty="0"/>
              <a:t>Vendas por região, estado e categoria: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266F73-C1D0-4B7F-BDC4-D9559B4F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9" y="2340416"/>
            <a:ext cx="3769228" cy="16622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F49321-1DCB-49FC-AD7D-B5DAAB71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73472"/>
            <a:ext cx="3123718" cy="21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Gráficos e Visualizações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Evolução temporal de vendas e lucros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BEABF8-E7D9-484A-A607-9021F993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39" y="2155879"/>
            <a:ext cx="5986342" cy="42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Gráficos e Visualizações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Mapa de calor de correlação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B5005E-CCF3-47AA-AD09-992C4ADA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10" y="2457927"/>
            <a:ext cx="4886444" cy="3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Gráficos e Visualizações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Mapa de calor de correlação</a:t>
            </a:r>
          </a:p>
        </p:txBody>
      </p:sp>
    </p:spTree>
    <p:extLst>
      <p:ext uri="{BB962C8B-B14F-4D97-AF65-F5344CB8AC3E}">
        <p14:creationId xmlns:p14="http://schemas.microsoft.com/office/powerpoint/2010/main" val="129990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532"/>
          </a:xfrm>
        </p:spPr>
        <p:txBody>
          <a:bodyPr>
            <a:normAutofit/>
          </a:bodyPr>
          <a:lstStyle/>
          <a:p>
            <a:pPr algn="l"/>
            <a:r>
              <a:rPr sz="3200" dirty="0"/>
              <a:t>Insights</a:t>
            </a:r>
            <a:r>
              <a:rPr lang="pt-PT" sz="3200" dirty="0"/>
              <a:t> de Correlação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396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pt-PT" dirty="0"/>
              <a:t>Entre os destaques da análise, observa-se uma forte correlação positiva entre Sales e desconto (0,61), o que indica que vendas de maior valor tendem a receber descontos monetários maiores. Além disso, existe uma correlação moderada entre Sales e Lucro após o desconto (0,48), sugerindo que, em geral, vendas maiores contribuem positivamente para o lucro, mesmo após a aplicação de descontos.</a:t>
            </a:r>
          </a:p>
          <a:p>
            <a:endParaRPr lang="pt-PT" dirty="0"/>
          </a:p>
          <a:p>
            <a:r>
              <a:rPr lang="pt-PT" dirty="0"/>
              <a:t>Por outro lado, tanto o percentual de desconto (</a:t>
            </a:r>
            <a:r>
              <a:rPr lang="pt-PT" dirty="0" err="1"/>
              <a:t>Discount</a:t>
            </a:r>
            <a:r>
              <a:rPr lang="pt-PT" dirty="0"/>
              <a:t>) quanto o valor absoluto do desconto (desconto) apresentam correlações negativas com o lucro (–0,22 e –0,26, respetivamente). Isso evidencia que, embora os descontos possam impulsionar as vendas, eles também impactam negativamente a rentabilidade, reduzindo o lucro líquido da empresa.</a:t>
            </a:r>
          </a:p>
          <a:p>
            <a:endParaRPr lang="pt-PT" dirty="0"/>
          </a:p>
          <a:p>
            <a:r>
              <a:rPr lang="pt-PT" dirty="0"/>
              <a:t>Em resumo, a análise de correlação destaca o equilíbrio necessário entre estratégias promocionais e a manutenção da rentabilidade. O uso de descontos deve ser cuidadosamente monitorado para que não comprometa o desempenho financeiro das vendas.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Conexão ao </a:t>
            </a:r>
            <a:r>
              <a:rPr lang="pt-PT" dirty="0" err="1"/>
              <a:t>PostgreSQL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</a:t>
            </a:r>
            <a:r>
              <a:rPr lang="pt-PT" dirty="0"/>
              <a:t> Render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01E4CA-9CEE-44F6-8C65-BCC768C2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9664"/>
            <a:ext cx="6439268" cy="34359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Conexão ao </a:t>
            </a:r>
            <a:r>
              <a:rPr lang="pt-PT" dirty="0" err="1"/>
              <a:t>PostgreSQL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E1BDC7-0106-46BA-A837-4CD64516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97" y="1733060"/>
            <a:ext cx="6422273" cy="42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D674B-D48B-4599-AACF-FEED88B7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A2D5D89-2D8E-451F-B986-A735D61D4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01" y="1600200"/>
            <a:ext cx="503513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9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Realizar</a:t>
            </a:r>
            <a:r>
              <a:rPr lang="pt-PT" dirty="0"/>
              <a:t> </a:t>
            </a:r>
            <a:r>
              <a:rPr dirty="0"/>
              <a:t>a </a:t>
            </a:r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exploratória</a:t>
            </a:r>
            <a:r>
              <a:rPr dirty="0"/>
              <a:t> de dados (EDA) </a:t>
            </a:r>
            <a:r>
              <a:rPr dirty="0" err="1"/>
              <a:t>sobre</a:t>
            </a:r>
            <a:r>
              <a:rPr dirty="0"/>
              <a:t> um conjunto de dados de </a:t>
            </a:r>
            <a:r>
              <a:rPr dirty="0" err="1"/>
              <a:t>vendas</a:t>
            </a:r>
            <a:r>
              <a:rPr dirty="0"/>
              <a:t>, </a:t>
            </a:r>
            <a:r>
              <a:rPr dirty="0" err="1"/>
              <a:t>identificando</a:t>
            </a:r>
            <a:r>
              <a:rPr dirty="0"/>
              <a:t> </a:t>
            </a:r>
            <a:r>
              <a:rPr dirty="0" err="1"/>
              <a:t>padrões</a:t>
            </a:r>
            <a:r>
              <a:rPr dirty="0"/>
              <a:t>, </a:t>
            </a:r>
            <a:r>
              <a:rPr dirty="0" err="1"/>
              <a:t>tendências</a:t>
            </a:r>
            <a:r>
              <a:rPr dirty="0"/>
              <a:t> e </a:t>
            </a:r>
            <a:r>
              <a:rPr dirty="0" err="1"/>
              <a:t>possíveis</a:t>
            </a:r>
            <a:r>
              <a:rPr dirty="0"/>
              <a:t> insights para </a:t>
            </a:r>
            <a:r>
              <a:rPr dirty="0" err="1"/>
              <a:t>tomada</a:t>
            </a:r>
            <a:r>
              <a:rPr dirty="0"/>
              <a:t> de </a:t>
            </a:r>
            <a:r>
              <a:rPr dirty="0" err="1"/>
              <a:t>decisão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https://github.com/ludovina-magalhaes/Proj_vendas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Bibliotecas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</a:t>
            </a:r>
          </a:p>
          <a:p>
            <a:r>
              <a:t>- matplotlib.pyplot</a:t>
            </a:r>
          </a:p>
          <a:p>
            <a:r>
              <a:t>- seaborn</a:t>
            </a:r>
          </a:p>
          <a:p>
            <a:r>
              <a:t>- numpy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7" y="438539"/>
            <a:ext cx="8229600" cy="1143000"/>
          </a:xfrm>
        </p:spPr>
        <p:txBody>
          <a:bodyPr/>
          <a:lstStyle/>
          <a:p>
            <a:r>
              <a:rPr dirty="0" err="1"/>
              <a:t>Carregamento</a:t>
            </a:r>
            <a:r>
              <a:rPr dirty="0"/>
              <a:t> e </a:t>
            </a:r>
            <a:r>
              <a:rPr dirty="0" err="1"/>
              <a:t>Limpeza</a:t>
            </a:r>
            <a:r>
              <a:rPr dirty="0"/>
              <a:t>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Leitura</a:t>
            </a:r>
            <a:r>
              <a:rPr dirty="0"/>
              <a:t> de dados com pandas</a:t>
            </a:r>
          </a:p>
          <a:p>
            <a:r>
              <a:rPr dirty="0"/>
              <a:t>- </a:t>
            </a:r>
            <a:r>
              <a:rPr dirty="0" err="1"/>
              <a:t>Verificação</a:t>
            </a:r>
            <a:r>
              <a:rPr dirty="0"/>
              <a:t> e </a:t>
            </a:r>
            <a:r>
              <a:rPr dirty="0" err="1"/>
              <a:t>tratamento</a:t>
            </a:r>
            <a:r>
              <a:rPr dirty="0"/>
              <a:t> de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nulos</a:t>
            </a:r>
            <a:endParaRPr lang="pt-PT" dirty="0"/>
          </a:p>
          <a:p>
            <a:r>
              <a:rPr lang="pt-PT" dirty="0"/>
              <a:t>-Verificação e tratamento de valores duplicados</a:t>
            </a:r>
          </a:p>
          <a:p>
            <a:r>
              <a:rPr lang="pt-PT" dirty="0"/>
              <a:t>- Verificar os valores de cada coluna</a:t>
            </a:r>
            <a:endParaRPr dirty="0"/>
          </a:p>
          <a:p>
            <a:r>
              <a:rPr dirty="0"/>
              <a:t>- </a:t>
            </a:r>
            <a:r>
              <a:rPr dirty="0" err="1"/>
              <a:t>Visualização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com `.head()`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95C3E-518A-4C2C-BA22-37B07918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9544"/>
          </a:xfrm>
        </p:spPr>
        <p:txBody>
          <a:bodyPr>
            <a:normAutofit/>
          </a:bodyPr>
          <a:lstStyle/>
          <a:p>
            <a:r>
              <a:rPr lang="pt-PT" dirty="0"/>
              <a:t>Carregamento e Limpeza de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91E603-B92D-4FE2-868D-9F72C52C1C81}"/>
              </a:ext>
            </a:extLst>
          </p:cNvPr>
          <p:cNvSpPr/>
          <p:nvPr/>
        </p:nvSpPr>
        <p:spPr>
          <a:xfrm>
            <a:off x="586597" y="1189979"/>
            <a:ext cx="8298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- Carregar 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CA6B43-008D-4C99-A2E5-CBB27AA2D053}"/>
              </a:ext>
            </a:extLst>
          </p:cNvPr>
          <p:cNvSpPr/>
          <p:nvPr/>
        </p:nvSpPr>
        <p:spPr>
          <a:xfrm>
            <a:off x="586597" y="2859333"/>
            <a:ext cx="4537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- Informação sobre as </a:t>
            </a:r>
            <a:r>
              <a:rPr lang="pt-PT" dirty="0" err="1"/>
              <a:t>columas</a:t>
            </a:r>
            <a:r>
              <a:rPr lang="pt-PT" dirty="0"/>
              <a:t> e tipo de </a:t>
            </a:r>
            <a:r>
              <a:rPr lang="pt-PT" dirty="0" err="1"/>
              <a:t>datos</a:t>
            </a:r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A7CE39-AF25-46F4-A105-A0A5184C288F}"/>
              </a:ext>
            </a:extLst>
          </p:cNvPr>
          <p:cNvSpPr/>
          <p:nvPr/>
        </p:nvSpPr>
        <p:spPr>
          <a:xfrm>
            <a:off x="526210" y="4227746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10" name="Marcador de Posição de Conteúdo 4">
            <a:extLst>
              <a:ext uri="{FF2B5EF4-FFF2-40B4-BE49-F238E27FC236}">
                <a16:creationId xmlns:a16="http://schemas.microsoft.com/office/drawing/2014/main" id="{D3AE6882-74C4-4102-8FB8-557DBDE3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0" y="3410860"/>
            <a:ext cx="6581954" cy="1911638"/>
          </a:xfrm>
          <a:prstGeom prst="rect">
            <a:avLst/>
          </a:prstGeom>
        </p:spPr>
      </p:pic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6E7C5780-606A-4476-97C5-80FAEF79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F71802-6BAA-49DA-ADC9-04F29E54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71719"/>
            <a:ext cx="676369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Exploratória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Estatísticas</a:t>
            </a:r>
            <a:r>
              <a:rPr dirty="0"/>
              <a:t> </a:t>
            </a:r>
            <a:r>
              <a:rPr dirty="0" err="1"/>
              <a:t>descritivas</a:t>
            </a:r>
            <a:r>
              <a:rPr dirty="0"/>
              <a:t> com `.describe()`</a:t>
            </a:r>
          </a:p>
          <a:p>
            <a:r>
              <a:rPr dirty="0"/>
              <a:t>- </a:t>
            </a:r>
            <a:r>
              <a:rPr dirty="0" err="1"/>
              <a:t>Análise</a:t>
            </a:r>
            <a:r>
              <a:rPr dirty="0"/>
              <a:t> de </a:t>
            </a:r>
            <a:r>
              <a:rPr dirty="0" err="1"/>
              <a:t>distribuições</a:t>
            </a:r>
            <a:endParaRPr dirty="0"/>
          </a:p>
          <a:p>
            <a:r>
              <a:rPr dirty="0"/>
              <a:t>- </a:t>
            </a:r>
            <a:r>
              <a:rPr dirty="0" err="1"/>
              <a:t>Agrupamentos</a:t>
            </a:r>
            <a:r>
              <a:rPr dirty="0"/>
              <a:t> e </a:t>
            </a:r>
            <a:r>
              <a:rPr dirty="0" err="1"/>
              <a:t>filtros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categorias</a:t>
            </a:r>
            <a:endParaRPr dirty="0"/>
          </a:p>
          <a:p>
            <a:r>
              <a:rPr dirty="0"/>
              <a:t>- </a:t>
            </a:r>
            <a:r>
              <a:rPr dirty="0" err="1"/>
              <a:t>Visualizações</a:t>
            </a:r>
            <a:r>
              <a:rPr dirty="0"/>
              <a:t> com seaborn e matplotlib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B53C3-1933-4D94-A569-A9DF7B46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Exploratória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56480F-7CF5-45DC-9EE0-968BB974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Calcular o tempo de envio da encomenda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FF16FA-48DF-42B1-93C7-81D78AB5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01" y="2087188"/>
            <a:ext cx="6954220" cy="6477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5E6D5E-07F3-406B-AAB7-9232F0F4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6" y="3028639"/>
            <a:ext cx="696374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2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B53C3-1933-4D94-A569-A9DF7B46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Exploratória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56480F-7CF5-45DC-9EE0-968BB974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Bloxplot</a:t>
            </a:r>
            <a:r>
              <a:rPr lang="pt-PT" dirty="0"/>
              <a:t> o tempo de envio da encomenda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C0D7F4-62A9-4695-8ECE-DE51BA12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69" y="2138555"/>
            <a:ext cx="6239746" cy="155355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4B6F980-3E6F-465E-A058-FBCF18113D4D}"/>
              </a:ext>
            </a:extLst>
          </p:cNvPr>
          <p:cNvSpPr/>
          <p:nvPr/>
        </p:nvSpPr>
        <p:spPr>
          <a:xfrm>
            <a:off x="1076857" y="3491738"/>
            <a:ext cx="7123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system-ui"/>
              </a:rPr>
              <a:t>Os dados de tempo de envio demonstram uma operação logística relativamente eficiente e consistente, com a maioria dos pedidos a serem enviados entre 3 e 5 dias após a sua realização. A ausência de </a:t>
            </a:r>
            <a:r>
              <a:rPr lang="pt-PT" dirty="0" err="1">
                <a:latin typeface="system-ui"/>
              </a:rPr>
              <a:t>outliers</a:t>
            </a:r>
            <a:r>
              <a:rPr lang="pt-PT" dirty="0">
                <a:latin typeface="system-ui"/>
              </a:rPr>
              <a:t> e valores negativos reforça a validade e integridade dos dados. No entanto, a variação entre o envio no mesmo dia e o envio em até 7 dias sugere áreas para investigação e possível otimização do processo logístico.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945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B53C3-1933-4D94-A569-A9DF7B46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Exploratória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56480F-7CF5-45DC-9EE0-968BB974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Quantidade de ID  do produto VS Quantidade do Nomes do produto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DD0AF-3214-41C0-A7CB-F065CC1E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58" y="2195340"/>
            <a:ext cx="6868484" cy="246731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6A9DE42-BC15-48C6-A17F-4F2ED9106DE4}"/>
              </a:ext>
            </a:extLst>
          </p:cNvPr>
          <p:cNvSpPr txBox="1"/>
          <p:nvPr/>
        </p:nvSpPr>
        <p:spPr>
          <a:xfrm>
            <a:off x="680558" y="4723764"/>
            <a:ext cx="8066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Depois de vários análises chegamos a uma conclusão: Na ausência de comunicação direta com o cliente ou conhecimento aprofundado sobre o funcionamento interno da empresa, a decisão sobre como lidar com a inconsistência dos </a:t>
            </a:r>
            <a:r>
              <a:rPr lang="pt-PT" sz="1200" dirty="0" err="1"/>
              <a:t>IDs</a:t>
            </a:r>
            <a:r>
              <a:rPr lang="pt-PT" sz="1200" dirty="0"/>
              <a:t> de produtos torna-se subjetiva. Para fins desta análise, optarei por priorizar o "Nome do Produto" como identificador principal, em detrimento do "ID de Produto".</a:t>
            </a:r>
          </a:p>
        </p:txBody>
      </p:sp>
    </p:spTree>
    <p:extLst>
      <p:ext uri="{BB962C8B-B14F-4D97-AF65-F5344CB8AC3E}">
        <p14:creationId xmlns:p14="http://schemas.microsoft.com/office/powerpoint/2010/main" val="323874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788</Words>
  <Application>Microsoft Office PowerPoint</Application>
  <PresentationFormat>Apresentação no Ecrã 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Arial</vt:lpstr>
      <vt:lpstr>Calibri</vt:lpstr>
      <vt:lpstr>system-ui</vt:lpstr>
      <vt:lpstr>Office Theme</vt:lpstr>
      <vt:lpstr>Análise de Dados de um E-Commerce</vt:lpstr>
      <vt:lpstr>Objetivo do Projeto</vt:lpstr>
      <vt:lpstr>Bibliotecas Utilizadas</vt:lpstr>
      <vt:lpstr>Carregamento e Limpeza de Dados</vt:lpstr>
      <vt:lpstr>Carregamento e Limpeza de Dados</vt:lpstr>
      <vt:lpstr>Análise Exploratória</vt:lpstr>
      <vt:lpstr>Análise Exploratória</vt:lpstr>
      <vt:lpstr>Análise Exploratória</vt:lpstr>
      <vt:lpstr>Análise Exploratória</vt:lpstr>
      <vt:lpstr>Análise Exploratória</vt:lpstr>
      <vt:lpstr>Gráficos e Visualizações</vt:lpstr>
      <vt:lpstr>Gráficos e Visualizações</vt:lpstr>
      <vt:lpstr>Gráficos e Visualizações</vt:lpstr>
      <vt:lpstr>Gráficos e Visualizações</vt:lpstr>
      <vt:lpstr>Gráficos e Visualizações</vt:lpstr>
      <vt:lpstr>Insights de Correlação</vt:lpstr>
      <vt:lpstr>Conexão ao PostgreSQL</vt:lpstr>
      <vt:lpstr>Conexão ao PostgreSQL</vt:lpstr>
      <vt:lpstr>SQL</vt:lpstr>
      <vt:lpstr>Link do Projeto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de um E-Commerce</dc:title>
  <dc:subject/>
  <dc:creator>Ludovina Magalhaes</dc:creator>
  <cp:keywords/>
  <dc:description>generated using python-pptx</dc:description>
  <cp:lastModifiedBy>Ludovina Magalhaes</cp:lastModifiedBy>
  <cp:revision>18</cp:revision>
  <dcterms:created xsi:type="dcterms:W3CDTF">2013-01-27T09:14:16Z</dcterms:created>
  <dcterms:modified xsi:type="dcterms:W3CDTF">2025-07-04T18:00:29Z</dcterms:modified>
  <cp:category/>
</cp:coreProperties>
</file>