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1B28-6008-AEAB-E80E-3D5F770DB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C0B2B-F41D-0180-8B6D-C207629CB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0381-42E9-F857-C9EC-2069B2FB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892C-6ADF-7999-24FE-1DDF3A5B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BDA6B-320B-B9C1-6C4F-849A0A99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5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151F-9C8C-ADB3-67A5-C33DD1ED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65A23-70B7-008A-4BB9-4C393C4FC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AD1B-0B34-7265-5B1E-2DF5F724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1C7F-B6C0-F132-FEA0-33267B65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04B4-1143-496C-AF78-E7DF3A5E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91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3E199-28F3-7A0B-702C-D2C9724BC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9BF39-96BF-A473-56E5-C833901F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0AE1-11DB-0460-93D0-6DB6800C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DEA2-21A2-0D6E-55EF-D13560B2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0046-3D77-BEA7-F116-0813E5DA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73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DDCF-7684-DA17-8B8C-4BC06830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052F-AE62-86B2-082A-1DB587B9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6EB3-7202-66EB-4ACE-1809EC6F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260B-EAC8-52BD-16F0-8AEF6C2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0FA8-1B0E-E275-6AE9-2539CA9F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72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AB6-5FC9-3E80-E685-8A225079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161DB-A898-3C5C-20B0-3418FAD6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56AA-42CD-38CC-20CE-A7BADD53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9D91-8C34-B909-94EA-FC0EA552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7DCA-BF92-287E-DD54-C504AA82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7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4584-C00A-C52D-8A67-2B3E3372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2C90-DDEA-F8B0-C9FC-8E7D27F73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C52E4-A582-9AE2-B3E2-6B104B8B8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E2C61-43AC-2D82-BEB9-5B8F0608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0D7E2-4FCA-245A-B077-14FC70E8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4BF01-4971-3107-9090-60F8342F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87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2091-81D6-5B10-8B10-5BD3F0AE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F92D8-8CD5-5C0A-8390-BB51AEDD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7889C-EFA7-4A7F-E9C1-A2D4CFEFE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75E7B-2592-8502-EADD-B3BD03A67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73CF7-3F26-0E78-2BEB-35F128997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21492-5783-4B04-B8C5-1E6B78B0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802D0-6862-3CA7-837D-6AF5CCA7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64F42-A87B-9FEE-BEBB-7CF4C219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04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0294-78D7-B492-46A2-65B95DAA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5A38D-E16C-A958-FC98-4AD624AD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696F3-5422-5348-13B7-0ADCFD26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B3D16-3A23-0FAB-A308-0D38B82A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4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D9F40-2C69-5B45-2673-2679BD2A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564EF-9BFB-2062-99B0-F5DB5F90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93158-43B6-B11B-496E-A3A7A8F0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58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C499-01DD-09D1-46BB-191F7879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11D87-F0CB-C6BE-08C7-F5CD32F1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38649-D1D0-6EAE-9DC7-B0D1C98C3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D9661-F2CE-87A4-AA67-D19142B5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5B0C2-8417-4F58-AF40-FCC9DB37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1F096-F833-9CA6-B426-852BF3C7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89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3FB6-CC06-02C4-B062-1D0A91B0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F6DDB-891B-6F49-35B5-1AF54C97E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24B5F-4AE5-267E-7715-CF0F616B4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84EB4-1835-FCD0-2577-F10D3520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EB019-59E3-5DD3-1F2A-D62E301A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E9713-6BC9-3C7E-43DE-F35BD467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83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0D16A-036D-2015-034A-5D864CAF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740EA-A601-BC28-27CE-FF69F8C38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FD80-4652-A3C0-A03F-1544915CD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E988-AEF5-4E66-A90B-99E8A0D0361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77483-4E10-672B-F509-98ABD1C0E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D3CA-9EDA-0980-6758-4D0687D49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1D71-3B3C-4B8B-BB56-976C69417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4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8EF3-8CEC-276A-2610-938875A05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JTL312 Lecture-1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FA1B2-AD6B-02AF-3347-2E3EEB3B0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Rajdeep Banerjee</a:t>
            </a:r>
          </a:p>
        </p:txBody>
      </p:sp>
    </p:spTree>
    <p:extLst>
      <p:ext uri="{BB962C8B-B14F-4D97-AF65-F5344CB8AC3E}">
        <p14:creationId xmlns:p14="http://schemas.microsoft.com/office/powerpoint/2010/main" val="98837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F45-BE5A-E7FC-41DC-4C5EC9CE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86" y="172620"/>
            <a:ext cx="10515600" cy="1325563"/>
          </a:xfrm>
        </p:spPr>
        <p:txBody>
          <a:bodyPr/>
          <a:lstStyle/>
          <a:p>
            <a:r>
              <a:rPr lang="en-IN" dirty="0"/>
              <a:t>N-gram language model: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DC1CA-A8CD-ADB2-B5B5-800B71C8F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6" y="1301588"/>
            <a:ext cx="5810549" cy="2406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883B1-E6FA-3044-21A7-C670FCCF5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235" y="2302615"/>
            <a:ext cx="5785147" cy="3829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540957-B29B-97CA-4707-73B7EC695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86" y="4647934"/>
            <a:ext cx="5359198" cy="166623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5AD14B7-133A-2511-397B-FD2BF4B0E786}"/>
              </a:ext>
            </a:extLst>
          </p:cNvPr>
          <p:cNvSpPr/>
          <p:nvPr/>
        </p:nvSpPr>
        <p:spPr>
          <a:xfrm rot="1948003">
            <a:off x="6107508" y="1807472"/>
            <a:ext cx="955209" cy="320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BD78E44-2C52-F854-058A-2E8F7D772458}"/>
              </a:ext>
            </a:extLst>
          </p:cNvPr>
          <p:cNvSpPr/>
          <p:nvPr/>
        </p:nvSpPr>
        <p:spPr>
          <a:xfrm rot="9555798">
            <a:off x="5062671" y="4357627"/>
            <a:ext cx="955209" cy="320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93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DD6E-0649-8BF7-787C-688AF3A4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73" y="143744"/>
            <a:ext cx="10515600" cy="1325563"/>
          </a:xfrm>
        </p:spPr>
        <p:txBody>
          <a:bodyPr/>
          <a:lstStyle/>
          <a:p>
            <a:r>
              <a:rPr lang="en-IN" dirty="0"/>
              <a:t>z-statistic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32560-43BF-DE2C-72CE-BC14162AA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29" t="30519" r="9066"/>
          <a:stretch/>
        </p:blipFill>
        <p:spPr>
          <a:xfrm>
            <a:off x="481262" y="1857675"/>
            <a:ext cx="4774131" cy="1738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89191-B81E-EC70-08B6-B5EDD45FA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951" y="388762"/>
            <a:ext cx="4825466" cy="608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B4F0-EF48-BF81-027B-AC4AE5BA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t-statistic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6C9C8-3A16-ADE3-9264-F94C48DD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0240"/>
            <a:ext cx="5356458" cy="1785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51159-D7F1-9AF2-E648-F45F66D3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88" y="772544"/>
            <a:ext cx="5229726" cy="55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8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7741-1F40-07AD-DA2A-5D9CCA20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of experiments: The vaccine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085F-8E01-3D63-0584-D8365095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The treatment and the control group should be as similar as possible except for the treatment.</a:t>
            </a:r>
          </a:p>
          <a:p>
            <a:r>
              <a:rPr lang="en-IN" dirty="0"/>
              <a:t> If there is any other factor other than treatment, then this ‘other factor’ may get </a:t>
            </a:r>
            <a:r>
              <a:rPr lang="en-IN" i="1" dirty="0"/>
              <a:t>confounded</a:t>
            </a:r>
            <a:r>
              <a:rPr lang="en-IN" dirty="0"/>
              <a:t> with the result of the treatment.</a:t>
            </a:r>
          </a:p>
          <a:p>
            <a:r>
              <a:rPr lang="en-IN" dirty="0"/>
              <a:t> The control and the treatment group should be chosen from the same population and randomly put into treatment or control – </a:t>
            </a:r>
            <a:r>
              <a:rPr lang="en-IN" i="1" dirty="0"/>
              <a:t>randomized control expt</a:t>
            </a:r>
            <a:r>
              <a:rPr lang="en-IN" dirty="0"/>
              <a:t>.</a:t>
            </a:r>
          </a:p>
          <a:p>
            <a:r>
              <a:rPr lang="en-IN" dirty="0"/>
              <a:t> </a:t>
            </a:r>
            <a:r>
              <a:rPr lang="en-US" dirty="0"/>
              <a:t>neither the subjects nor the doctors who measure the responses should know who was in the treatment group and who was in the control group – </a:t>
            </a:r>
            <a:r>
              <a:rPr lang="en-US" i="1" dirty="0"/>
              <a:t>double blinded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19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8AEF-33A5-E9C5-5843-10A28D46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1: Salk Polio vaccine trial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A3C4D-E617-8267-0EB5-BD77AEFF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18" y="1775860"/>
            <a:ext cx="6346552" cy="4211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75B88E-4053-62F6-3CC0-7BA257E8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25" y="1676697"/>
            <a:ext cx="6902180" cy="45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28CA-AA4E-7B0A-6925-BC25FB6B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98" y="0"/>
            <a:ext cx="10515600" cy="1325563"/>
          </a:xfrm>
        </p:spPr>
        <p:txBody>
          <a:bodyPr/>
          <a:lstStyle/>
          <a:p>
            <a:r>
              <a:rPr lang="en-IN" dirty="0"/>
              <a:t>Example 2: Surgery or not surgery?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20C33-2743-FD53-0F14-0BAE2DA58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8" y="1470259"/>
            <a:ext cx="5811146" cy="2478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E47F2-0156-D1AC-B8C6-6F3E6B3A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237" y="1592981"/>
            <a:ext cx="5778438" cy="3806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66A79F-A728-62ED-9C8D-A9E21DF46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98" y="4216183"/>
            <a:ext cx="6155646" cy="18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B213-D6B9-A6F3-212A-14CB94C4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Do not jump to conclusions before looking at the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EB62-D348-55EB-4B64-2093439EA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6964"/>
          </a:xfrm>
        </p:spPr>
        <p:txBody>
          <a:bodyPr>
            <a:normAutofit/>
          </a:bodyPr>
          <a:lstStyle/>
          <a:p>
            <a:r>
              <a:rPr lang="en-IN" sz="2400" dirty="0"/>
              <a:t> Univ. California, Berkeley: </a:t>
            </a:r>
          </a:p>
          <a:p>
            <a:pPr lvl="1"/>
            <a:r>
              <a:rPr lang="en-IN" dirty="0"/>
              <a:t>Applied: 8442 men, 4321 women; Admitted: 44% men, 35% women. </a:t>
            </a:r>
          </a:p>
          <a:p>
            <a:r>
              <a:rPr lang="en-IN" sz="2400" dirty="0"/>
              <a:t> Is the selection procedure biased against women?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933C9-89CA-02A8-B108-84380BEC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87" y="3429000"/>
            <a:ext cx="5363246" cy="28851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DEF2B1-E96A-52A7-4DD8-D60AD11B996B}"/>
              </a:ext>
            </a:extLst>
          </p:cNvPr>
          <p:cNvSpPr txBox="1">
            <a:spLocks/>
          </p:cNvSpPr>
          <p:nvPr/>
        </p:nvSpPr>
        <p:spPr>
          <a:xfrm>
            <a:off x="6589293" y="3429001"/>
            <a:ext cx="5217695" cy="2885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More Women applied to C, D, E, F than men.</a:t>
            </a:r>
          </a:p>
          <a:p>
            <a:r>
              <a:rPr lang="en-IN" sz="2400" dirty="0"/>
              <a:t>And for A and B – women admission percentages are higher!</a:t>
            </a:r>
          </a:p>
          <a:p>
            <a:r>
              <a:rPr lang="en-IN" sz="2400" dirty="0"/>
              <a:t>Simpson’s paradox: relationship between percentages in </a:t>
            </a:r>
            <a:r>
              <a:rPr lang="en-IN" sz="2400" dirty="0" err="1"/>
              <a:t>soubgroups</a:t>
            </a:r>
            <a:r>
              <a:rPr lang="en-IN" sz="2400" dirty="0"/>
              <a:t> can be reversed when the subgroups are combined. </a:t>
            </a:r>
          </a:p>
        </p:txBody>
      </p:sp>
    </p:spTree>
    <p:extLst>
      <p:ext uri="{BB962C8B-B14F-4D97-AF65-F5344CB8AC3E}">
        <p14:creationId xmlns:p14="http://schemas.microsoft.com/office/powerpoint/2010/main" val="335630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3882-0949-6CDB-256B-94D84C2C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8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Solution? Look at the weighted average!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4D5E-F4F5-45EB-D123-3B2C836D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Weighted average admission rate for men: 39%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Weighted average admission rate for women: 43%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7B1A2-509F-6F3E-D189-8C992C7C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17" y="2574757"/>
            <a:ext cx="7361354" cy="681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6FE79E-AE76-10AF-E870-4118EC4D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17" y="4547789"/>
            <a:ext cx="7746366" cy="7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0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JTL312 Lecture-1</vt:lpstr>
      <vt:lpstr>N-gram language model:</vt:lpstr>
      <vt:lpstr>z-statistic</vt:lpstr>
      <vt:lpstr>t-statistic</vt:lpstr>
      <vt:lpstr>Design of experiments: The vaccine trials</vt:lpstr>
      <vt:lpstr>Example 1: Salk Polio vaccine trial</vt:lpstr>
      <vt:lpstr>Example 2: Surgery or not surgery?</vt:lpstr>
      <vt:lpstr>Do not jump to conclusions before looking at the data!</vt:lpstr>
      <vt:lpstr>Solution? Look at the weighted average!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Rajdeep Banerjee</dc:creator>
  <cp:lastModifiedBy>Rajdeep Banerjee</cp:lastModifiedBy>
  <cp:revision>19</cp:revision>
  <dcterms:created xsi:type="dcterms:W3CDTF">2024-01-11T08:42:48Z</dcterms:created>
  <dcterms:modified xsi:type="dcterms:W3CDTF">2024-01-12T14:39:44Z</dcterms:modified>
</cp:coreProperties>
</file>