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57" r:id="rId4"/>
    <p:sldId id="266" r:id="rId5"/>
    <p:sldId id="260" r:id="rId6"/>
    <p:sldId id="259" r:id="rId7"/>
    <p:sldId id="268" r:id="rId8"/>
    <p:sldId id="269" r:id="rId9"/>
    <p:sldId id="275" r:id="rId10"/>
    <p:sldId id="272" r:id="rId11"/>
    <p:sldId id="263" r:id="rId12"/>
    <p:sldId id="274" r:id="rId13"/>
    <p:sldId id="276" r:id="rId14"/>
    <p:sldId id="277" r:id="rId15"/>
    <p:sldId id="278" r:id="rId16"/>
    <p:sldId id="270" r:id="rId17"/>
  </p:sldIdLst>
  <p:sldSz cx="12192000" cy="6858000"/>
  <p:notesSz cx="6797675" cy="9926638"/>
  <p:custDataLst>
    <p:tags r:id="rId20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FD"/>
    <a:srgbClr val="FFFFFF"/>
    <a:srgbClr val="FFFF00"/>
    <a:srgbClr val="8EDDFF"/>
    <a:srgbClr val="7F7F7F"/>
    <a:srgbClr val="000000"/>
    <a:srgbClr val="C6EEFF"/>
    <a:srgbClr val="009EE3"/>
    <a:srgbClr val="5E275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53" autoAdjust="0"/>
  </p:normalViewPr>
  <p:slideViewPr>
    <p:cSldViewPr>
      <p:cViewPr varScale="1">
        <p:scale>
          <a:sx n="72" d="100"/>
          <a:sy n="72" d="100"/>
        </p:scale>
        <p:origin x="78" y="4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3/1/2017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3/1/2017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01/03/2017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01/03/2017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01/03/2017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01/03/2017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01/03/2017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01/03/2017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asmuskl.dk/" TargetMode="External"/><Relationship Id="rId2" Type="http://schemas.openxmlformats.org/officeDocument/2006/relationships/hyperlink" Target="http://andrewhfarmer.com/component-commun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rasmusk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asmuskl.dk/" TargetMode="External"/><Relationship Id="rId2" Type="http://schemas.openxmlformats.org/officeDocument/2006/relationships/hyperlink" Target="https://github.com/rasmusk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423592" y="1085605"/>
            <a:ext cx="7344816" cy="316835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Reconcillation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6744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0376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9777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777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2810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3220376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3596744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9" idx="0"/>
          </p:cNvCxnSpPr>
          <p:nvPr/>
        </p:nvCxnSpPr>
        <p:spPr>
          <a:xfrm flipH="1">
            <a:off x="3699777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>
            <a:off x="4059777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31939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5571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94972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34972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58005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62" name="Straight Connector 61"/>
          <p:cNvCxnSpPr>
            <a:stCxn id="57" idx="2"/>
            <a:endCxn id="58" idx="0"/>
          </p:cNvCxnSpPr>
          <p:nvPr/>
        </p:nvCxnSpPr>
        <p:spPr>
          <a:xfrm flipH="1">
            <a:off x="7215571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2"/>
            <a:endCxn id="59" idx="0"/>
          </p:cNvCxnSpPr>
          <p:nvPr/>
        </p:nvCxnSpPr>
        <p:spPr>
          <a:xfrm>
            <a:off x="7591939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2"/>
            <a:endCxn id="60" idx="0"/>
          </p:cNvCxnSpPr>
          <p:nvPr/>
        </p:nvCxnSpPr>
        <p:spPr>
          <a:xfrm flipH="1">
            <a:off x="7694972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2"/>
            <a:endCxn id="61" idx="0"/>
          </p:cNvCxnSpPr>
          <p:nvPr/>
        </p:nvCxnSpPr>
        <p:spPr>
          <a:xfrm>
            <a:off x="8054972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34373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1" name="Straight Connector 70"/>
          <p:cNvCxnSpPr>
            <a:stCxn id="57" idx="2"/>
            <a:endCxn id="66" idx="0"/>
          </p:cNvCxnSpPr>
          <p:nvPr/>
        </p:nvCxnSpPr>
        <p:spPr>
          <a:xfrm>
            <a:off x="7591939" y="2051091"/>
            <a:ext cx="1302434" cy="452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Arrow: Down 74"/>
          <p:cNvSpPr/>
          <p:nvPr/>
        </p:nvSpPr>
        <p:spPr>
          <a:xfrm>
            <a:off x="5657705" y="4192795"/>
            <a:ext cx="432048" cy="84064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rrow: Left-Right 76"/>
          <p:cNvSpPr/>
          <p:nvPr/>
        </p:nvSpPr>
        <p:spPr>
          <a:xfrm>
            <a:off x="5297665" y="2503743"/>
            <a:ext cx="1152128" cy="382062"/>
          </a:xfrm>
          <a:prstGeom prst="left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0944" y="2228313"/>
            <a:ext cx="626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8773" y="4325966"/>
            <a:ext cx="1198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patch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22810" y="5085184"/>
            <a:ext cx="2880945" cy="1152128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32371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Component added: </a:t>
            </a:r>
            <a:r>
              <a:rPr lang="da-DK" b="1" dirty="0"/>
              <a:t>Mount</a:t>
            </a:r>
          </a:p>
          <a:p>
            <a:pPr lvl="1"/>
            <a:r>
              <a:rPr lang="da-DK" dirty="0"/>
              <a:t>componentWillMount</a:t>
            </a:r>
          </a:p>
          <a:p>
            <a:pPr lvl="1"/>
            <a:r>
              <a:rPr lang="da-DK" dirty="0"/>
              <a:t>componentDidMount</a:t>
            </a:r>
          </a:p>
          <a:p>
            <a:pPr lvl="1"/>
            <a:endParaRPr lang="da-DK" dirty="0"/>
          </a:p>
          <a:p>
            <a:r>
              <a:rPr lang="da-DK" dirty="0"/>
              <a:t>Component updated</a:t>
            </a:r>
          </a:p>
          <a:p>
            <a:pPr lvl="1"/>
            <a:r>
              <a:rPr lang="da-DK" dirty="0"/>
              <a:t>componentShouldUpdate</a:t>
            </a:r>
          </a:p>
          <a:p>
            <a:pPr lvl="1"/>
            <a:r>
              <a:rPr lang="da-DK" dirty="0"/>
              <a:t>componentWillUpdate</a:t>
            </a:r>
          </a:p>
          <a:p>
            <a:pPr lvl="1"/>
            <a:r>
              <a:rPr lang="da-DK" dirty="0"/>
              <a:t>componentDidUpdate</a:t>
            </a:r>
          </a:p>
          <a:p>
            <a:pPr lvl="1"/>
            <a:endParaRPr lang="da-DK" dirty="0"/>
          </a:p>
          <a:p>
            <a:r>
              <a:rPr lang="da-DK" dirty="0"/>
              <a:t>Component removed: </a:t>
            </a:r>
            <a:r>
              <a:rPr lang="da-DK" b="1" dirty="0"/>
              <a:t>Unmount</a:t>
            </a:r>
          </a:p>
          <a:p>
            <a:pPr lvl="1"/>
            <a:r>
              <a:rPr lang="da-DK" dirty="0"/>
              <a:t>componentWillUnmount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1944" y="1628800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465313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2264" y="319340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9" name="Arrow: Circular 8"/>
          <p:cNvSpPr/>
          <p:nvPr/>
        </p:nvSpPr>
        <p:spPr>
          <a:xfrm>
            <a:off x="8940316" y="2389722"/>
            <a:ext cx="1296144" cy="1440160"/>
          </a:xfrm>
          <a:prstGeom prst="circular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1430574">
            <a:off x="7332213" y="2775382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9363890">
            <a:off x="7266129" y="4093123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Released by @sokra in 2013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webpack</a:t>
            </a:r>
            <a:r>
              <a:rPr lang="en-US" dirty="0"/>
              <a:t> is a module bundler for modern JavaScript applications.”</a:t>
            </a:r>
          </a:p>
          <a:p>
            <a:pPr lvl="1"/>
            <a:endParaRPr lang="en-US" dirty="0"/>
          </a:p>
          <a:p>
            <a:r>
              <a:rPr lang="en-US" dirty="0"/>
              <a:t>Similar tools</a:t>
            </a:r>
          </a:p>
          <a:p>
            <a:pPr lvl="1"/>
            <a:r>
              <a:rPr lang="en-US" dirty="0" err="1"/>
              <a:t>System.Web.Optimization</a:t>
            </a:r>
            <a:endParaRPr lang="en-US" dirty="0"/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Builds a graph of dependencies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553475"/>
            <a:ext cx="3199950" cy="221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0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Rectangle 11"/>
          <p:cNvSpPr/>
          <p:nvPr/>
        </p:nvSpPr>
        <p:spPr>
          <a:xfrm>
            <a:off x="5663952" y="1916832"/>
            <a:ext cx="502945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416" y="1916832"/>
            <a:ext cx="309634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 Hot Module Reload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484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Page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5540" y="3970373"/>
            <a:ext cx="1224136" cy="64807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HMR 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3992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2024" y="3970373"/>
            <a:ext cx="1728192" cy="781260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Webpack </a:t>
            </a:r>
          </a:p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65184" y="31158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17584" y="32682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69984" y="34206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22384" y="35730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17" name="Arrow: Left 16"/>
          <p:cNvSpPr/>
          <p:nvPr/>
        </p:nvSpPr>
        <p:spPr>
          <a:xfrm>
            <a:off x="3694766" y="4242716"/>
            <a:ext cx="2160240" cy="236573"/>
          </a:xfrm>
          <a:prstGeom prst="lef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8228590" y="4245618"/>
            <a:ext cx="677162" cy="237600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6694" y="3890594"/>
            <a:ext cx="22183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websocket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1907" y="4492891"/>
            <a:ext cx="11409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watch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9416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5940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9425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Extensions</a:t>
            </a:r>
          </a:p>
          <a:p>
            <a:pPr lvl="1"/>
            <a:r>
              <a:rPr lang="da-DK" dirty="0"/>
              <a:t>Task Runner</a:t>
            </a:r>
          </a:p>
          <a:p>
            <a:pPr lvl="1"/>
            <a:r>
              <a:rPr lang="da-DK" dirty="0"/>
              <a:t>TypeScript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Our Pains</a:t>
            </a:r>
          </a:p>
          <a:p>
            <a:pPr lvl="1"/>
            <a:r>
              <a:rPr lang="da-DK" dirty="0"/>
              <a:t>Visual Studio + ReShaper vs JavaScript Ecosystem</a:t>
            </a:r>
          </a:p>
          <a:p>
            <a:pPr lvl="1"/>
            <a:r>
              <a:rPr lang="da-DK" dirty="0"/>
              <a:t>Visual Studio: TypeScript typings caching</a:t>
            </a:r>
          </a:p>
          <a:p>
            <a:pPr lvl="1"/>
            <a:r>
              <a:rPr lang="da-DK" dirty="0"/>
              <a:t>TypeScript</a:t>
            </a:r>
          </a:p>
          <a:p>
            <a:pPr lvl="2"/>
            <a:r>
              <a:rPr lang="da-DK" dirty="0"/>
              <a:t>TSD &gt; Typings &gt; npm @types</a:t>
            </a:r>
          </a:p>
          <a:p>
            <a:pPr lvl="1"/>
            <a:r>
              <a:rPr lang="da-DK" dirty="0"/>
              <a:t>Webpack incremental build time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62" y="990332"/>
            <a:ext cx="4673191" cy="232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97" y="3954377"/>
            <a:ext cx="908789" cy="1070866"/>
          </a:xfrm>
          <a:prstGeom prst="rect">
            <a:avLst/>
          </a:prstGeom>
        </p:spPr>
      </p:pic>
      <p:pic>
        <p:nvPicPr>
          <p:cNvPr id="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78021"/>
            <a:ext cx="1357755" cy="94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392" y="4065327"/>
            <a:ext cx="1622008" cy="8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us Sign 8"/>
          <p:cNvSpPr/>
          <p:nvPr/>
        </p:nvSpPr>
        <p:spPr>
          <a:xfrm>
            <a:off x="9107762" y="3155794"/>
            <a:ext cx="806838" cy="773093"/>
          </a:xfrm>
          <a:prstGeom prst="mathPlus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22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Advice</a:t>
            </a:r>
          </a:p>
          <a:p>
            <a:pPr lvl="1"/>
            <a:r>
              <a:rPr lang="da-DK" dirty="0"/>
              <a:t>Understand your tools</a:t>
            </a:r>
          </a:p>
          <a:p>
            <a:pPr lvl="1"/>
            <a:r>
              <a:rPr lang="da-DK" dirty="0"/>
              <a:t>Keep number of dependencies down</a:t>
            </a:r>
          </a:p>
          <a:p>
            <a:pPr lvl="1"/>
            <a:r>
              <a:rPr lang="da-DK" dirty="0"/>
              <a:t>Investigate stability of dependencies</a:t>
            </a:r>
          </a:p>
          <a:p>
            <a:pPr lvl="1"/>
            <a:r>
              <a:rPr lang="da-DK" dirty="0"/>
              <a:t>React: Don’t introduce Flux until you need it</a:t>
            </a:r>
          </a:p>
          <a:p>
            <a:endParaRPr lang="da-DK" dirty="0"/>
          </a:p>
          <a:p>
            <a:r>
              <a:rPr lang="da-DK" dirty="0"/>
              <a:t>Resources</a:t>
            </a:r>
          </a:p>
          <a:p>
            <a:pPr lvl="1"/>
            <a:r>
              <a:rPr lang="da-DK" dirty="0"/>
              <a:t>npm: </a:t>
            </a:r>
            <a:r>
              <a:rPr lang="da-DK" b="1" dirty="0"/>
              <a:t>create-react-app</a:t>
            </a:r>
            <a:r>
              <a:rPr lang="da-DK" dirty="0"/>
              <a:t> from Facebook</a:t>
            </a:r>
          </a:p>
          <a:p>
            <a:pPr lvl="1"/>
            <a:r>
              <a:rPr lang="da-DK" dirty="0"/>
              <a:t>React communication: </a:t>
            </a:r>
            <a:r>
              <a:rPr lang="da-DK" dirty="0">
                <a:hlinkClick r:id="rId2"/>
              </a:rPr>
              <a:t>http://andrewhfarmer.com/component-communication/</a:t>
            </a:r>
            <a:endParaRPr lang="da-DK" dirty="0"/>
          </a:p>
          <a:p>
            <a:pPr lvl="1"/>
            <a:r>
              <a:rPr lang="da-DK" dirty="0"/>
              <a:t>React, Webpack and TypeScript documentation sites</a:t>
            </a:r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3"/>
              </a:rPr>
              <a:t>http://rasmuskl.dk</a:t>
            </a:r>
            <a:endParaRPr lang="da-DK" dirty="0"/>
          </a:p>
          <a:p>
            <a:endParaRPr lang="da-DK" dirty="0"/>
          </a:p>
          <a:p>
            <a:r>
              <a:rPr lang="da-DK" dirty="0"/>
              <a:t>Presentation + Code will be shared at </a:t>
            </a:r>
            <a:r>
              <a:rPr lang="da-DK" dirty="0">
                <a:hlinkClick r:id="rId4"/>
              </a:rPr>
              <a:t>https://github.com/rasmuskl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196753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7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Developer at Templafy</a:t>
            </a:r>
          </a:p>
          <a:p>
            <a:endParaRPr lang="da-DK" dirty="0"/>
          </a:p>
          <a:p>
            <a:r>
              <a:rPr lang="da-DK" dirty="0"/>
              <a:t>Career Theme</a:t>
            </a:r>
          </a:p>
          <a:p>
            <a:pPr lvl="1"/>
            <a:r>
              <a:rPr lang="da-DK" dirty="0"/>
              <a:t>C# + &lt;anything&gt;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Github: </a:t>
            </a:r>
            <a:r>
              <a:rPr lang="da-DK" dirty="0">
                <a:hlinkClick r:id="rId2"/>
              </a:rPr>
              <a:t>https://github.com/rasmuskl/</a:t>
            </a:r>
            <a:endParaRPr lang="da-DK" dirty="0"/>
          </a:p>
          <a:p>
            <a:r>
              <a:rPr lang="da-DK" dirty="0"/>
              <a:t>Blog: </a:t>
            </a:r>
            <a:r>
              <a:rPr lang="da-DK" dirty="0">
                <a:hlinkClick r:id="rId3"/>
              </a:rPr>
              <a:t>http://rasmuskl.dk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3902989">
            <a:off x="7555342" y="1924684"/>
            <a:ext cx="2123110" cy="330225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71" y="3588055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16" y="3212976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4755745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465296"/>
            <a:ext cx="2906269" cy="83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00" y="1300679"/>
            <a:ext cx="1685994" cy="19866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92696"/>
            <a:ext cx="7249537" cy="673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this talk?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JavaScript ecosystem changes rapidly</a:t>
            </a:r>
          </a:p>
          <a:p>
            <a:endParaRPr lang="da-DK" dirty="0"/>
          </a:p>
          <a:p>
            <a:r>
              <a:rPr lang="da-DK" dirty="0"/>
              <a:t>Lots of ”starter projects” online</a:t>
            </a:r>
          </a:p>
          <a:p>
            <a:pPr lvl="1"/>
            <a:r>
              <a:rPr lang="da-DK" dirty="0"/>
              <a:t>Usually 20+ npm packages</a:t>
            </a:r>
          </a:p>
          <a:p>
            <a:pPr lvl="1"/>
            <a:r>
              <a:rPr lang="da-DK" dirty="0"/>
              <a:t>Usually 100+ lines of configuration</a:t>
            </a:r>
          </a:p>
          <a:p>
            <a:pPr lvl="1"/>
            <a:r>
              <a:rPr lang="da-DK" dirty="0"/>
              <a:t>Usually out of date</a:t>
            </a:r>
          </a:p>
          <a:p>
            <a:endParaRPr lang="da-DK" dirty="0"/>
          </a:p>
          <a:p>
            <a:r>
              <a:rPr lang="da-DK" dirty="0"/>
              <a:t>Show how everything works from the ground up</a:t>
            </a:r>
          </a:p>
          <a:p>
            <a:endParaRPr lang="da-DK" dirty="0"/>
          </a:p>
          <a:p>
            <a:r>
              <a:rPr lang="da-DK" dirty="0"/>
              <a:t>What we wish we had known when we started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Founded in 2014 (spin-off from SkabelonDesign)</a:t>
            </a:r>
          </a:p>
          <a:p>
            <a:pPr lvl="1"/>
            <a:r>
              <a:rPr lang="da-DK" dirty="0"/>
              <a:t>Approx. 30 employees</a:t>
            </a:r>
          </a:p>
          <a:p>
            <a:endParaRPr lang="da-DK" dirty="0"/>
          </a:p>
          <a:p>
            <a:r>
              <a:rPr lang="da-DK" dirty="0"/>
              <a:t>Mission: Help companies manage their templates</a:t>
            </a:r>
          </a:p>
          <a:p>
            <a:pPr lvl="1"/>
            <a:endParaRPr lang="da-DK" dirty="0"/>
          </a:p>
          <a:p>
            <a:r>
              <a:rPr lang="da-DK" dirty="0"/>
              <a:t>Distribution</a:t>
            </a:r>
          </a:p>
          <a:p>
            <a:r>
              <a:rPr lang="da-DK" dirty="0"/>
              <a:t>Customization</a:t>
            </a:r>
          </a:p>
          <a:p>
            <a:r>
              <a:rPr lang="da-DK" dirty="0"/>
              <a:t>Integration</a:t>
            </a:r>
          </a:p>
          <a:p>
            <a:endParaRPr lang="da-DK" dirty="0"/>
          </a:p>
          <a:p>
            <a:r>
              <a:rPr lang="da-DK" dirty="0"/>
              <a:t>Distributed development team</a:t>
            </a:r>
          </a:p>
          <a:p>
            <a:pPr lvl="2"/>
            <a:r>
              <a:rPr lang="da-DK" dirty="0"/>
              <a:t>Copenhagen: 4 developers</a:t>
            </a:r>
          </a:p>
          <a:p>
            <a:pPr lvl="2"/>
            <a:r>
              <a:rPr lang="da-DK" dirty="0"/>
              <a:t>Århus: 1 developer</a:t>
            </a:r>
          </a:p>
          <a:p>
            <a:pPr lvl="2"/>
            <a:r>
              <a:rPr lang="da-DK" dirty="0"/>
              <a:t>Romania: 2 developers, 1 tester</a:t>
            </a:r>
          </a:p>
          <a:p>
            <a:pPr lvl="2"/>
            <a:r>
              <a:rPr lang="da-DK" dirty="0"/>
              <a:t>Poland: 1 designer</a:t>
            </a:r>
          </a:p>
          <a:p>
            <a:pPr lvl="2"/>
            <a:endParaRPr lang="da-DK" dirty="0"/>
          </a:p>
          <a:p>
            <a:pPr lvl="1"/>
            <a:r>
              <a:rPr lang="da-DK" dirty="0"/>
              <a:t>Tech: .NET, Azure, React, VSTO, git, VSTS, Azure SQL</a:t>
            </a:r>
          </a:p>
          <a:p>
            <a:pPr lvl="2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036658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Our Rewrite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Migration from Knockout to React</a:t>
            </a:r>
          </a:p>
          <a:p>
            <a:endParaRPr lang="da-DK"/>
          </a:p>
          <a:p>
            <a:endParaRPr lang="da-DK" dirty="0"/>
          </a:p>
          <a:p>
            <a:r>
              <a:rPr lang="da-DK" dirty="0"/>
              <a:t>Started in June 2016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Performance</a:t>
            </a:r>
          </a:p>
          <a:p>
            <a:r>
              <a:rPr lang="da-DK" dirty="0"/>
              <a:t>Focus on core features</a:t>
            </a:r>
          </a:p>
          <a:p>
            <a:r>
              <a:rPr lang="da-DK" dirty="0"/>
              <a:t>Developer productivity</a:t>
            </a:r>
          </a:p>
          <a:p>
            <a:r>
              <a:rPr lang="da-DK" dirty="0"/>
              <a:t>Attracting new talent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07756"/>
            <a:ext cx="5519936" cy="13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42" y="3501008"/>
            <a:ext cx="2045619" cy="24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Released by Facebook in 2013</a:t>
            </a:r>
          </a:p>
          <a:p>
            <a:pPr lvl="1"/>
            <a:r>
              <a:rPr lang="en-US" dirty="0"/>
              <a:t>“A JavaScript library for building user interfaces”</a:t>
            </a:r>
          </a:p>
          <a:p>
            <a:endParaRPr lang="en-US" dirty="0"/>
          </a:p>
          <a:p>
            <a:r>
              <a:rPr lang="en-US" dirty="0"/>
              <a:t>Library vs Framework</a:t>
            </a:r>
          </a:p>
          <a:p>
            <a:pPr lvl="1"/>
            <a:r>
              <a:rPr lang="en-US" dirty="0"/>
              <a:t>V in MVC</a:t>
            </a:r>
          </a:p>
          <a:p>
            <a:pPr lvl="1"/>
            <a:endParaRPr lang="en-US" dirty="0"/>
          </a:p>
          <a:p>
            <a:r>
              <a:rPr lang="en-US" dirty="0"/>
              <a:t>Declarative components for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700808"/>
            <a:ext cx="2765699" cy="3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pPr lvl="1"/>
            <a:r>
              <a:rPr lang="da-DK" dirty="0"/>
              <a:t>Errors from runtime to compile time</a:t>
            </a:r>
          </a:p>
          <a:p>
            <a:pPr lvl="1"/>
            <a:r>
              <a:rPr lang="da-DK" dirty="0"/>
              <a:t>IDE support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204864"/>
            <a:ext cx="2381250" cy="2381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Released by Microsoft in 2012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Adds types and type inference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support for new ECMAScript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48943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63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1337</TotalTime>
  <Words>488</Words>
  <Application>Microsoft Office PowerPoint</Application>
  <PresentationFormat>Widescreen</PresentationFormat>
  <Paragraphs>236</Paragraphs>
  <Slides>16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Agenda</vt:lpstr>
      <vt:lpstr>Why this talk?</vt:lpstr>
      <vt:lpstr>Templafy</vt:lpstr>
      <vt:lpstr>Our Rewrite</vt:lpstr>
      <vt:lpstr>React</vt:lpstr>
      <vt:lpstr>Why not Angular 2?</vt:lpstr>
      <vt:lpstr>TypeScript</vt:lpstr>
      <vt:lpstr>React Reconcillation</vt:lpstr>
      <vt:lpstr>React Component Lifecycle</vt:lpstr>
      <vt:lpstr>Webpack</vt:lpstr>
      <vt:lpstr>Webpack Hot Module Reload</vt:lpstr>
      <vt:lpstr>Visual Studio</vt:lpstr>
      <vt:lpstr>Thank you!</vt:lpstr>
      <vt:lpstr>Javascript 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266</cp:revision>
  <cp:lastPrinted>2016-09-01T12:11:25Z</cp:lastPrinted>
  <dcterms:created xsi:type="dcterms:W3CDTF">2016-09-08T09:03:45Z</dcterms:created>
  <dcterms:modified xsi:type="dcterms:W3CDTF">2017-03-01T12:15:27Z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