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4" r:id="rId3"/>
    <p:sldId id="257" r:id="rId4"/>
    <p:sldId id="266" r:id="rId5"/>
    <p:sldId id="260" r:id="rId6"/>
    <p:sldId id="259" r:id="rId7"/>
    <p:sldId id="272" r:id="rId8"/>
    <p:sldId id="277" r:id="rId9"/>
    <p:sldId id="278" r:id="rId10"/>
    <p:sldId id="268" r:id="rId11"/>
    <p:sldId id="263" r:id="rId12"/>
    <p:sldId id="275" r:id="rId13"/>
    <p:sldId id="274" r:id="rId14"/>
    <p:sldId id="276" r:id="rId15"/>
    <p:sldId id="270" r:id="rId16"/>
    <p:sldId id="269" r:id="rId17"/>
  </p:sldIdLst>
  <p:sldSz cx="12192000" cy="6858000"/>
  <p:notesSz cx="6797675" cy="9926638"/>
  <p:custDataLst>
    <p:tags r:id="rId20"/>
  </p:custDataLst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277"/>
    <a:srgbClr val="0078FD"/>
    <a:srgbClr val="FFFFFF"/>
    <a:srgbClr val="FFFF00"/>
    <a:srgbClr val="8EDDFF"/>
    <a:srgbClr val="7F7F7F"/>
    <a:srgbClr val="000000"/>
    <a:srgbClr val="C6EEFF"/>
    <a:srgbClr val="009EE3"/>
    <a:srgbClr val="5E27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53" autoAdjust="0"/>
  </p:normalViewPr>
  <p:slideViewPr>
    <p:cSldViewPr>
      <p:cViewPr varScale="1">
        <p:scale>
          <a:sx n="88" d="100"/>
          <a:sy n="88" d="100"/>
        </p:scale>
        <p:origin x="198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6" d="100"/>
        <a:sy n="3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53173-9263-4A3E-8D5E-E705F6DB12EE}" type="datetimeFigureOut">
              <a:rPr lang="en-US">
                <a:latin typeface="Arial" panose="020B0604020202020204" pitchFamily="34" charset="0"/>
              </a:rPr>
              <a:pPr/>
              <a:t>3/28/2017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62934-5EFA-4125-98B3-DCD075F2DB76}" type="slidenum">
              <a:rPr lang="en-US">
                <a:latin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626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063557-F382-450A-AFD2-DBDF34A23BF0}" type="datetimeFigureOut">
              <a:rPr lang="en-US"/>
              <a:pPr/>
              <a:t>3/28/2017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7B3F983-FC38-4C31-96F3-44BE1FCB467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63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17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6476400" cy="1635544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914400" y="4337468"/>
            <a:ext cx="6476400" cy="1301331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914400" y="6356351"/>
            <a:ext cx="1077144" cy="365125"/>
          </a:xfrm>
          <a:prstGeom prst="rect">
            <a:avLst/>
          </a:prstGeom>
        </p:spPr>
        <p:txBody>
          <a:bodyPr/>
          <a:lstStyle/>
          <a:p>
            <a:fld id="{7A57692F-3CBA-4355-8A55-3D1B2312D0DE}" type="datetime1">
              <a:rPr lang="en-GB" smtClean="0"/>
              <a:t>28/03/2017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135560" y="6356351"/>
            <a:ext cx="589084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782664" cy="365125"/>
          </a:xfrm>
        </p:spPr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71736" y="4051719"/>
            <a:ext cx="1084852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7569" y="3156155"/>
            <a:ext cx="2277770" cy="5994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18654"/>
            <a:ext cx="10972800" cy="7060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609600" y="6426858"/>
            <a:ext cx="733872" cy="365125"/>
          </a:xfrm>
          <a:prstGeom prst="rect">
            <a:avLst/>
          </a:prstGeom>
        </p:spPr>
        <p:txBody>
          <a:bodyPr/>
          <a:lstStyle/>
          <a:p>
            <a:fld id="{B4A1A81C-3A2B-4225-BBCB-B5EEA77564DE}" type="datetime1">
              <a:rPr lang="en-GB" smtClean="0"/>
              <a:t>28/03/2017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>
          <a:xfrm>
            <a:off x="609600" y="6426859"/>
            <a:ext cx="733872" cy="365125"/>
          </a:xfrm>
          <a:prstGeom prst="rect">
            <a:avLst/>
          </a:prstGeom>
        </p:spPr>
        <p:txBody>
          <a:bodyPr/>
          <a:lstStyle/>
          <a:p>
            <a:fld id="{1C778B45-47DF-45E1-89C8-21A4AAE5193A}" type="datetime1">
              <a:rPr lang="en-GB" smtClean="0"/>
              <a:t>28/03/2017</a:t>
            </a:fld>
            <a:endParaRPr lang="en-US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09600" y="418654"/>
            <a:ext cx="10972800" cy="7060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>
          <a:xfrm>
            <a:off x="609600" y="6426859"/>
            <a:ext cx="733872" cy="365125"/>
          </a:xfrm>
          <a:prstGeom prst="rect">
            <a:avLst/>
          </a:prstGeom>
        </p:spPr>
        <p:txBody>
          <a:bodyPr/>
          <a:lstStyle/>
          <a:p>
            <a:fld id="{B28390F5-47C7-4B4F-B500-E9F9053405DD}" type="datetime1">
              <a:rPr lang="en-GB" smtClean="0"/>
              <a:t>28/03/2017</a:t>
            </a:fld>
            <a:endParaRPr lang="en-US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B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132" y="514281"/>
            <a:ext cx="11141646" cy="235362"/>
          </a:xfrm>
        </p:spPr>
        <p:txBody>
          <a:bodyPr anchor="t" anchorCtr="0">
            <a:norm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Header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3132" y="749643"/>
            <a:ext cx="11137556" cy="5570024"/>
          </a:xfrm>
        </p:spPr>
        <p:txBody>
          <a:bodyPr>
            <a:noAutofit/>
          </a:bodyPr>
          <a:lstStyle>
            <a:lvl1pPr marL="0" indent="0" algn="l">
              <a:buNone/>
              <a:defRPr sz="66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A636A3-88D2-4DAD-BA2B-1456EFB0EA1A}" type="datetime1">
              <a:rPr lang="en-GB" smtClean="0"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Templafy infographic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E55262B-9132-48AD-BC67-88205EB8134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4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132" y="514279"/>
            <a:ext cx="11141646" cy="8670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2638-165F-459F-9AC9-17734AB1218F}" type="datetime1">
              <a:rPr lang="en-GB" smtClean="0"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Templafy infographic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262B-9132-48AD-BC67-88205EB8134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527222" y="1674547"/>
            <a:ext cx="11137556" cy="46451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76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2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473075" y="1004568"/>
            <a:ext cx="11246483" cy="34061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Subline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472442" y="1917700"/>
            <a:ext cx="11247116" cy="4277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DA4D049-087C-4FCD-8FBA-8677853A664C}" type="datetime1">
              <a:rPr lang="en-GB" smtClean="0"/>
              <a:t>28/03/2017</a:t>
            </a:fld>
            <a:endParaRPr lang="da-DK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a-DK"/>
              <a:t>Templafy infographic library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A931C7-2632-4107-A17A-318EC147D1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2137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8608101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" name="think-cell Slide" r:id="rId11" imgW="473" imgH="473" progId="TCLayout.ActiveDocument.1">
                  <p:embed/>
                </p:oleObj>
              </mc:Choice>
              <mc:Fallback>
                <p:oleObj name="think-cell Slide" r:id="rId11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titeltypografi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masteren</a:t>
            </a:r>
            <a:endParaRPr lang="en-US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09600" y="1196753"/>
            <a:ext cx="10972800" cy="49294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typografi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masteren</a:t>
            </a:r>
            <a:endParaRPr lang="en-US" dirty="0"/>
          </a:p>
          <a:p>
            <a:pPr lvl="1"/>
            <a:r>
              <a:rPr lang="en-US" dirty="0" err="1"/>
              <a:t>Andet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Tredje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343472" y="6426859"/>
            <a:ext cx="90010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199811" y="6426859"/>
            <a:ext cx="40978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6519" y="6423914"/>
            <a:ext cx="1202559" cy="31646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609600" y="6423914"/>
            <a:ext cx="733872" cy="3680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1000" smtClean="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460F4891-E81A-49DA-A060-8B93BF9F824E}" type="datetime1">
              <a:rPr lang="en-GB" smtClean="0"/>
              <a:t>28/03/2017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4" r:id="rId3"/>
    <p:sldLayoutId id="2147483651" r:id="rId4"/>
    <p:sldLayoutId id="2147483655" r:id="rId5"/>
    <p:sldLayoutId id="2147483656" r:id="rId6"/>
    <p:sldLayoutId id="214748365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</p:titleStyle>
    <p:bodyStyle>
      <a:lvl1pPr marL="18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20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  <a:lvl2pPr marL="36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8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2pPr>
      <a:lvl3pPr marL="54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6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296" userDrawn="1">
          <p15:clr>
            <a:srgbClr val="F26B43"/>
          </p15:clr>
        </p15:guide>
        <p15:guide id="3" orient="horz" pos="753" userDrawn="1">
          <p15:clr>
            <a:srgbClr val="F26B43"/>
          </p15:clr>
        </p15:guide>
        <p15:guide id="4" orient="horz" pos="385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smuskl/" TargetMode="External"/><Relationship Id="rId2" Type="http://schemas.openxmlformats.org/officeDocument/2006/relationships/hyperlink" Target="http://rasmuskl.d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rasmuskl.dk/" TargetMode="External"/><Relationship Id="rId2" Type="http://schemas.openxmlformats.org/officeDocument/2006/relationships/hyperlink" Target="http://andrewhfarmer.com/component-communic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github.com/rasmusk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7773888" cy="1635544"/>
          </a:xfrm>
        </p:spPr>
        <p:txBody>
          <a:bodyPr/>
          <a:lstStyle/>
          <a:p>
            <a:r>
              <a:rPr lang="en-GB" dirty="0"/>
              <a:t>ASP.NET without Razor:</a:t>
            </a:r>
            <a:br>
              <a:rPr lang="en-GB" dirty="0"/>
            </a:br>
            <a:r>
              <a:rPr lang="en-GB" dirty="0"/>
              <a:t>React, </a:t>
            </a:r>
            <a:r>
              <a:rPr lang="en-GB" dirty="0" err="1"/>
              <a:t>Webpack</a:t>
            </a:r>
            <a:r>
              <a:rPr lang="en-GB" dirty="0"/>
              <a:t> &amp; </a:t>
            </a:r>
            <a:r>
              <a:rPr lang="en-GB" dirty="0" err="1"/>
              <a:t>TypeScript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Rasmus Kromann-Larsen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910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Released by Facebook in 2013</a:t>
            </a:r>
          </a:p>
          <a:p>
            <a:pPr lvl="1"/>
            <a:r>
              <a:rPr lang="en-US" dirty="0"/>
              <a:t>“A JavaScript library for building user interfaces”</a:t>
            </a:r>
          </a:p>
          <a:p>
            <a:endParaRPr lang="en-US" dirty="0"/>
          </a:p>
          <a:p>
            <a:r>
              <a:rPr lang="en-US" dirty="0"/>
              <a:t>Library vs Framework</a:t>
            </a:r>
          </a:p>
          <a:p>
            <a:pPr lvl="1"/>
            <a:r>
              <a:rPr lang="en-US" dirty="0"/>
              <a:t>V in MVC</a:t>
            </a:r>
          </a:p>
          <a:p>
            <a:pPr lvl="1"/>
            <a:endParaRPr lang="en-US" dirty="0"/>
          </a:p>
          <a:p>
            <a:r>
              <a:rPr lang="en-US" dirty="0"/>
              <a:t>Declarative components for UI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92" y="1700808"/>
            <a:ext cx="2765699" cy="325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03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 Component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Component added: </a:t>
            </a:r>
            <a:r>
              <a:rPr lang="da-DK" b="1" dirty="0"/>
              <a:t>Mount</a:t>
            </a:r>
          </a:p>
          <a:p>
            <a:pPr lvl="1"/>
            <a:r>
              <a:rPr lang="da-DK" dirty="0"/>
              <a:t>componentWillMount</a:t>
            </a:r>
          </a:p>
          <a:p>
            <a:pPr lvl="1"/>
            <a:r>
              <a:rPr lang="da-DK" dirty="0"/>
              <a:t>componentDidMount</a:t>
            </a:r>
          </a:p>
          <a:p>
            <a:pPr lvl="1"/>
            <a:endParaRPr lang="da-DK" dirty="0"/>
          </a:p>
          <a:p>
            <a:r>
              <a:rPr lang="da-DK" dirty="0"/>
              <a:t>Component updated</a:t>
            </a:r>
          </a:p>
          <a:p>
            <a:pPr lvl="1"/>
            <a:r>
              <a:rPr lang="da-DK" dirty="0"/>
              <a:t>componentShouldUpdate</a:t>
            </a:r>
          </a:p>
          <a:p>
            <a:pPr lvl="1"/>
            <a:r>
              <a:rPr lang="da-DK" dirty="0"/>
              <a:t>componentWillUpdate</a:t>
            </a:r>
          </a:p>
          <a:p>
            <a:pPr lvl="1"/>
            <a:r>
              <a:rPr lang="da-DK" dirty="0"/>
              <a:t>componentDidUpdate</a:t>
            </a:r>
          </a:p>
          <a:p>
            <a:pPr lvl="1"/>
            <a:endParaRPr lang="da-DK" dirty="0"/>
          </a:p>
          <a:p>
            <a:r>
              <a:rPr lang="da-DK" dirty="0"/>
              <a:t>Component removed: </a:t>
            </a:r>
            <a:r>
              <a:rPr lang="da-DK" b="1" dirty="0"/>
              <a:t>Unmount</a:t>
            </a:r>
          </a:p>
          <a:p>
            <a:pPr lvl="1"/>
            <a:r>
              <a:rPr lang="da-DK" dirty="0"/>
              <a:t>componentWillUnmount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91944" y="1628800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Mount</a:t>
            </a:r>
          </a:p>
        </p:txBody>
      </p:sp>
      <p:sp>
        <p:nvSpPr>
          <p:cNvPr id="7" name="Rectangle 6"/>
          <p:cNvSpPr/>
          <p:nvPr/>
        </p:nvSpPr>
        <p:spPr>
          <a:xfrm>
            <a:off x="5591944" y="4653136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Unmount</a:t>
            </a:r>
          </a:p>
        </p:txBody>
      </p:sp>
      <p:sp>
        <p:nvSpPr>
          <p:cNvPr id="8" name="Rectangle 7"/>
          <p:cNvSpPr/>
          <p:nvPr/>
        </p:nvSpPr>
        <p:spPr>
          <a:xfrm>
            <a:off x="8472264" y="3193406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</a:p>
        </p:txBody>
      </p:sp>
      <p:sp>
        <p:nvSpPr>
          <p:cNvPr id="9" name="Arrow: Circular 8"/>
          <p:cNvSpPr/>
          <p:nvPr/>
        </p:nvSpPr>
        <p:spPr>
          <a:xfrm>
            <a:off x="8940316" y="2389722"/>
            <a:ext cx="1296144" cy="1440160"/>
          </a:xfrm>
          <a:prstGeom prst="circular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rrow: Right 9"/>
          <p:cNvSpPr/>
          <p:nvPr/>
        </p:nvSpPr>
        <p:spPr>
          <a:xfrm rot="1430574">
            <a:off x="7332213" y="2775382"/>
            <a:ext cx="1116124" cy="354026"/>
          </a:xfrm>
          <a:prstGeom prst="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Arrow: Right 10"/>
          <p:cNvSpPr/>
          <p:nvPr/>
        </p:nvSpPr>
        <p:spPr>
          <a:xfrm rot="9363890">
            <a:off x="7266129" y="4093123"/>
            <a:ext cx="1116124" cy="354026"/>
          </a:xfrm>
          <a:prstGeom prst="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309177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r>
              <a:rPr lang="da-DK" dirty="0"/>
              <a:t>Released by Microsoft in 2012</a:t>
            </a:r>
          </a:p>
          <a:p>
            <a:pPr lvl="1"/>
            <a:r>
              <a:rPr lang="da-DK" dirty="0"/>
              <a:t>”</a:t>
            </a:r>
            <a:r>
              <a:rPr lang="en-US" dirty="0" err="1"/>
              <a:t>TypeScript</a:t>
            </a:r>
            <a:r>
              <a:rPr lang="en-US" dirty="0"/>
              <a:t> is a typed superset of JavaScript that compiles to plain JavaScript.”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Adds types and type inference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Adds support for new ECMAScript features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2948943"/>
            <a:ext cx="2722618" cy="142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704763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Webpack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Released by @sokra in 2013</a:t>
            </a:r>
          </a:p>
          <a:p>
            <a:pPr lvl="1"/>
            <a:r>
              <a:rPr lang="da-DK" dirty="0"/>
              <a:t>”</a:t>
            </a:r>
            <a:r>
              <a:rPr lang="en-US" dirty="0" err="1"/>
              <a:t>webpack</a:t>
            </a:r>
            <a:r>
              <a:rPr lang="en-US" dirty="0"/>
              <a:t> is a module bundler for modern JavaScript applications.”</a:t>
            </a:r>
          </a:p>
          <a:p>
            <a:pPr lvl="1"/>
            <a:endParaRPr lang="en-US" dirty="0"/>
          </a:p>
          <a:p>
            <a:r>
              <a:rPr lang="en-US" dirty="0"/>
              <a:t>Similar tools</a:t>
            </a:r>
          </a:p>
          <a:p>
            <a:pPr lvl="1"/>
            <a:r>
              <a:rPr lang="en-US" dirty="0" err="1"/>
              <a:t>System.Web.Optimization</a:t>
            </a:r>
            <a:endParaRPr lang="en-US" dirty="0"/>
          </a:p>
          <a:p>
            <a:pPr lvl="1"/>
            <a:r>
              <a:rPr lang="en-US" dirty="0"/>
              <a:t>Gulp</a:t>
            </a:r>
          </a:p>
          <a:p>
            <a:pPr lvl="1"/>
            <a:r>
              <a:rPr lang="en-US" dirty="0"/>
              <a:t>Grunt</a:t>
            </a:r>
          </a:p>
          <a:p>
            <a:pPr lvl="1"/>
            <a:r>
              <a:rPr lang="en-US" dirty="0" err="1"/>
              <a:t>Browserify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Builds a graph of dependencies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84" y="2553475"/>
            <a:ext cx="3199950" cy="221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784608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2" name="Rectangle 11"/>
          <p:cNvSpPr/>
          <p:nvPr/>
        </p:nvSpPr>
        <p:spPr>
          <a:xfrm>
            <a:off x="5663952" y="1916832"/>
            <a:ext cx="5029454" cy="367240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9416" y="1916832"/>
            <a:ext cx="3096344" cy="367240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Webpack Hot Module Reload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51484" y="2793202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Page App</a:t>
            </a:r>
          </a:p>
        </p:txBody>
      </p:sp>
      <p:sp>
        <p:nvSpPr>
          <p:cNvPr id="7" name="Rectangle 6"/>
          <p:cNvSpPr/>
          <p:nvPr/>
        </p:nvSpPr>
        <p:spPr>
          <a:xfrm>
            <a:off x="1955540" y="3970373"/>
            <a:ext cx="1224136" cy="648072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HMR 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23992" y="2793202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12024" y="3970373"/>
            <a:ext cx="1728192" cy="781260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Webpack </a:t>
            </a:r>
          </a:p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 Server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65184" y="31158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17584" y="32682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269984" y="34206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422384" y="35730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</a:p>
        </p:txBody>
      </p:sp>
      <p:sp>
        <p:nvSpPr>
          <p:cNvPr id="17" name="Arrow: Left 16"/>
          <p:cNvSpPr/>
          <p:nvPr/>
        </p:nvSpPr>
        <p:spPr>
          <a:xfrm>
            <a:off x="3694766" y="4242716"/>
            <a:ext cx="2160240" cy="236573"/>
          </a:xfrm>
          <a:prstGeom prst="lef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Arrow: Right 17"/>
          <p:cNvSpPr/>
          <p:nvPr/>
        </p:nvSpPr>
        <p:spPr>
          <a:xfrm>
            <a:off x="8228590" y="4245618"/>
            <a:ext cx="677162" cy="237600"/>
          </a:xfrm>
          <a:prstGeom prst="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36694" y="3890594"/>
            <a:ext cx="221831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websocket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41907" y="4492891"/>
            <a:ext cx="114098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watch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9416" y="1914614"/>
            <a:ext cx="15121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browser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55940" y="1914614"/>
            <a:ext cx="15121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494259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Javascript Versions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159592"/>
              </p:ext>
            </p:extLst>
          </p:nvPr>
        </p:nvGraphicFramePr>
        <p:xfrm>
          <a:off x="609600" y="1196975"/>
          <a:ext cx="10972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June</a:t>
                      </a:r>
                      <a:r>
                        <a:rPr lang="da-DK" baseline="0" dirty="0"/>
                        <a:t> 2016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Templafy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March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Webpack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 Router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3.0.2</a:t>
                      </a:r>
                      <a:r>
                        <a:rPr lang="da-DK" baseline="0" dirty="0"/>
                        <a:t> (4.0-beta6)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 Hot Loader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1.3.1 (3.0-beta6)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6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not Angular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Angular 2 was released in September 2016</a:t>
            </a:r>
          </a:p>
          <a:p>
            <a:endParaRPr lang="da-DK" dirty="0"/>
          </a:p>
          <a:p>
            <a:r>
              <a:rPr lang="da-DK" dirty="0"/>
              <a:t>Big changes during beta and RC</a:t>
            </a:r>
          </a:p>
          <a:p>
            <a:pPr lvl="1"/>
            <a:r>
              <a:rPr lang="da-DK" dirty="0"/>
              <a:t>Fragmentation on Stack Overflow</a:t>
            </a:r>
          </a:p>
          <a:p>
            <a:endParaRPr lang="da-DK" dirty="0"/>
          </a:p>
          <a:p>
            <a:r>
              <a:rPr lang="da-DK" dirty="0"/>
              <a:t>JSX + TypeScript vs custom template language</a:t>
            </a:r>
          </a:p>
          <a:p>
            <a:pPr lvl="1"/>
            <a:r>
              <a:rPr lang="da-DK" dirty="0"/>
              <a:t>Errors from runtime to compile time</a:t>
            </a:r>
          </a:p>
          <a:p>
            <a:pPr lvl="1"/>
            <a:r>
              <a:rPr lang="da-DK" dirty="0"/>
              <a:t>IDE support</a:t>
            </a:r>
          </a:p>
          <a:p>
            <a:pPr lvl="1"/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2204864"/>
            <a:ext cx="2381250" cy="23812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7348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/>
          </a:p>
          <a:p>
            <a:r>
              <a:rPr lang="da-DK" dirty="0"/>
              <a:t>Developer at Templafy</a:t>
            </a:r>
          </a:p>
          <a:p>
            <a:endParaRPr lang="da-DK" dirty="0"/>
          </a:p>
          <a:p>
            <a:r>
              <a:rPr lang="da-DK" dirty="0"/>
              <a:t>Career Theme</a:t>
            </a:r>
          </a:p>
          <a:p>
            <a:pPr lvl="1"/>
            <a:r>
              <a:rPr lang="da-DK" dirty="0"/>
              <a:t>C# + &lt; anything &gt;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Twitter: @rasmuskl</a:t>
            </a:r>
          </a:p>
          <a:p>
            <a:r>
              <a:rPr lang="da-DK" dirty="0"/>
              <a:t>Blog: </a:t>
            </a:r>
            <a:r>
              <a:rPr lang="da-DK" dirty="0">
                <a:hlinkClick r:id="rId2"/>
              </a:rPr>
              <a:t>http://rasmuskl.dk</a:t>
            </a:r>
            <a:endParaRPr lang="da-DK" dirty="0"/>
          </a:p>
          <a:p>
            <a:r>
              <a:rPr lang="da-DK" dirty="0"/>
              <a:t>Github: </a:t>
            </a:r>
            <a:r>
              <a:rPr lang="da-DK" dirty="0">
                <a:hlinkClick r:id="rId3"/>
              </a:rPr>
              <a:t>https://github.com/rasmuskl/</a:t>
            </a:r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Arrow: Down 4"/>
          <p:cNvSpPr/>
          <p:nvPr/>
        </p:nvSpPr>
        <p:spPr>
          <a:xfrm rot="2641912">
            <a:off x="7605551" y="1738241"/>
            <a:ext cx="2070095" cy="3315911"/>
          </a:xfrm>
          <a:prstGeom prst="down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9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7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698" y="2420888"/>
            <a:ext cx="2609060" cy="180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19" y="2708920"/>
            <a:ext cx="2722618" cy="142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dev\react-webpack-typescript\_notes\images\visual_studi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180" y="3281927"/>
            <a:ext cx="2835275" cy="14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949203"/>
            <a:ext cx="2906269" cy="835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640" y="434207"/>
            <a:ext cx="1685994" cy="19866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83432" y="5838132"/>
            <a:ext cx="1737185" cy="288032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80142" y="5838132"/>
            <a:ext cx="4315681" cy="288032"/>
          </a:xfrm>
          <a:prstGeom prst="rect">
            <a:avLst/>
          </a:prstGeom>
          <a:solidFill>
            <a:srgbClr val="373277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 Code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755348" y="5836186"/>
            <a:ext cx="3168352" cy="288032"/>
          </a:xfrm>
          <a:prstGeom prst="rect">
            <a:avLst/>
          </a:prstGeom>
          <a:solidFill>
            <a:srgbClr val="7030A0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Studio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550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12" y="692696"/>
            <a:ext cx="7249537" cy="67351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this talk?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/>
          </a:p>
          <a:p>
            <a:endParaRPr lang="da-DK" dirty="0"/>
          </a:p>
          <a:p>
            <a:r>
              <a:rPr lang="da-DK" dirty="0"/>
              <a:t>JavaScript ecosystem changes rapidly</a:t>
            </a:r>
          </a:p>
          <a:p>
            <a:endParaRPr lang="da-DK" dirty="0"/>
          </a:p>
          <a:p>
            <a:r>
              <a:rPr lang="da-DK" dirty="0"/>
              <a:t>Lots of ”starter projects” online</a:t>
            </a:r>
          </a:p>
          <a:p>
            <a:pPr lvl="1"/>
            <a:r>
              <a:rPr lang="da-DK" dirty="0"/>
              <a:t>Usually 20+ npm packages</a:t>
            </a:r>
          </a:p>
          <a:p>
            <a:pPr lvl="1"/>
            <a:r>
              <a:rPr lang="da-DK" dirty="0"/>
              <a:t>Usually 100+ lines of configuration</a:t>
            </a:r>
          </a:p>
          <a:p>
            <a:pPr lvl="1"/>
            <a:r>
              <a:rPr lang="da-DK" dirty="0"/>
              <a:t>Usually out of date</a:t>
            </a:r>
          </a:p>
          <a:p>
            <a:endParaRPr lang="da-DK" dirty="0"/>
          </a:p>
          <a:p>
            <a:r>
              <a:rPr lang="da-DK" dirty="0"/>
              <a:t>Show how everything works from the ground up</a:t>
            </a:r>
          </a:p>
          <a:p>
            <a:endParaRPr lang="da-DK" dirty="0"/>
          </a:p>
          <a:p>
            <a:r>
              <a:rPr lang="da-DK" dirty="0"/>
              <a:t>What we wish we had known when we started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5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Templafy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Founded in 2014 (spin-off from SkabelonDesign)</a:t>
            </a:r>
          </a:p>
          <a:p>
            <a:pPr lvl="1"/>
            <a:r>
              <a:rPr lang="da-DK" dirty="0"/>
              <a:t>Approx. 30 employees</a:t>
            </a:r>
          </a:p>
          <a:p>
            <a:endParaRPr lang="da-DK" dirty="0"/>
          </a:p>
          <a:p>
            <a:r>
              <a:rPr lang="da-DK" dirty="0"/>
              <a:t>Mission: Help enterprises manage their templates</a:t>
            </a:r>
          </a:p>
          <a:p>
            <a:pPr lvl="1"/>
            <a:endParaRPr lang="da-DK" dirty="0"/>
          </a:p>
          <a:p>
            <a:r>
              <a:rPr lang="da-DK" dirty="0"/>
              <a:t>Distribution</a:t>
            </a:r>
          </a:p>
          <a:p>
            <a:r>
              <a:rPr lang="da-DK" dirty="0"/>
              <a:t>Personalizing</a:t>
            </a:r>
          </a:p>
          <a:p>
            <a:r>
              <a:rPr lang="da-DK" dirty="0"/>
              <a:t>Integration</a:t>
            </a:r>
          </a:p>
          <a:p>
            <a:endParaRPr lang="da-DK" dirty="0"/>
          </a:p>
          <a:p>
            <a:r>
              <a:rPr lang="da-DK" dirty="0"/>
              <a:t>Distributed development team</a:t>
            </a:r>
          </a:p>
          <a:p>
            <a:pPr lvl="2"/>
            <a:r>
              <a:rPr lang="da-DK" dirty="0"/>
              <a:t>Copenhagen: 4 developers</a:t>
            </a:r>
          </a:p>
          <a:p>
            <a:pPr lvl="2"/>
            <a:r>
              <a:rPr lang="da-DK" dirty="0"/>
              <a:t>Århus: 1 developer</a:t>
            </a:r>
          </a:p>
          <a:p>
            <a:pPr lvl="2"/>
            <a:r>
              <a:rPr lang="da-DK" dirty="0"/>
              <a:t>Romania: 2 developers, 1 tester</a:t>
            </a:r>
          </a:p>
          <a:p>
            <a:pPr lvl="2"/>
            <a:r>
              <a:rPr lang="da-DK" dirty="0"/>
              <a:t>Poland: 1 designer</a:t>
            </a:r>
          </a:p>
          <a:p>
            <a:pPr lvl="2"/>
            <a:endParaRPr lang="da-DK" dirty="0"/>
          </a:p>
          <a:p>
            <a:pPr lvl="1"/>
            <a:r>
              <a:rPr lang="da-DK" dirty="0"/>
              <a:t>Tech: .NET, Azure, React, VSTO, git, VSTS, Azure SQL</a:t>
            </a:r>
          </a:p>
          <a:p>
            <a:pPr lvl="2"/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3036658"/>
            <a:ext cx="3626349" cy="104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7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Our Rewrite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r>
              <a:rPr lang="da-DK" dirty="0"/>
              <a:t>Migration from Knockout to React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Started in June 2016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Performance</a:t>
            </a:r>
          </a:p>
          <a:p>
            <a:r>
              <a:rPr lang="da-DK" dirty="0"/>
              <a:t>Focus on core features</a:t>
            </a:r>
          </a:p>
          <a:p>
            <a:r>
              <a:rPr lang="da-DK" dirty="0"/>
              <a:t>Developer productivity</a:t>
            </a:r>
          </a:p>
          <a:p>
            <a:r>
              <a:rPr lang="da-DK" dirty="0"/>
              <a:t>Attracting new developers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1107756"/>
            <a:ext cx="5519936" cy="1330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142" y="3501008"/>
            <a:ext cx="2045619" cy="241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2423592" y="1085605"/>
            <a:ext cx="7344816" cy="316835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 Reconcillation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6744" y="1547035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0376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99777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</a:p>
        </p:txBody>
      </p:sp>
      <p:sp>
        <p:nvSpPr>
          <p:cNvPr id="9" name="Rectangle 8"/>
          <p:cNvSpPr/>
          <p:nvPr/>
        </p:nvSpPr>
        <p:spPr>
          <a:xfrm>
            <a:off x="3339777" y="3468232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62810" y="3469944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cxnSp>
        <p:nvCxnSpPr>
          <p:cNvPr id="12" name="Straight Connector 11"/>
          <p:cNvCxnSpPr>
            <a:stCxn id="5" idx="2"/>
            <a:endCxn id="7" idx="0"/>
          </p:cNvCxnSpPr>
          <p:nvPr/>
        </p:nvCxnSpPr>
        <p:spPr>
          <a:xfrm flipH="1">
            <a:off x="3220376" y="2051091"/>
            <a:ext cx="376368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8" idx="0"/>
          </p:cNvCxnSpPr>
          <p:nvPr/>
        </p:nvCxnSpPr>
        <p:spPr>
          <a:xfrm>
            <a:off x="3596744" y="2051091"/>
            <a:ext cx="463033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2"/>
            <a:endCxn id="9" idx="0"/>
          </p:cNvCxnSpPr>
          <p:nvPr/>
        </p:nvCxnSpPr>
        <p:spPr>
          <a:xfrm flipH="1">
            <a:off x="3699777" y="3007799"/>
            <a:ext cx="360000" cy="460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2"/>
            <a:endCxn id="10" idx="0"/>
          </p:cNvCxnSpPr>
          <p:nvPr/>
        </p:nvCxnSpPr>
        <p:spPr>
          <a:xfrm>
            <a:off x="4059777" y="3007799"/>
            <a:ext cx="463033" cy="462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231939" y="1547035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855571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694972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334972" y="3468232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158005" y="3469944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cxnSp>
        <p:nvCxnSpPr>
          <p:cNvPr id="62" name="Straight Connector 61"/>
          <p:cNvCxnSpPr>
            <a:stCxn id="57" idx="2"/>
            <a:endCxn id="58" idx="0"/>
          </p:cNvCxnSpPr>
          <p:nvPr/>
        </p:nvCxnSpPr>
        <p:spPr>
          <a:xfrm flipH="1">
            <a:off x="7215571" y="2051091"/>
            <a:ext cx="376368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7" idx="2"/>
            <a:endCxn id="59" idx="0"/>
          </p:cNvCxnSpPr>
          <p:nvPr/>
        </p:nvCxnSpPr>
        <p:spPr>
          <a:xfrm>
            <a:off x="7591939" y="2051091"/>
            <a:ext cx="463033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2"/>
            <a:endCxn id="60" idx="0"/>
          </p:cNvCxnSpPr>
          <p:nvPr/>
        </p:nvCxnSpPr>
        <p:spPr>
          <a:xfrm flipH="1">
            <a:off x="7694972" y="3007799"/>
            <a:ext cx="360000" cy="460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9" idx="2"/>
            <a:endCxn id="61" idx="0"/>
          </p:cNvCxnSpPr>
          <p:nvPr/>
        </p:nvCxnSpPr>
        <p:spPr>
          <a:xfrm>
            <a:off x="8054972" y="3007799"/>
            <a:ext cx="463033" cy="462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534373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cxnSp>
        <p:nvCxnSpPr>
          <p:cNvPr id="71" name="Straight Connector 70"/>
          <p:cNvCxnSpPr>
            <a:stCxn id="57" idx="2"/>
            <a:endCxn id="66" idx="0"/>
          </p:cNvCxnSpPr>
          <p:nvPr/>
        </p:nvCxnSpPr>
        <p:spPr>
          <a:xfrm>
            <a:off x="7591939" y="2051091"/>
            <a:ext cx="1302434" cy="45265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5" name="Arrow: Down 74"/>
          <p:cNvSpPr/>
          <p:nvPr/>
        </p:nvSpPr>
        <p:spPr>
          <a:xfrm>
            <a:off x="5657705" y="4192795"/>
            <a:ext cx="432048" cy="840648"/>
          </a:xfrm>
          <a:prstGeom prst="down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Arrow: Left-Right 76"/>
          <p:cNvSpPr/>
          <p:nvPr/>
        </p:nvSpPr>
        <p:spPr>
          <a:xfrm>
            <a:off x="5297665" y="2503743"/>
            <a:ext cx="1152128" cy="382062"/>
          </a:xfrm>
          <a:prstGeom prst="left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530944" y="2228313"/>
            <a:ext cx="62620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diff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888773" y="4325966"/>
            <a:ext cx="11982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patch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522810" y="5085184"/>
            <a:ext cx="2880945" cy="1152128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2323718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Visual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Extensions</a:t>
            </a:r>
          </a:p>
          <a:p>
            <a:pPr lvl="1"/>
            <a:r>
              <a:rPr lang="da-DK" dirty="0"/>
              <a:t>NPM / Webpack Task Runner</a:t>
            </a:r>
          </a:p>
          <a:p>
            <a:pPr lvl="1"/>
            <a:r>
              <a:rPr lang="da-DK" dirty="0"/>
              <a:t>TypeScript for Visual Studio</a:t>
            </a:r>
          </a:p>
          <a:p>
            <a:pPr lvl="1"/>
            <a:endParaRPr lang="da-DK" dirty="0"/>
          </a:p>
          <a:p>
            <a:pPr lvl="1"/>
            <a:endParaRPr lang="da-DK" dirty="0"/>
          </a:p>
          <a:p>
            <a:r>
              <a:rPr lang="da-DK" dirty="0"/>
              <a:t>Our Pains</a:t>
            </a:r>
          </a:p>
          <a:p>
            <a:pPr lvl="1"/>
            <a:r>
              <a:rPr lang="da-DK" dirty="0"/>
              <a:t>Visual Studio + ReShaper vs JavaScript Ecosystem</a:t>
            </a:r>
          </a:p>
          <a:p>
            <a:pPr lvl="1"/>
            <a:r>
              <a:rPr lang="da-DK" dirty="0"/>
              <a:t>Visual Studio: TypeScript typings caching</a:t>
            </a:r>
          </a:p>
          <a:p>
            <a:pPr lvl="1"/>
            <a:r>
              <a:rPr lang="da-DK" dirty="0"/>
              <a:t>TypeScript typings</a:t>
            </a:r>
          </a:p>
          <a:p>
            <a:pPr lvl="2"/>
            <a:r>
              <a:rPr lang="da-DK" dirty="0"/>
              <a:t>TSD &gt; Typings &gt; npm @types</a:t>
            </a:r>
          </a:p>
          <a:p>
            <a:pPr lvl="1"/>
            <a:r>
              <a:rPr lang="da-DK" dirty="0"/>
              <a:t>Webpack incremental build time</a:t>
            </a:r>
          </a:p>
          <a:p>
            <a:pPr lvl="1"/>
            <a:endParaRPr lang="da-DK" dirty="0"/>
          </a:p>
          <a:p>
            <a:pPr lvl="1"/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11" descr="C:\dev\react-webpack-typescript\_notes\images\visual_studi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462" y="990332"/>
            <a:ext cx="4673191" cy="232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497" y="3954377"/>
            <a:ext cx="908789" cy="1070866"/>
          </a:xfrm>
          <a:prstGeom prst="rect">
            <a:avLst/>
          </a:prstGeom>
        </p:spPr>
      </p:pic>
      <p:pic>
        <p:nvPicPr>
          <p:cNvPr id="7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304" y="4878021"/>
            <a:ext cx="1357755" cy="94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392" y="4065327"/>
            <a:ext cx="1622008" cy="84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lus Sign 8"/>
          <p:cNvSpPr/>
          <p:nvPr/>
        </p:nvSpPr>
        <p:spPr>
          <a:xfrm>
            <a:off x="9107762" y="3155794"/>
            <a:ext cx="806838" cy="773093"/>
          </a:xfrm>
          <a:prstGeom prst="mathPlus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998229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Advice</a:t>
            </a:r>
          </a:p>
          <a:p>
            <a:pPr lvl="1"/>
            <a:r>
              <a:rPr lang="da-DK" dirty="0"/>
              <a:t>Understand your tools</a:t>
            </a:r>
          </a:p>
          <a:p>
            <a:pPr lvl="1"/>
            <a:r>
              <a:rPr lang="da-DK" dirty="0"/>
              <a:t>Keep number of dependencies down</a:t>
            </a:r>
          </a:p>
          <a:p>
            <a:pPr lvl="1"/>
            <a:r>
              <a:rPr lang="da-DK" dirty="0"/>
              <a:t>Investigate stability of dependencies</a:t>
            </a:r>
          </a:p>
          <a:p>
            <a:endParaRPr lang="da-DK" dirty="0"/>
          </a:p>
          <a:p>
            <a:r>
              <a:rPr lang="da-DK" dirty="0"/>
              <a:t>Resources</a:t>
            </a:r>
          </a:p>
          <a:p>
            <a:pPr lvl="1"/>
            <a:r>
              <a:rPr lang="da-DK" dirty="0"/>
              <a:t>npm: </a:t>
            </a:r>
            <a:r>
              <a:rPr lang="da-DK" b="1" dirty="0"/>
              <a:t>create-react-app</a:t>
            </a:r>
            <a:r>
              <a:rPr lang="da-DK" dirty="0"/>
              <a:t> from Facebook</a:t>
            </a:r>
          </a:p>
          <a:p>
            <a:pPr lvl="1"/>
            <a:r>
              <a:rPr lang="da-DK" dirty="0"/>
              <a:t>React communication: </a:t>
            </a:r>
            <a:r>
              <a:rPr lang="da-DK" dirty="0">
                <a:hlinkClick r:id="rId2"/>
              </a:rPr>
              <a:t>http://andrewhfarmer.com/component-communication/</a:t>
            </a:r>
            <a:endParaRPr lang="da-DK" dirty="0"/>
          </a:p>
          <a:p>
            <a:pPr lvl="1"/>
            <a:r>
              <a:rPr lang="da-DK" dirty="0"/>
              <a:t>React, Webpack and TypeScript documentation sites</a:t>
            </a:r>
          </a:p>
          <a:p>
            <a:endParaRPr lang="da-DK" dirty="0"/>
          </a:p>
          <a:p>
            <a:r>
              <a:rPr lang="da-DK" dirty="0"/>
              <a:t>Twitter: @rasmuskl</a:t>
            </a:r>
          </a:p>
          <a:p>
            <a:r>
              <a:rPr lang="da-DK" dirty="0"/>
              <a:t>Blog: </a:t>
            </a:r>
            <a:r>
              <a:rPr lang="da-DK" dirty="0">
                <a:hlinkClick r:id="rId3"/>
              </a:rPr>
              <a:t>http://rasmuskl.dk</a:t>
            </a:r>
            <a:endParaRPr lang="da-DK" dirty="0"/>
          </a:p>
          <a:p>
            <a:endParaRPr lang="da-DK" dirty="0"/>
          </a:p>
          <a:p>
            <a:r>
              <a:rPr lang="da-DK" dirty="0"/>
              <a:t>Presentation + Code will be shared at </a:t>
            </a:r>
            <a:r>
              <a:rPr lang="da-DK" dirty="0">
                <a:hlinkClick r:id="rId4"/>
              </a:rPr>
              <a:t>https://github.com/rasmuskl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1196753"/>
            <a:ext cx="3626349" cy="104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774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0906651213450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090665122126296"/>
</p:tagLst>
</file>

<file path=ppt/theme/theme1.xml><?xml version="1.0" encoding="utf-8"?>
<a:theme xmlns:a="http://schemas.openxmlformats.org/drawingml/2006/main" name="Personas and USPs v2">
  <a:themeElements>
    <a:clrScheme name="Templafy_New">
      <a:dk1>
        <a:srgbClr val="0078FF"/>
      </a:dk1>
      <a:lt1>
        <a:sysClr val="window" lastClr="FFFFFF"/>
      </a:lt1>
      <a:dk2>
        <a:srgbClr val="000000"/>
      </a:dk2>
      <a:lt2>
        <a:srgbClr val="E5E5E5"/>
      </a:lt2>
      <a:accent1>
        <a:srgbClr val="0078FF"/>
      </a:accent1>
      <a:accent2>
        <a:srgbClr val="575757"/>
      </a:accent2>
      <a:accent3>
        <a:srgbClr val="12AA96"/>
      </a:accent3>
      <a:accent4>
        <a:srgbClr val="15436B"/>
      </a:accent4>
      <a:accent5>
        <a:srgbClr val="D44849"/>
      </a:accent5>
      <a:accent6>
        <a:srgbClr val="7F7F7F"/>
      </a:accent6>
      <a:hlink>
        <a:srgbClr val="0078FF"/>
      </a:hlink>
      <a:folHlink>
        <a:srgbClr val="55CB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9525">
          <a:noFill/>
          <a:prstDash val="dash"/>
        </a:ln>
      </a:spPr>
      <a:bodyPr rtlCol="0" anchor="ctr"/>
      <a:lstStyle>
        <a:defPPr algn="ctr">
          <a:defRPr sz="9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defRPr sz="1050" dirty="0">
            <a:latin typeface="Arial" panose="020B0604020202020204" pitchFamily="34" charset="0"/>
            <a:ea typeface="Open Sans" panose="020B0606030504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" id="{830CEE72-04DE-49CD-A238-BC86AC75B159}" vid="{B4F07104-86D5-428B-8C12-2ECED95A2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1580</TotalTime>
  <Words>497</Words>
  <Application>Microsoft Office PowerPoint</Application>
  <PresentationFormat>Widescreen</PresentationFormat>
  <Paragraphs>244</Paragraphs>
  <Slides>16</Slides>
  <Notes>0</Notes>
  <HiddenSlides>7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Open Sans</vt:lpstr>
      <vt:lpstr>Wingdings</vt:lpstr>
      <vt:lpstr>Personas and USPs v2</vt:lpstr>
      <vt:lpstr>think-cell Slide</vt:lpstr>
      <vt:lpstr>ASP.NET without Razor: React, Webpack &amp; TypeScript</vt:lpstr>
      <vt:lpstr>Me</vt:lpstr>
      <vt:lpstr> </vt:lpstr>
      <vt:lpstr>Why this talk?</vt:lpstr>
      <vt:lpstr>Templafy</vt:lpstr>
      <vt:lpstr>Our Rewrite Story</vt:lpstr>
      <vt:lpstr>React Reconcillation</vt:lpstr>
      <vt:lpstr>Visual Studio</vt:lpstr>
      <vt:lpstr>Thank you!</vt:lpstr>
      <vt:lpstr>React</vt:lpstr>
      <vt:lpstr>React Component Lifecycle</vt:lpstr>
      <vt:lpstr>TypeScript</vt:lpstr>
      <vt:lpstr>Webpack</vt:lpstr>
      <vt:lpstr>Webpack Hot Module Reload</vt:lpstr>
      <vt:lpstr>Javascript Versions</vt:lpstr>
      <vt:lpstr>Why not Angular 2?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Lund</dc:creator>
  <cp:lastModifiedBy>Rasmus Kromann-Larsen</cp:lastModifiedBy>
  <cp:revision>295</cp:revision>
  <cp:lastPrinted>2016-09-01T12:11:25Z</cp:lastPrinted>
  <dcterms:created xsi:type="dcterms:W3CDTF">2016-09-08T09:03:45Z</dcterms:created>
  <dcterms:modified xsi:type="dcterms:W3CDTF">2017-03-28T09:08:27Z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ustomerId">
    <vt:lpwstr>templafy</vt:lpwstr>
  </property>
  <property fmtid="{D5CDD505-2E9C-101B-9397-08002B2CF9AE}" pid="3" name="TemplateId">
    <vt:lpwstr>636089246317991105</vt:lpwstr>
  </property>
  <property fmtid="{D5CDD505-2E9C-101B-9397-08002B2CF9AE}" pid="4" name="UserProfileId">
    <vt:lpwstr>635974318667839685</vt:lpwstr>
  </property>
  <property fmtid="{D5CDD505-2E9C-101B-9397-08002B2CF9AE}" pid="5" name="PluginDependencies_0">
    <vt:lpwstr>{"635684195016244187:635756574569554984":[],"635684195016244187:635756574569554985":[],"635684195016244187:635756574569554986":[],"635684195016244187:635756574569554988":[],"635684195016244187:635808599390887531":[]}</vt:lpwstr>
  </property>
</Properties>
</file>