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64" r:id="rId3"/>
    <p:sldId id="257" r:id="rId4"/>
    <p:sldId id="266" r:id="rId5"/>
    <p:sldId id="260" r:id="rId6"/>
    <p:sldId id="259" r:id="rId7"/>
    <p:sldId id="268" r:id="rId8"/>
    <p:sldId id="269" r:id="rId9"/>
    <p:sldId id="275" r:id="rId10"/>
    <p:sldId id="272" r:id="rId11"/>
    <p:sldId id="263" r:id="rId12"/>
    <p:sldId id="274" r:id="rId13"/>
    <p:sldId id="276" r:id="rId14"/>
    <p:sldId id="277" r:id="rId15"/>
    <p:sldId id="278" r:id="rId16"/>
    <p:sldId id="270" r:id="rId17"/>
  </p:sldIdLst>
  <p:sldSz cx="12192000" cy="6858000"/>
  <p:notesSz cx="6797675" cy="9926638"/>
  <p:custDataLst>
    <p:tags r:id="rId20"/>
  </p:custDataLst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8FD"/>
    <a:srgbClr val="FFFFFF"/>
    <a:srgbClr val="FFFF00"/>
    <a:srgbClr val="8EDDFF"/>
    <a:srgbClr val="7F7F7F"/>
    <a:srgbClr val="000000"/>
    <a:srgbClr val="C6EEFF"/>
    <a:srgbClr val="009EE3"/>
    <a:srgbClr val="5E2750"/>
    <a:srgbClr val="33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6253" autoAdjust="0"/>
  </p:normalViewPr>
  <p:slideViewPr>
    <p:cSldViewPr>
      <p:cViewPr varScale="1">
        <p:scale>
          <a:sx n="72" d="100"/>
          <a:sy n="72" d="100"/>
        </p:scale>
        <p:origin x="78" y="43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36" d="100"/>
        <a:sy n="3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A53173-9263-4A3E-8D5E-E705F6DB12EE}" type="datetimeFigureOut">
              <a:rPr lang="en-US">
                <a:latin typeface="Arial" panose="020B0604020202020204" pitchFamily="34" charset="0"/>
              </a:rPr>
              <a:pPr/>
              <a:t>3/1/2017</a:t>
            </a:fld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762934-5EFA-4125-98B3-DCD075F2DB76}" type="slidenum">
              <a:rPr lang="en-US">
                <a:latin typeface="Arial" panose="020B0604020202020204" pitchFamily="34" charset="0"/>
              </a:rPr>
              <a:pPr/>
              <a:t>‹#›</a:t>
            </a:fld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66262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24063557-F382-450A-AFD2-DBDF34A23BF0}" type="datetimeFigureOut">
              <a:rPr lang="en-US"/>
              <a:pPr/>
              <a:t>3/1/2017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F7B3F983-FC38-4C31-96F3-44BE1FCB467F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3632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417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6476400" cy="1635544"/>
          </a:xfrm>
        </p:spPr>
        <p:txBody>
          <a:bodyPr anchor="b"/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914400" y="4337468"/>
            <a:ext cx="6476400" cy="1301331"/>
          </a:xfrm>
        </p:spPr>
        <p:txBody>
          <a:bodyPr/>
          <a:lstStyle>
            <a:lvl1pPr marL="0" indent="0" algn="l">
              <a:buNone/>
              <a:defRPr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914400" y="6356351"/>
            <a:ext cx="1077144" cy="365125"/>
          </a:xfrm>
          <a:prstGeom prst="rect">
            <a:avLst/>
          </a:prstGeom>
        </p:spPr>
        <p:txBody>
          <a:bodyPr/>
          <a:lstStyle/>
          <a:p>
            <a:fld id="{7A57692F-3CBA-4355-8A55-3D1B2312D0DE}" type="datetime1">
              <a:rPr lang="en-GB" smtClean="0"/>
              <a:t>01/03/2017</a:t>
            </a:fld>
            <a:endParaRPr lang="en-US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2135560" y="6356351"/>
            <a:ext cx="589084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Templafy infographic library</a:t>
            </a:r>
            <a:endParaRPr lang="en-US" dirty="0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782664" cy="365125"/>
          </a:xfrm>
        </p:spPr>
        <p:txBody>
          <a:bodyPr/>
          <a:lstStyle>
            <a:lvl1pPr>
              <a:defRPr/>
            </a:lvl1pPr>
          </a:lstStyle>
          <a:p>
            <a:fld id="{0B0DDA44-FDCB-445C-9AC0-37FB199E677B}" type="slidenum">
              <a:rPr lang="en-US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671736" y="4051719"/>
            <a:ext cx="10848528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37569" y="3156155"/>
            <a:ext cx="2277770" cy="59941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418654"/>
            <a:ext cx="10972800" cy="70609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609600" y="6426858"/>
            <a:ext cx="733872" cy="365125"/>
          </a:xfrm>
          <a:prstGeom prst="rect">
            <a:avLst/>
          </a:prstGeom>
        </p:spPr>
        <p:txBody>
          <a:bodyPr/>
          <a:lstStyle/>
          <a:p>
            <a:fld id="{B4A1A81C-3A2B-4225-BBCB-B5EEA77564DE}" type="datetime1">
              <a:rPr lang="en-GB" smtClean="0"/>
              <a:t>01/03/2017</a:t>
            </a:fld>
            <a:endParaRPr lang="en-US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Templafy infographic library</a:t>
            </a:r>
            <a:endParaRPr lang="en-US" dirty="0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0DDA44-FDCB-445C-9AC0-37FB199E677B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>
          <a:xfrm>
            <a:off x="609600" y="6426859"/>
            <a:ext cx="733872" cy="365125"/>
          </a:xfrm>
          <a:prstGeom prst="rect">
            <a:avLst/>
          </a:prstGeom>
        </p:spPr>
        <p:txBody>
          <a:bodyPr/>
          <a:lstStyle/>
          <a:p>
            <a:fld id="{1C778B45-47DF-45E1-89C8-21A4AAE5193A}" type="datetime1">
              <a:rPr lang="en-GB" smtClean="0"/>
              <a:t>01/03/2017</a:t>
            </a:fld>
            <a:endParaRPr lang="en-US" dirty="0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Templafy infographic library</a:t>
            </a:r>
            <a:endParaRPr lang="en-US" dirty="0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0DDA44-FDCB-445C-9AC0-37FB199E677B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609600" y="418654"/>
            <a:ext cx="10972800" cy="70609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>
          <a:xfrm>
            <a:off x="609600" y="6426859"/>
            <a:ext cx="733872" cy="365125"/>
          </a:xfrm>
          <a:prstGeom prst="rect">
            <a:avLst/>
          </a:prstGeom>
        </p:spPr>
        <p:txBody>
          <a:bodyPr/>
          <a:lstStyle/>
          <a:p>
            <a:fld id="{B28390F5-47C7-4B4F-B500-E9F9053405DD}" type="datetime1">
              <a:rPr lang="en-GB" smtClean="0"/>
              <a:t>01/03/2017</a:t>
            </a:fld>
            <a:endParaRPr lang="en-US" dirty="0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Templafy infographic library</a:t>
            </a:r>
            <a:endParaRPr lang="en-US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0DDA44-FDCB-445C-9AC0-37FB199E677B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 B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23132" y="514281"/>
            <a:ext cx="11141646" cy="235362"/>
          </a:xfrm>
        </p:spPr>
        <p:txBody>
          <a:bodyPr anchor="t" anchorCtr="0">
            <a:normAutofit/>
          </a:bodyPr>
          <a:lstStyle>
            <a:lvl1pPr algn="l">
              <a:defRPr sz="2000" b="1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Header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23132" y="749643"/>
            <a:ext cx="11137556" cy="5570024"/>
          </a:xfrm>
        </p:spPr>
        <p:txBody>
          <a:bodyPr>
            <a:noAutofit/>
          </a:bodyPr>
          <a:lstStyle>
            <a:lvl1pPr marL="0" indent="0" algn="l">
              <a:buNone/>
              <a:defRPr sz="6600" b="1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AA636A3-88D2-4DAD-BA2B-1456EFB0EA1A}" type="datetime1">
              <a:rPr lang="en-GB" smtClean="0"/>
              <a:t>01/03/2017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Templafy infographic library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E55262B-9132-48AD-BC67-88205EB8134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448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 2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3132" y="514279"/>
            <a:ext cx="11141646" cy="8670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D2638-165F-459F-9AC9-17734AB1218F}" type="datetime1">
              <a:rPr lang="en-GB" smtClean="0"/>
              <a:t>01/03/2017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Templafy infographic library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5262B-9132-48AD-BC67-88205EB81349}" type="slidenum">
              <a:rPr lang="en-GB" smtClean="0"/>
              <a:t>‹#›</a:t>
            </a:fld>
            <a:endParaRPr lang="en-GB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527222" y="1674547"/>
            <a:ext cx="11137556" cy="464512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9769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da-DK" dirty="0"/>
          </a:p>
        </p:txBody>
      </p:sp>
      <p:sp>
        <p:nvSpPr>
          <p:cNvPr id="12" name="Subtitle 2"/>
          <p:cNvSpPr>
            <a:spLocks noGrp="1"/>
          </p:cNvSpPr>
          <p:nvPr>
            <p:ph type="body" sz="quarter" idx="13" hasCustomPrompt="1"/>
          </p:nvPr>
        </p:nvSpPr>
        <p:spPr>
          <a:xfrm>
            <a:off x="473075" y="1004568"/>
            <a:ext cx="11246483" cy="340610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da-DK" dirty="0"/>
              <a:t>Subline</a:t>
            </a:r>
          </a:p>
        </p:txBody>
      </p:sp>
      <p:sp>
        <p:nvSpPr>
          <p:cNvPr id="3" name="Content Placeholder 3"/>
          <p:cNvSpPr>
            <a:spLocks noGrp="1"/>
          </p:cNvSpPr>
          <p:nvPr>
            <p:ph idx="1"/>
          </p:nvPr>
        </p:nvSpPr>
        <p:spPr>
          <a:xfrm>
            <a:off x="472442" y="1917700"/>
            <a:ext cx="11247116" cy="4277363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 dirty="0"/>
          </a:p>
        </p:txBody>
      </p:sp>
      <p:sp>
        <p:nvSpPr>
          <p:cNvPr id="4" name="Date Placeholder 3" hidden="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DA4D049-087C-4FCD-8FBA-8677853A664C}" type="datetime1">
              <a:rPr lang="en-GB" smtClean="0"/>
              <a:t>01/03/2017</a:t>
            </a:fld>
            <a:endParaRPr lang="da-DK" dirty="0"/>
          </a:p>
        </p:txBody>
      </p:sp>
      <p:sp>
        <p:nvSpPr>
          <p:cNvPr id="5" name="Footer Placeholder 4" hidden="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a-DK"/>
              <a:t>Templafy infographic library</a:t>
            </a:r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CA931C7-2632-4107-A17A-318EC147D1B5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621372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oleObject" Target="../embeddings/oleObject1.bin"/><Relationship Id="rId5" Type="http://schemas.openxmlformats.org/officeDocument/2006/relationships/slideLayout" Target="../slideLayouts/slideLayout5.xml"/><Relationship Id="rId10" Type="http://schemas.openxmlformats.org/officeDocument/2006/relationships/tags" Target="../tags/tag2.xml"/><Relationship Id="rId4" Type="http://schemas.openxmlformats.org/officeDocument/2006/relationships/slideLayout" Target="../slideLayouts/slideLayout4.xml"/><Relationship Id="rId9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10"/>
            </p:custDataLst>
            <p:extLst>
              <p:ext uri="{D42A27DB-BD31-4B8C-83A1-F6EECF244321}">
                <p14:modId xmlns:p14="http://schemas.microsoft.com/office/powerpoint/2010/main" val="386081013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2" name="think-cell Slide" r:id="rId11" imgW="473" imgH="473" progId="TCLayout.ActiveDocument.1">
                  <p:embed/>
                </p:oleObj>
              </mc:Choice>
              <mc:Fallback>
                <p:oleObj name="think-cell Slide" r:id="rId11" imgW="473" imgH="47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0609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 err="1"/>
              <a:t>Klik</a:t>
            </a:r>
            <a:r>
              <a:rPr lang="en-US" dirty="0"/>
              <a:t> for at </a:t>
            </a:r>
            <a:r>
              <a:rPr lang="en-US" dirty="0" err="1"/>
              <a:t>redigere</a:t>
            </a:r>
            <a:r>
              <a:rPr lang="en-US" dirty="0"/>
              <a:t> </a:t>
            </a:r>
            <a:r>
              <a:rPr lang="en-US" dirty="0" err="1"/>
              <a:t>titeltypografi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masteren</a:t>
            </a:r>
            <a:endParaRPr lang="en-US" dirty="0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609600" y="1196753"/>
            <a:ext cx="10972800" cy="492941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 err="1"/>
              <a:t>Klik</a:t>
            </a:r>
            <a:r>
              <a:rPr lang="en-US" dirty="0"/>
              <a:t> for at </a:t>
            </a:r>
            <a:r>
              <a:rPr lang="en-US" dirty="0" err="1"/>
              <a:t>redigere</a:t>
            </a:r>
            <a:r>
              <a:rPr lang="en-US" dirty="0"/>
              <a:t> </a:t>
            </a:r>
            <a:r>
              <a:rPr lang="en-US" dirty="0" err="1"/>
              <a:t>typografi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masteren</a:t>
            </a:r>
            <a:endParaRPr lang="en-US" dirty="0"/>
          </a:p>
          <a:p>
            <a:pPr lvl="1"/>
            <a:r>
              <a:rPr lang="en-US" dirty="0" err="1"/>
              <a:t>Andet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2"/>
            <a:r>
              <a:rPr lang="en-US" dirty="0" err="1"/>
              <a:t>Tredje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1343472" y="6426859"/>
            <a:ext cx="90010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accent2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Templafy infographic library</a:t>
            </a:r>
            <a:endParaRPr lang="en-US" dirty="0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199811" y="6426859"/>
            <a:ext cx="409789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accent2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</a:lstStyle>
          <a:p>
            <a:fld id="{0B0DDA44-FDCB-445C-9AC0-37FB199E677B}" type="slidenum">
              <a:rPr lang="en-US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76519" y="6423914"/>
            <a:ext cx="1202559" cy="316463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2"/>
          </p:nvPr>
        </p:nvSpPr>
        <p:spPr>
          <a:xfrm>
            <a:off x="609600" y="6423914"/>
            <a:ext cx="733872" cy="36807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lang="en-GB" sz="1000" smtClean="0">
                <a:solidFill>
                  <a:schemeClr val="accent2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</a:lstStyle>
          <a:p>
            <a:fld id="{460F4891-E81A-49DA-A060-8B93BF9F824E}" type="datetime1">
              <a:rPr lang="en-GB" smtClean="0"/>
              <a:t>01/03/2017</a:t>
            </a:fld>
            <a:endParaRPr 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2" r:id="rId2"/>
    <p:sldLayoutId id="2147483654" r:id="rId3"/>
    <p:sldLayoutId id="2147483651" r:id="rId4"/>
    <p:sldLayoutId id="2147483655" r:id="rId5"/>
    <p:sldLayoutId id="2147483656" r:id="rId6"/>
    <p:sldLayoutId id="2147483657" r:id="rId7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accent1"/>
          </a:solidFill>
          <a:latin typeface="Arial" panose="020B0604020202020204" pitchFamily="34" charset="0"/>
          <a:ea typeface="Open Sans" panose="020B0606030504020204" pitchFamily="34" charset="0"/>
          <a:cs typeface="Arial" panose="020B0604020202020204" pitchFamily="34" charset="0"/>
        </a:defRPr>
      </a:lvl1pPr>
    </p:titleStyle>
    <p:bodyStyle>
      <a:lvl1pPr marL="180000" indent="-180000" algn="l" defTabSz="914400" rtl="0" eaLnBrk="1" latinLnBrk="0" hangingPunct="1">
        <a:spcBef>
          <a:spcPct val="20000"/>
        </a:spcBef>
        <a:buSzPct val="70000"/>
        <a:buFont typeface="Wingdings" panose="05000000000000000000" pitchFamily="2" charset="2"/>
        <a:buChar char="§"/>
        <a:defRPr sz="2000" kern="1200">
          <a:solidFill>
            <a:schemeClr val="accent2"/>
          </a:solidFill>
          <a:latin typeface="Arial" panose="020B0604020202020204" pitchFamily="34" charset="0"/>
          <a:ea typeface="Open Sans" panose="020B0606030504020204" pitchFamily="34" charset="0"/>
          <a:cs typeface="Arial" panose="020B0604020202020204" pitchFamily="34" charset="0"/>
        </a:defRPr>
      </a:lvl1pPr>
      <a:lvl2pPr marL="360000" indent="-180000" algn="l" defTabSz="914400" rtl="0" eaLnBrk="1" latinLnBrk="0" hangingPunct="1">
        <a:spcBef>
          <a:spcPct val="20000"/>
        </a:spcBef>
        <a:buSzPct val="70000"/>
        <a:buFont typeface="Wingdings" panose="05000000000000000000" pitchFamily="2" charset="2"/>
        <a:buChar char="§"/>
        <a:defRPr sz="1800" kern="1200">
          <a:solidFill>
            <a:schemeClr val="accent2"/>
          </a:solidFill>
          <a:latin typeface="Arial" panose="020B0604020202020204" pitchFamily="34" charset="0"/>
          <a:ea typeface="Open Sans" panose="020B0606030504020204" pitchFamily="34" charset="0"/>
          <a:cs typeface="Arial" panose="020B0604020202020204" pitchFamily="34" charset="0"/>
        </a:defRPr>
      </a:lvl2pPr>
      <a:lvl3pPr marL="540000" indent="-180000" algn="l" defTabSz="914400" rtl="0" eaLnBrk="1" latinLnBrk="0" hangingPunct="1">
        <a:spcBef>
          <a:spcPct val="20000"/>
        </a:spcBef>
        <a:buSzPct val="70000"/>
        <a:buFont typeface="Wingdings" panose="05000000000000000000" pitchFamily="2" charset="2"/>
        <a:buChar char="§"/>
        <a:defRPr sz="1600" kern="1200">
          <a:solidFill>
            <a:schemeClr val="accent2"/>
          </a:solidFill>
          <a:latin typeface="Arial" panose="020B0604020202020204" pitchFamily="34" charset="0"/>
          <a:ea typeface="Open Sans" panose="020B0606030504020204" pitchFamily="34" charset="0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SzPct val="70000"/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SzPct val="70000"/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" userDrawn="1">
          <p15:clr>
            <a:srgbClr val="F26B43"/>
          </p15:clr>
        </p15:guide>
        <p15:guide id="2" pos="7296" userDrawn="1">
          <p15:clr>
            <a:srgbClr val="F26B43"/>
          </p15:clr>
        </p15:guide>
        <p15:guide id="3" orient="horz" pos="753" userDrawn="1">
          <p15:clr>
            <a:srgbClr val="F26B43"/>
          </p15:clr>
        </p15:guide>
        <p15:guide id="4" orient="horz" pos="385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rasmuskl.dk/" TargetMode="External"/><Relationship Id="rId2" Type="http://schemas.openxmlformats.org/officeDocument/2006/relationships/hyperlink" Target="http://andrewhfarmer.com/component-communication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hyperlink" Target="https://github.com/rasmuskl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rasmuskl.dk/" TargetMode="External"/><Relationship Id="rId2" Type="http://schemas.openxmlformats.org/officeDocument/2006/relationships/hyperlink" Target="https://github.com/rasmuskl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7773888" cy="1635544"/>
          </a:xfrm>
        </p:spPr>
        <p:txBody>
          <a:bodyPr/>
          <a:lstStyle/>
          <a:p>
            <a:r>
              <a:rPr lang="en-GB" dirty="0"/>
              <a:t>ASP.NET without Razor:</a:t>
            </a:r>
            <a:br>
              <a:rPr lang="en-GB" dirty="0"/>
            </a:br>
            <a:r>
              <a:rPr lang="en-GB" dirty="0"/>
              <a:t>React, </a:t>
            </a:r>
            <a:r>
              <a:rPr lang="en-GB" dirty="0" err="1"/>
              <a:t>Webpack</a:t>
            </a:r>
            <a:r>
              <a:rPr lang="en-GB" dirty="0"/>
              <a:t> &amp; </a:t>
            </a:r>
            <a:r>
              <a:rPr lang="en-GB" dirty="0" err="1"/>
              <a:t>TypeScript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Rasmus Kromann-Larsen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991084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75"/>
          <p:cNvSpPr/>
          <p:nvPr/>
        </p:nvSpPr>
        <p:spPr>
          <a:xfrm>
            <a:off x="2423592" y="1085605"/>
            <a:ext cx="7344816" cy="3168352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React Reconcillation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da-DK" dirty="0"/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DA44-FDCB-445C-9AC0-37FB199E677B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236744" y="1547035"/>
            <a:ext cx="720000" cy="50405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</a:t>
            </a:r>
          </a:p>
        </p:txBody>
      </p:sp>
      <p:sp>
        <p:nvSpPr>
          <p:cNvPr id="7" name="Rectangle 6"/>
          <p:cNvSpPr/>
          <p:nvPr/>
        </p:nvSpPr>
        <p:spPr>
          <a:xfrm>
            <a:off x="2860376" y="2503743"/>
            <a:ext cx="720000" cy="50405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h1</a:t>
            </a:r>
          </a:p>
        </p:txBody>
      </p:sp>
      <p:sp>
        <p:nvSpPr>
          <p:cNvPr id="8" name="Rectangle 7"/>
          <p:cNvSpPr/>
          <p:nvPr/>
        </p:nvSpPr>
        <p:spPr>
          <a:xfrm>
            <a:off x="3699777" y="2503743"/>
            <a:ext cx="720000" cy="50405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ul</a:t>
            </a:r>
          </a:p>
        </p:txBody>
      </p:sp>
      <p:sp>
        <p:nvSpPr>
          <p:cNvPr id="9" name="Rectangle 8"/>
          <p:cNvSpPr/>
          <p:nvPr/>
        </p:nvSpPr>
        <p:spPr>
          <a:xfrm>
            <a:off x="3339777" y="3468232"/>
            <a:ext cx="720000" cy="50405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</a:t>
            </a:r>
          </a:p>
        </p:txBody>
      </p:sp>
      <p:sp>
        <p:nvSpPr>
          <p:cNvPr id="10" name="Rectangle 9"/>
          <p:cNvSpPr/>
          <p:nvPr/>
        </p:nvSpPr>
        <p:spPr>
          <a:xfrm>
            <a:off x="4162810" y="3469944"/>
            <a:ext cx="720000" cy="50405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</a:t>
            </a:r>
          </a:p>
        </p:txBody>
      </p:sp>
      <p:cxnSp>
        <p:nvCxnSpPr>
          <p:cNvPr id="12" name="Straight Connector 11"/>
          <p:cNvCxnSpPr>
            <a:stCxn id="5" idx="2"/>
            <a:endCxn id="7" idx="0"/>
          </p:cNvCxnSpPr>
          <p:nvPr/>
        </p:nvCxnSpPr>
        <p:spPr>
          <a:xfrm flipH="1">
            <a:off x="3220376" y="2051091"/>
            <a:ext cx="376368" cy="4526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5" idx="2"/>
            <a:endCxn id="8" idx="0"/>
          </p:cNvCxnSpPr>
          <p:nvPr/>
        </p:nvCxnSpPr>
        <p:spPr>
          <a:xfrm>
            <a:off x="3596744" y="2051091"/>
            <a:ext cx="463033" cy="4526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8" idx="2"/>
            <a:endCxn id="9" idx="0"/>
          </p:cNvCxnSpPr>
          <p:nvPr/>
        </p:nvCxnSpPr>
        <p:spPr>
          <a:xfrm flipH="1">
            <a:off x="3699777" y="3007799"/>
            <a:ext cx="360000" cy="4604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8" idx="2"/>
            <a:endCxn id="10" idx="0"/>
          </p:cNvCxnSpPr>
          <p:nvPr/>
        </p:nvCxnSpPr>
        <p:spPr>
          <a:xfrm>
            <a:off x="4059777" y="3007799"/>
            <a:ext cx="463033" cy="4621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7231939" y="1547035"/>
            <a:ext cx="720000" cy="50405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</a:t>
            </a:r>
          </a:p>
        </p:txBody>
      </p:sp>
      <p:sp>
        <p:nvSpPr>
          <p:cNvPr id="58" name="Rectangle 57"/>
          <p:cNvSpPr/>
          <p:nvPr/>
        </p:nvSpPr>
        <p:spPr>
          <a:xfrm>
            <a:off x="6855571" y="2503743"/>
            <a:ext cx="720000" cy="50405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h1</a:t>
            </a:r>
          </a:p>
        </p:txBody>
      </p:sp>
      <p:sp>
        <p:nvSpPr>
          <p:cNvPr id="59" name="Rectangle 58"/>
          <p:cNvSpPr/>
          <p:nvPr/>
        </p:nvSpPr>
        <p:spPr>
          <a:xfrm>
            <a:off x="7694972" y="2503743"/>
            <a:ext cx="720000" cy="50405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ul</a:t>
            </a:r>
          </a:p>
        </p:txBody>
      </p:sp>
      <p:sp>
        <p:nvSpPr>
          <p:cNvPr id="60" name="Rectangle 59"/>
          <p:cNvSpPr/>
          <p:nvPr/>
        </p:nvSpPr>
        <p:spPr>
          <a:xfrm>
            <a:off x="7334972" y="3468232"/>
            <a:ext cx="720000" cy="50405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</a:t>
            </a:r>
          </a:p>
        </p:txBody>
      </p:sp>
      <p:sp>
        <p:nvSpPr>
          <p:cNvPr id="61" name="Rectangle 60"/>
          <p:cNvSpPr/>
          <p:nvPr/>
        </p:nvSpPr>
        <p:spPr>
          <a:xfrm>
            <a:off x="8158005" y="3469944"/>
            <a:ext cx="720000" cy="50405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</a:t>
            </a:r>
          </a:p>
        </p:txBody>
      </p:sp>
      <p:cxnSp>
        <p:nvCxnSpPr>
          <p:cNvPr id="62" name="Straight Connector 61"/>
          <p:cNvCxnSpPr>
            <a:stCxn id="57" idx="2"/>
            <a:endCxn id="58" idx="0"/>
          </p:cNvCxnSpPr>
          <p:nvPr/>
        </p:nvCxnSpPr>
        <p:spPr>
          <a:xfrm flipH="1">
            <a:off x="7215571" y="2051091"/>
            <a:ext cx="376368" cy="4526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57" idx="2"/>
            <a:endCxn id="59" idx="0"/>
          </p:cNvCxnSpPr>
          <p:nvPr/>
        </p:nvCxnSpPr>
        <p:spPr>
          <a:xfrm>
            <a:off x="7591939" y="2051091"/>
            <a:ext cx="463033" cy="4526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59" idx="2"/>
            <a:endCxn id="60" idx="0"/>
          </p:cNvCxnSpPr>
          <p:nvPr/>
        </p:nvCxnSpPr>
        <p:spPr>
          <a:xfrm flipH="1">
            <a:off x="7694972" y="3007799"/>
            <a:ext cx="360000" cy="4604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59" idx="2"/>
            <a:endCxn id="61" idx="0"/>
          </p:cNvCxnSpPr>
          <p:nvPr/>
        </p:nvCxnSpPr>
        <p:spPr>
          <a:xfrm>
            <a:off x="8054972" y="3007799"/>
            <a:ext cx="463033" cy="4621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8534373" y="2503743"/>
            <a:ext cx="720000" cy="504056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</a:p>
        </p:txBody>
      </p:sp>
      <p:cxnSp>
        <p:nvCxnSpPr>
          <p:cNvPr id="71" name="Straight Connector 70"/>
          <p:cNvCxnSpPr>
            <a:stCxn id="57" idx="2"/>
            <a:endCxn id="66" idx="0"/>
          </p:cNvCxnSpPr>
          <p:nvPr/>
        </p:nvCxnSpPr>
        <p:spPr>
          <a:xfrm>
            <a:off x="7591939" y="2051091"/>
            <a:ext cx="1302434" cy="452652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5" name="Arrow: Down 74"/>
          <p:cNvSpPr/>
          <p:nvPr/>
        </p:nvSpPr>
        <p:spPr>
          <a:xfrm>
            <a:off x="5657705" y="4192795"/>
            <a:ext cx="432048" cy="840648"/>
          </a:xfrm>
          <a:prstGeom prst="downArrow">
            <a:avLst/>
          </a:prstGeom>
          <a:solidFill>
            <a:schemeClr val="tx1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Arrow: Left-Right 76"/>
          <p:cNvSpPr/>
          <p:nvPr/>
        </p:nvSpPr>
        <p:spPr>
          <a:xfrm>
            <a:off x="5297665" y="2503743"/>
            <a:ext cx="1152128" cy="382062"/>
          </a:xfrm>
          <a:prstGeom prst="leftRightArrow">
            <a:avLst/>
          </a:prstGeom>
          <a:solidFill>
            <a:schemeClr val="tx1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5530944" y="2228313"/>
            <a:ext cx="62620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2400" dirty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diff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5888773" y="4325966"/>
            <a:ext cx="119828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2400" dirty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patch</a:t>
            </a:r>
          </a:p>
        </p:txBody>
      </p:sp>
      <p:sp>
        <p:nvSpPr>
          <p:cNvPr id="80" name="Rectangle 79"/>
          <p:cNvSpPr/>
          <p:nvPr/>
        </p:nvSpPr>
        <p:spPr>
          <a:xfrm>
            <a:off x="4522810" y="5085184"/>
            <a:ext cx="2880945" cy="1152128"/>
          </a:xfrm>
          <a:prstGeom prst="rect">
            <a:avLst/>
          </a:prstGeom>
          <a:solidFill>
            <a:schemeClr val="tx1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DOM</a:t>
            </a:r>
          </a:p>
        </p:txBody>
      </p:sp>
    </p:spTree>
    <p:extLst>
      <p:ext uri="{BB962C8B-B14F-4D97-AF65-F5344CB8AC3E}">
        <p14:creationId xmlns:p14="http://schemas.microsoft.com/office/powerpoint/2010/main" val="23237181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React Component Lifecycle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  <a:p>
            <a:r>
              <a:rPr lang="da-DK" dirty="0"/>
              <a:t>Component added: </a:t>
            </a:r>
            <a:r>
              <a:rPr lang="da-DK" b="1" dirty="0"/>
              <a:t>Mount</a:t>
            </a:r>
          </a:p>
          <a:p>
            <a:pPr lvl="1"/>
            <a:r>
              <a:rPr lang="da-DK" dirty="0"/>
              <a:t>componentWillMount</a:t>
            </a:r>
          </a:p>
          <a:p>
            <a:pPr lvl="1"/>
            <a:r>
              <a:rPr lang="da-DK" dirty="0"/>
              <a:t>componentDidMount</a:t>
            </a:r>
          </a:p>
          <a:p>
            <a:pPr lvl="1"/>
            <a:endParaRPr lang="da-DK" dirty="0"/>
          </a:p>
          <a:p>
            <a:r>
              <a:rPr lang="da-DK" dirty="0"/>
              <a:t>Component updated</a:t>
            </a:r>
          </a:p>
          <a:p>
            <a:pPr lvl="1"/>
            <a:r>
              <a:rPr lang="da-DK" dirty="0"/>
              <a:t>componentShouldUpdate</a:t>
            </a:r>
          </a:p>
          <a:p>
            <a:pPr lvl="1"/>
            <a:r>
              <a:rPr lang="da-DK" dirty="0"/>
              <a:t>componentWillUpdate</a:t>
            </a:r>
          </a:p>
          <a:p>
            <a:pPr lvl="1"/>
            <a:r>
              <a:rPr lang="da-DK" dirty="0"/>
              <a:t>componentDidUpdate</a:t>
            </a:r>
          </a:p>
          <a:p>
            <a:pPr lvl="1"/>
            <a:endParaRPr lang="da-DK" dirty="0"/>
          </a:p>
          <a:p>
            <a:r>
              <a:rPr lang="da-DK" dirty="0"/>
              <a:t>Component removed: </a:t>
            </a:r>
            <a:r>
              <a:rPr lang="da-DK" b="1" dirty="0"/>
              <a:t>Unmount</a:t>
            </a:r>
          </a:p>
          <a:p>
            <a:pPr lvl="1"/>
            <a:r>
              <a:rPr lang="da-DK" dirty="0"/>
              <a:t>componentWillUnmount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DA44-FDCB-445C-9AC0-37FB199E677B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591944" y="1628800"/>
            <a:ext cx="2232248" cy="936104"/>
          </a:xfrm>
          <a:prstGeom prst="rect">
            <a:avLst/>
          </a:prstGeom>
          <a:solidFill>
            <a:schemeClr val="tx1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Mount</a:t>
            </a:r>
          </a:p>
        </p:txBody>
      </p:sp>
      <p:sp>
        <p:nvSpPr>
          <p:cNvPr id="7" name="Rectangle 6"/>
          <p:cNvSpPr/>
          <p:nvPr/>
        </p:nvSpPr>
        <p:spPr>
          <a:xfrm>
            <a:off x="5591944" y="4653136"/>
            <a:ext cx="2232248" cy="936104"/>
          </a:xfrm>
          <a:prstGeom prst="rect">
            <a:avLst/>
          </a:prstGeom>
          <a:solidFill>
            <a:schemeClr val="tx1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Unmount</a:t>
            </a:r>
          </a:p>
        </p:txBody>
      </p:sp>
      <p:sp>
        <p:nvSpPr>
          <p:cNvPr id="8" name="Rectangle 7"/>
          <p:cNvSpPr/>
          <p:nvPr/>
        </p:nvSpPr>
        <p:spPr>
          <a:xfrm>
            <a:off x="8472264" y="3193406"/>
            <a:ext cx="2232248" cy="936104"/>
          </a:xfrm>
          <a:prstGeom prst="rect">
            <a:avLst/>
          </a:prstGeom>
          <a:solidFill>
            <a:schemeClr val="tx1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Update</a:t>
            </a:r>
          </a:p>
        </p:txBody>
      </p:sp>
      <p:sp>
        <p:nvSpPr>
          <p:cNvPr id="9" name="Arrow: Circular 8"/>
          <p:cNvSpPr/>
          <p:nvPr/>
        </p:nvSpPr>
        <p:spPr>
          <a:xfrm>
            <a:off x="8940316" y="2389722"/>
            <a:ext cx="1296144" cy="1440160"/>
          </a:xfrm>
          <a:prstGeom prst="circularArrow">
            <a:avLst/>
          </a:prstGeom>
          <a:solidFill>
            <a:schemeClr val="tx1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Arrow: Right 9"/>
          <p:cNvSpPr/>
          <p:nvPr/>
        </p:nvSpPr>
        <p:spPr>
          <a:xfrm rot="1430574">
            <a:off x="7332213" y="2775382"/>
            <a:ext cx="1116124" cy="354026"/>
          </a:xfrm>
          <a:prstGeom prst="rightArrow">
            <a:avLst/>
          </a:prstGeom>
          <a:solidFill>
            <a:schemeClr val="tx1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Arrow: Right 10"/>
          <p:cNvSpPr/>
          <p:nvPr/>
        </p:nvSpPr>
        <p:spPr>
          <a:xfrm rot="9363890">
            <a:off x="7266129" y="4093123"/>
            <a:ext cx="1116124" cy="354026"/>
          </a:xfrm>
          <a:prstGeom prst="rightArrow">
            <a:avLst/>
          </a:prstGeom>
          <a:solidFill>
            <a:schemeClr val="tx1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09600" y="6457514"/>
            <a:ext cx="302400" cy="303814"/>
          </a:xfrm>
          <a:prstGeom prst="rect">
            <a:avLst/>
          </a:prstGeom>
          <a:solidFill>
            <a:schemeClr val="tx1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91773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Webpack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  <a:p>
            <a:r>
              <a:rPr lang="da-DK" dirty="0"/>
              <a:t>Released by @sokra in 2013</a:t>
            </a:r>
          </a:p>
          <a:p>
            <a:pPr lvl="1"/>
            <a:r>
              <a:rPr lang="da-DK" dirty="0"/>
              <a:t>”</a:t>
            </a:r>
            <a:r>
              <a:rPr lang="en-US" dirty="0" err="1"/>
              <a:t>webpack</a:t>
            </a:r>
            <a:r>
              <a:rPr lang="en-US" dirty="0"/>
              <a:t> is a module bundler for modern JavaScript applications.”</a:t>
            </a:r>
          </a:p>
          <a:p>
            <a:pPr lvl="1"/>
            <a:endParaRPr lang="en-US" dirty="0"/>
          </a:p>
          <a:p>
            <a:r>
              <a:rPr lang="en-US" dirty="0"/>
              <a:t>Similar tools</a:t>
            </a:r>
          </a:p>
          <a:p>
            <a:pPr lvl="1"/>
            <a:r>
              <a:rPr lang="en-US" dirty="0" err="1"/>
              <a:t>System.Web.Optimization</a:t>
            </a:r>
            <a:endParaRPr lang="en-US" dirty="0"/>
          </a:p>
          <a:p>
            <a:pPr lvl="1"/>
            <a:r>
              <a:rPr lang="en-US" dirty="0"/>
              <a:t>Gulp</a:t>
            </a:r>
          </a:p>
          <a:p>
            <a:pPr lvl="1"/>
            <a:r>
              <a:rPr lang="en-US" dirty="0"/>
              <a:t>Grunt</a:t>
            </a:r>
          </a:p>
          <a:p>
            <a:pPr lvl="1"/>
            <a:r>
              <a:rPr lang="en-US" dirty="0" err="1"/>
              <a:t>Browserify</a:t>
            </a:r>
            <a:endParaRPr lang="en-US" dirty="0"/>
          </a:p>
          <a:p>
            <a:pPr lvl="1"/>
            <a:r>
              <a:rPr lang="en-US" dirty="0"/>
              <a:t>…</a:t>
            </a:r>
          </a:p>
          <a:p>
            <a:pPr lvl="1"/>
            <a:endParaRPr lang="en-US" dirty="0"/>
          </a:p>
          <a:p>
            <a:r>
              <a:rPr lang="en-US" dirty="0"/>
              <a:t>Builds a graph of dependencies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DA44-FDCB-445C-9AC0-37FB199E677B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5" name="Picture 9" descr="C:\dev\react-webpack-typescript\_notes\images\webpac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2184" y="2553475"/>
            <a:ext cx="3199950" cy="2215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609600" y="6457514"/>
            <a:ext cx="302400" cy="303814"/>
          </a:xfrm>
          <a:prstGeom prst="rect">
            <a:avLst/>
          </a:prstGeom>
          <a:solidFill>
            <a:schemeClr val="tx1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46087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12" name="Rectangle 11"/>
          <p:cNvSpPr/>
          <p:nvPr/>
        </p:nvSpPr>
        <p:spPr>
          <a:xfrm>
            <a:off x="5663952" y="1916832"/>
            <a:ext cx="5029454" cy="367240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39416" y="1916832"/>
            <a:ext cx="3096344" cy="367240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Webpack Hot Module Reload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DA44-FDCB-445C-9AC0-37FB199E677B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451484" y="2793202"/>
            <a:ext cx="2232248" cy="936104"/>
          </a:xfrm>
          <a:prstGeom prst="rect">
            <a:avLst/>
          </a:prstGeom>
          <a:solidFill>
            <a:schemeClr val="tx1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Single Page App</a:t>
            </a:r>
          </a:p>
        </p:txBody>
      </p:sp>
      <p:sp>
        <p:nvSpPr>
          <p:cNvPr id="7" name="Rectangle 6"/>
          <p:cNvSpPr/>
          <p:nvPr/>
        </p:nvSpPr>
        <p:spPr>
          <a:xfrm>
            <a:off x="1955540" y="3970373"/>
            <a:ext cx="1224136" cy="648072"/>
          </a:xfrm>
          <a:prstGeom prst="rect">
            <a:avLst/>
          </a:prstGeom>
          <a:solidFill>
            <a:schemeClr val="tx1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HMR Client</a:t>
            </a:r>
          </a:p>
        </p:txBody>
      </p:sp>
      <p:sp>
        <p:nvSpPr>
          <p:cNvPr id="8" name="Rectangle 7"/>
          <p:cNvSpPr/>
          <p:nvPr/>
        </p:nvSpPr>
        <p:spPr>
          <a:xfrm>
            <a:off x="6023992" y="2793202"/>
            <a:ext cx="2232248" cy="936104"/>
          </a:xfrm>
          <a:prstGeom prst="rect">
            <a:avLst/>
          </a:prstGeom>
          <a:solidFill>
            <a:schemeClr val="tx1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Backend</a:t>
            </a:r>
          </a:p>
        </p:txBody>
      </p:sp>
      <p:sp>
        <p:nvSpPr>
          <p:cNvPr id="10" name="Rectangle 9"/>
          <p:cNvSpPr/>
          <p:nvPr/>
        </p:nvSpPr>
        <p:spPr>
          <a:xfrm>
            <a:off x="6312024" y="3970373"/>
            <a:ext cx="1728192" cy="781260"/>
          </a:xfrm>
          <a:prstGeom prst="rect">
            <a:avLst/>
          </a:prstGeom>
          <a:solidFill>
            <a:schemeClr val="tx1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Webpack </a:t>
            </a:r>
          </a:p>
          <a:p>
            <a:pPr algn="ctr"/>
            <a:r>
              <a:rPr lang="da-DK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 Server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965184" y="3115816"/>
            <a:ext cx="792088" cy="104542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9117584" y="3268216"/>
            <a:ext cx="792088" cy="104542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9269984" y="3420616"/>
            <a:ext cx="792088" cy="104542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9422384" y="3573016"/>
            <a:ext cx="792088" cy="104542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Files</a:t>
            </a:r>
          </a:p>
        </p:txBody>
      </p:sp>
      <p:sp>
        <p:nvSpPr>
          <p:cNvPr id="17" name="Arrow: Left 16"/>
          <p:cNvSpPr/>
          <p:nvPr/>
        </p:nvSpPr>
        <p:spPr>
          <a:xfrm>
            <a:off x="3694766" y="4242716"/>
            <a:ext cx="2160240" cy="236573"/>
          </a:xfrm>
          <a:prstGeom prst="leftArrow">
            <a:avLst/>
          </a:prstGeom>
          <a:solidFill>
            <a:schemeClr val="tx1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Arrow: Right 17"/>
          <p:cNvSpPr/>
          <p:nvPr/>
        </p:nvSpPr>
        <p:spPr>
          <a:xfrm>
            <a:off x="8228590" y="4245618"/>
            <a:ext cx="677162" cy="237600"/>
          </a:xfrm>
          <a:prstGeom prst="rightArrow">
            <a:avLst/>
          </a:prstGeom>
          <a:solidFill>
            <a:schemeClr val="tx1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636694" y="3890594"/>
            <a:ext cx="221831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2400" dirty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websocket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041907" y="4492891"/>
            <a:ext cx="114098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2400" dirty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watch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39416" y="1914614"/>
            <a:ext cx="15121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2400" dirty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browser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555940" y="1914614"/>
            <a:ext cx="15121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2400" dirty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server</a:t>
            </a:r>
          </a:p>
        </p:txBody>
      </p:sp>
    </p:spTree>
    <p:extLst>
      <p:ext uri="{BB962C8B-B14F-4D97-AF65-F5344CB8AC3E}">
        <p14:creationId xmlns:p14="http://schemas.microsoft.com/office/powerpoint/2010/main" val="4942590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Visual Studio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  <a:p>
            <a:r>
              <a:rPr lang="da-DK" dirty="0"/>
              <a:t>Extensions</a:t>
            </a:r>
          </a:p>
          <a:p>
            <a:pPr lvl="1"/>
            <a:r>
              <a:rPr lang="da-DK" dirty="0"/>
              <a:t>Task Runner</a:t>
            </a:r>
          </a:p>
          <a:p>
            <a:pPr lvl="1"/>
            <a:r>
              <a:rPr lang="da-DK" dirty="0"/>
              <a:t>TypeScript</a:t>
            </a:r>
          </a:p>
          <a:p>
            <a:pPr lvl="1"/>
            <a:endParaRPr lang="da-DK" dirty="0"/>
          </a:p>
          <a:p>
            <a:pPr lvl="1"/>
            <a:endParaRPr lang="da-DK" dirty="0"/>
          </a:p>
          <a:p>
            <a:r>
              <a:rPr lang="da-DK" dirty="0"/>
              <a:t>Our Pains</a:t>
            </a:r>
          </a:p>
          <a:p>
            <a:pPr lvl="1"/>
            <a:r>
              <a:rPr lang="da-DK" dirty="0"/>
              <a:t>Visual Studio + ReShaper vs JavaScript Ecosystem</a:t>
            </a:r>
          </a:p>
          <a:p>
            <a:pPr lvl="1"/>
            <a:r>
              <a:rPr lang="da-DK" dirty="0"/>
              <a:t>Visual Studio: TypeScript typings caching</a:t>
            </a:r>
          </a:p>
          <a:p>
            <a:pPr lvl="1"/>
            <a:r>
              <a:rPr lang="da-DK" dirty="0"/>
              <a:t>TypeScript</a:t>
            </a:r>
          </a:p>
          <a:p>
            <a:pPr lvl="2"/>
            <a:r>
              <a:rPr lang="da-DK" dirty="0"/>
              <a:t>TSD &gt; Typings &gt; npm @types</a:t>
            </a:r>
          </a:p>
          <a:p>
            <a:pPr lvl="1"/>
            <a:r>
              <a:rPr lang="da-DK" dirty="0"/>
              <a:t>Webpack incremental build time</a:t>
            </a:r>
          </a:p>
          <a:p>
            <a:pPr lvl="1"/>
            <a:endParaRPr lang="da-DK" dirty="0"/>
          </a:p>
          <a:p>
            <a:pPr lvl="1"/>
            <a:endParaRPr lang="da-DK" dirty="0"/>
          </a:p>
          <a:p>
            <a:endParaRPr lang="da-DK" dirty="0"/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DA44-FDCB-445C-9AC0-37FB199E677B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5" name="Picture 11" descr="C:\dev\react-webpack-typescript\_notes\images\visual_studi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7462" y="990332"/>
            <a:ext cx="4673191" cy="2320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6497" y="3954377"/>
            <a:ext cx="908789" cy="1070866"/>
          </a:xfrm>
          <a:prstGeom prst="rect">
            <a:avLst/>
          </a:prstGeom>
        </p:spPr>
      </p:pic>
      <p:pic>
        <p:nvPicPr>
          <p:cNvPr id="7" name="Picture 9" descr="C:\dev\react-webpack-typescript\_notes\images\webpack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2304" y="4878021"/>
            <a:ext cx="1357755" cy="940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0" descr="C:\dev\react-webpack-typescript\_notes\images\typescript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0392" y="4065327"/>
            <a:ext cx="1622008" cy="848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Plus Sign 8"/>
          <p:cNvSpPr/>
          <p:nvPr/>
        </p:nvSpPr>
        <p:spPr>
          <a:xfrm>
            <a:off x="9107762" y="3155794"/>
            <a:ext cx="806838" cy="773093"/>
          </a:xfrm>
          <a:prstGeom prst="mathPlus">
            <a:avLst/>
          </a:prstGeom>
          <a:solidFill>
            <a:schemeClr val="tx1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82297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Thank you!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a-DK" dirty="0"/>
              <a:t>Advice</a:t>
            </a:r>
          </a:p>
          <a:p>
            <a:pPr lvl="1"/>
            <a:r>
              <a:rPr lang="da-DK" dirty="0"/>
              <a:t>Understand your tools</a:t>
            </a:r>
          </a:p>
          <a:p>
            <a:pPr lvl="1"/>
            <a:r>
              <a:rPr lang="da-DK" dirty="0"/>
              <a:t>Keep number of dependencies down</a:t>
            </a:r>
          </a:p>
          <a:p>
            <a:pPr lvl="1"/>
            <a:r>
              <a:rPr lang="da-DK" dirty="0"/>
              <a:t>Investigate stability of dependencies</a:t>
            </a:r>
          </a:p>
          <a:p>
            <a:pPr lvl="1"/>
            <a:r>
              <a:rPr lang="da-DK" dirty="0"/>
              <a:t>React: Don’t introduce Flux until you need it</a:t>
            </a:r>
          </a:p>
          <a:p>
            <a:endParaRPr lang="da-DK" dirty="0"/>
          </a:p>
          <a:p>
            <a:r>
              <a:rPr lang="da-DK" dirty="0"/>
              <a:t>Resources</a:t>
            </a:r>
          </a:p>
          <a:p>
            <a:pPr lvl="1"/>
            <a:r>
              <a:rPr lang="da-DK" dirty="0"/>
              <a:t>npm: </a:t>
            </a:r>
            <a:r>
              <a:rPr lang="da-DK" b="1" dirty="0"/>
              <a:t>create-react-app</a:t>
            </a:r>
            <a:r>
              <a:rPr lang="da-DK" dirty="0"/>
              <a:t> from Facebook</a:t>
            </a:r>
          </a:p>
          <a:p>
            <a:pPr lvl="1"/>
            <a:r>
              <a:rPr lang="da-DK" dirty="0"/>
              <a:t>React communication: </a:t>
            </a:r>
            <a:r>
              <a:rPr lang="da-DK" dirty="0">
                <a:hlinkClick r:id="rId2"/>
              </a:rPr>
              <a:t>http://andrewhfarmer.com/component-communication/</a:t>
            </a:r>
            <a:endParaRPr lang="da-DK" dirty="0"/>
          </a:p>
          <a:p>
            <a:pPr lvl="1"/>
            <a:r>
              <a:rPr lang="da-DK" dirty="0"/>
              <a:t>React, Webpack and TypeScript documentation sites</a:t>
            </a:r>
          </a:p>
          <a:p>
            <a:endParaRPr lang="da-DK" dirty="0"/>
          </a:p>
          <a:p>
            <a:r>
              <a:rPr lang="da-DK" dirty="0"/>
              <a:t>Twitter: @rasmuskl</a:t>
            </a:r>
          </a:p>
          <a:p>
            <a:r>
              <a:rPr lang="da-DK" dirty="0"/>
              <a:t>Blog: </a:t>
            </a:r>
            <a:r>
              <a:rPr lang="da-DK" dirty="0">
                <a:hlinkClick r:id="rId3"/>
              </a:rPr>
              <a:t>http://rasmuskl.dk</a:t>
            </a:r>
            <a:endParaRPr lang="da-DK" dirty="0"/>
          </a:p>
          <a:p>
            <a:endParaRPr lang="da-DK" dirty="0"/>
          </a:p>
          <a:p>
            <a:r>
              <a:rPr lang="da-DK" dirty="0"/>
              <a:t>Presentation + Code will be shared at </a:t>
            </a:r>
            <a:r>
              <a:rPr lang="da-DK" dirty="0">
                <a:hlinkClick r:id="rId4"/>
              </a:rPr>
              <a:t>https://github.com/rasmuskl</a:t>
            </a:r>
            <a:endParaRPr lang="da-DK" dirty="0"/>
          </a:p>
          <a:p>
            <a:endParaRPr lang="da-DK" dirty="0"/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DA44-FDCB-445C-9AC0-37FB199E677B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0136" y="1196753"/>
            <a:ext cx="3626349" cy="104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9774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Javascript Versions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2159592"/>
              </p:ext>
            </p:extLst>
          </p:nvPr>
        </p:nvGraphicFramePr>
        <p:xfrm>
          <a:off x="609600" y="1196975"/>
          <a:ext cx="109728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June</a:t>
                      </a:r>
                      <a:r>
                        <a:rPr lang="da-DK" baseline="0" dirty="0"/>
                        <a:t> 2016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Templafy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March 2017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React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15.1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15.2.1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15.4.2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Webpack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1.6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1.14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2.2.1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TypeScript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1.8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2.1.4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2.2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React Router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2.4.1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2.4.1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3.0.2</a:t>
                      </a:r>
                      <a:r>
                        <a:rPr lang="da-DK" baseline="0" dirty="0"/>
                        <a:t> (4.0-beta6)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React Hot Loader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1.3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1.3.1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1.3.1 (3.0-beta6)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DA44-FDCB-445C-9AC0-37FB199E677B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16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a-DK" dirty="0"/>
          </a:p>
          <a:p>
            <a:r>
              <a:rPr lang="da-DK" dirty="0"/>
              <a:t>Developer at Templafy</a:t>
            </a:r>
          </a:p>
          <a:p>
            <a:endParaRPr lang="da-DK" dirty="0"/>
          </a:p>
          <a:p>
            <a:r>
              <a:rPr lang="da-DK" dirty="0"/>
              <a:t>Career Theme</a:t>
            </a:r>
          </a:p>
          <a:p>
            <a:pPr lvl="1"/>
            <a:r>
              <a:rPr lang="da-DK" dirty="0"/>
              <a:t>C# + &lt;anything&gt;</a:t>
            </a:r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r>
              <a:rPr lang="da-DK" dirty="0"/>
              <a:t>Twitter: @rasmuskl</a:t>
            </a:r>
          </a:p>
          <a:p>
            <a:r>
              <a:rPr lang="da-DK" dirty="0"/>
              <a:t>Github: </a:t>
            </a:r>
            <a:r>
              <a:rPr lang="da-DK" dirty="0">
                <a:hlinkClick r:id="rId2"/>
              </a:rPr>
              <a:t>https://github.com/rasmuskl/</a:t>
            </a:r>
            <a:endParaRPr lang="da-DK" dirty="0"/>
          </a:p>
          <a:p>
            <a:r>
              <a:rPr lang="da-DK" dirty="0"/>
              <a:t>Blog: </a:t>
            </a:r>
            <a:r>
              <a:rPr lang="da-DK" dirty="0">
                <a:hlinkClick r:id="rId3"/>
              </a:rPr>
              <a:t>http://rasmuskl.dk</a:t>
            </a:r>
            <a:endParaRPr lang="da-DK" dirty="0"/>
          </a:p>
          <a:p>
            <a:pPr marL="0" indent="0">
              <a:buNone/>
            </a:pPr>
            <a:endParaRPr lang="da-DK" dirty="0"/>
          </a:p>
          <a:p>
            <a:endParaRPr lang="da-DK" dirty="0"/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DA44-FDCB-445C-9AC0-37FB199E677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Arrow: Down 4"/>
          <p:cNvSpPr/>
          <p:nvPr/>
        </p:nvSpPr>
        <p:spPr>
          <a:xfrm rot="3902989">
            <a:off x="7555342" y="1924684"/>
            <a:ext cx="2123110" cy="3302258"/>
          </a:xfrm>
          <a:prstGeom prst="downArrow">
            <a:avLst/>
          </a:prstGeom>
          <a:solidFill>
            <a:schemeClr val="tx1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391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DA44-FDCB-445C-9AC0-37FB199E677B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2057" name="Picture 9" descr="C:\dev\react-webpack-typescript\_notes\images\webpack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071" y="3588055"/>
            <a:ext cx="2609060" cy="1806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C:\dev\react-webpack-typescript\_notes\images\typescrip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6316" y="3212976"/>
            <a:ext cx="2722618" cy="1425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9" name="Picture 11" descr="C:\dev\react-webpack-typescript\_notes\images\visual_studio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3792" y="4755745"/>
            <a:ext cx="2835275" cy="14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576" y="1465296"/>
            <a:ext cx="2906269" cy="83555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1400" y="1300679"/>
            <a:ext cx="1685994" cy="198668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85506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4112" y="692696"/>
            <a:ext cx="7249537" cy="673511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Why this talk?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a-DK" dirty="0"/>
          </a:p>
          <a:p>
            <a:endParaRPr lang="da-DK" dirty="0"/>
          </a:p>
          <a:p>
            <a:r>
              <a:rPr lang="da-DK" dirty="0"/>
              <a:t>JavaScript ecosystem changes rapidly</a:t>
            </a:r>
          </a:p>
          <a:p>
            <a:endParaRPr lang="da-DK" dirty="0"/>
          </a:p>
          <a:p>
            <a:r>
              <a:rPr lang="da-DK" dirty="0"/>
              <a:t>Lots of ”starter projects” online</a:t>
            </a:r>
          </a:p>
          <a:p>
            <a:pPr lvl="1"/>
            <a:r>
              <a:rPr lang="da-DK" dirty="0"/>
              <a:t>Usually 20+ npm packages</a:t>
            </a:r>
          </a:p>
          <a:p>
            <a:pPr lvl="1"/>
            <a:r>
              <a:rPr lang="da-DK" dirty="0"/>
              <a:t>Usually 100+ lines of configuration</a:t>
            </a:r>
          </a:p>
          <a:p>
            <a:pPr lvl="1"/>
            <a:r>
              <a:rPr lang="da-DK" dirty="0"/>
              <a:t>Usually out of date</a:t>
            </a:r>
          </a:p>
          <a:p>
            <a:endParaRPr lang="da-DK" dirty="0"/>
          </a:p>
          <a:p>
            <a:r>
              <a:rPr lang="da-DK" dirty="0"/>
              <a:t>Show how everything works from the ground up</a:t>
            </a:r>
          </a:p>
          <a:p>
            <a:endParaRPr lang="da-DK" dirty="0"/>
          </a:p>
          <a:p>
            <a:r>
              <a:rPr lang="da-DK" dirty="0"/>
              <a:t>What we wish we had known when we started</a:t>
            </a:r>
          </a:p>
          <a:p>
            <a:endParaRPr lang="da-DK" dirty="0"/>
          </a:p>
          <a:p>
            <a:endParaRPr lang="da-DK" dirty="0"/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DA44-FDCB-445C-9AC0-37FB199E677B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659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Templafy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a-DK" dirty="0"/>
              <a:t>Founded in 2014 (spin-off from SkabelonDesign)</a:t>
            </a:r>
          </a:p>
          <a:p>
            <a:pPr lvl="1"/>
            <a:r>
              <a:rPr lang="da-DK" dirty="0"/>
              <a:t>Approx. 30 employees</a:t>
            </a:r>
          </a:p>
          <a:p>
            <a:endParaRPr lang="da-DK" dirty="0"/>
          </a:p>
          <a:p>
            <a:r>
              <a:rPr lang="da-DK" dirty="0"/>
              <a:t>Mission: Help companies manage their templates</a:t>
            </a:r>
          </a:p>
          <a:p>
            <a:pPr lvl="1"/>
            <a:endParaRPr lang="da-DK" dirty="0"/>
          </a:p>
          <a:p>
            <a:r>
              <a:rPr lang="da-DK" dirty="0"/>
              <a:t>Distribution</a:t>
            </a:r>
          </a:p>
          <a:p>
            <a:r>
              <a:rPr lang="da-DK" dirty="0"/>
              <a:t>Customization</a:t>
            </a:r>
          </a:p>
          <a:p>
            <a:r>
              <a:rPr lang="da-DK" dirty="0"/>
              <a:t>Integration</a:t>
            </a:r>
          </a:p>
          <a:p>
            <a:endParaRPr lang="da-DK" dirty="0"/>
          </a:p>
          <a:p>
            <a:r>
              <a:rPr lang="da-DK" dirty="0"/>
              <a:t>Distributed development team</a:t>
            </a:r>
          </a:p>
          <a:p>
            <a:pPr lvl="2"/>
            <a:r>
              <a:rPr lang="da-DK" dirty="0"/>
              <a:t>Copenhagen: 4 developers</a:t>
            </a:r>
          </a:p>
          <a:p>
            <a:pPr lvl="2"/>
            <a:r>
              <a:rPr lang="da-DK" dirty="0"/>
              <a:t>Århus: 1 developer</a:t>
            </a:r>
          </a:p>
          <a:p>
            <a:pPr lvl="2"/>
            <a:r>
              <a:rPr lang="da-DK" dirty="0"/>
              <a:t>Romania: 2 developers, 1 tester</a:t>
            </a:r>
          </a:p>
          <a:p>
            <a:pPr lvl="2"/>
            <a:r>
              <a:rPr lang="da-DK" dirty="0"/>
              <a:t>Poland: 1 designer</a:t>
            </a:r>
          </a:p>
          <a:p>
            <a:pPr lvl="2"/>
            <a:endParaRPr lang="da-DK" dirty="0"/>
          </a:p>
          <a:p>
            <a:pPr lvl="1"/>
            <a:r>
              <a:rPr lang="da-DK" dirty="0"/>
              <a:t>Tech: .NET, Azure, React, VSTO, git, VSTS, Azure SQL</a:t>
            </a:r>
          </a:p>
          <a:p>
            <a:pPr lvl="2"/>
            <a:endParaRPr lang="da-DK" dirty="0"/>
          </a:p>
          <a:p>
            <a:endParaRPr lang="da-DK" dirty="0"/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DA44-FDCB-445C-9AC0-37FB199E677B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0136" y="3036658"/>
            <a:ext cx="3626349" cy="104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273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Our Rewrite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  <a:p>
            <a:endParaRPr lang="da-DK" dirty="0"/>
          </a:p>
          <a:p>
            <a:r>
              <a:rPr lang="da-DK" dirty="0"/>
              <a:t>Migration from Knockout to React</a:t>
            </a:r>
          </a:p>
          <a:p>
            <a:endParaRPr lang="da-DK" dirty="0"/>
          </a:p>
          <a:p>
            <a:r>
              <a:rPr lang="da-DK" dirty="0"/>
              <a:t>Started in June 2016</a:t>
            </a:r>
          </a:p>
          <a:p>
            <a:endParaRPr lang="da-DK" dirty="0"/>
          </a:p>
          <a:p>
            <a:endParaRPr lang="da-DK" dirty="0"/>
          </a:p>
          <a:p>
            <a:r>
              <a:rPr lang="da-DK" dirty="0"/>
              <a:t>Performance</a:t>
            </a:r>
          </a:p>
          <a:p>
            <a:r>
              <a:rPr lang="da-DK" dirty="0"/>
              <a:t>Focus on core features</a:t>
            </a:r>
          </a:p>
          <a:p>
            <a:r>
              <a:rPr lang="da-DK" dirty="0"/>
              <a:t>Developer productivity</a:t>
            </a:r>
          </a:p>
          <a:p>
            <a:r>
              <a:rPr lang="da-DK" dirty="0"/>
              <a:t>Attracting new talent</a:t>
            </a:r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DA44-FDCB-445C-9AC0-37FB199E677B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1984" y="1107756"/>
            <a:ext cx="5519936" cy="133010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9142" y="3501008"/>
            <a:ext cx="2045619" cy="2410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52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React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Released by Facebook in 2013</a:t>
            </a:r>
          </a:p>
          <a:p>
            <a:pPr lvl="1"/>
            <a:r>
              <a:rPr lang="en-US" dirty="0"/>
              <a:t>“A JavaScript library for building user interfaces”</a:t>
            </a:r>
          </a:p>
          <a:p>
            <a:endParaRPr lang="en-US" dirty="0"/>
          </a:p>
          <a:p>
            <a:r>
              <a:rPr lang="en-US" dirty="0"/>
              <a:t>Library vs Framework</a:t>
            </a:r>
          </a:p>
          <a:p>
            <a:pPr lvl="1"/>
            <a:r>
              <a:rPr lang="en-US" dirty="0"/>
              <a:t>V in MVC</a:t>
            </a:r>
          </a:p>
          <a:p>
            <a:pPr lvl="1"/>
            <a:endParaRPr lang="en-US" dirty="0"/>
          </a:p>
          <a:p>
            <a:r>
              <a:rPr lang="en-US" dirty="0"/>
              <a:t>Declarative components for UI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DA44-FDCB-445C-9AC0-37FB199E677B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4192" y="1700808"/>
            <a:ext cx="2765699" cy="3258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903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Why not Angular 2?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r>
              <a:rPr lang="da-DK" dirty="0"/>
              <a:t>Angular 2 was released in September 2016</a:t>
            </a:r>
          </a:p>
          <a:p>
            <a:endParaRPr lang="da-DK" dirty="0"/>
          </a:p>
          <a:p>
            <a:r>
              <a:rPr lang="da-DK" dirty="0"/>
              <a:t>Big changes during beta and RC</a:t>
            </a:r>
          </a:p>
          <a:p>
            <a:pPr lvl="1"/>
            <a:r>
              <a:rPr lang="da-DK" dirty="0"/>
              <a:t>Fragmentation on Stack Overflow</a:t>
            </a:r>
          </a:p>
          <a:p>
            <a:endParaRPr lang="da-DK" dirty="0"/>
          </a:p>
          <a:p>
            <a:r>
              <a:rPr lang="da-DK" dirty="0"/>
              <a:t>JSX + TypeScript vs custom template language</a:t>
            </a:r>
          </a:p>
          <a:p>
            <a:pPr lvl="1"/>
            <a:r>
              <a:rPr lang="da-DK" dirty="0"/>
              <a:t>Errors from runtime to compile time</a:t>
            </a:r>
          </a:p>
          <a:p>
            <a:pPr lvl="1"/>
            <a:r>
              <a:rPr lang="da-DK" dirty="0"/>
              <a:t>IDE support</a:t>
            </a:r>
          </a:p>
          <a:p>
            <a:pPr lvl="1"/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DA44-FDCB-445C-9AC0-37FB199E677B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232" y="2204864"/>
            <a:ext cx="2381250" cy="238125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09600" y="6457514"/>
            <a:ext cx="302400" cy="303814"/>
          </a:xfrm>
          <a:prstGeom prst="rect">
            <a:avLst/>
          </a:prstGeom>
          <a:solidFill>
            <a:schemeClr val="tx1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4866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TypeScript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  <a:p>
            <a:endParaRPr lang="da-DK" dirty="0"/>
          </a:p>
          <a:p>
            <a:r>
              <a:rPr lang="da-DK" dirty="0"/>
              <a:t>Released by Microsoft in 2012</a:t>
            </a:r>
          </a:p>
          <a:p>
            <a:pPr lvl="1"/>
            <a:r>
              <a:rPr lang="da-DK" dirty="0"/>
              <a:t>”</a:t>
            </a:r>
            <a:r>
              <a:rPr lang="en-US" dirty="0" err="1"/>
              <a:t>TypeScript</a:t>
            </a:r>
            <a:r>
              <a:rPr lang="en-US" dirty="0"/>
              <a:t> is a typed superset of JavaScript that compiles to plain JavaScript.”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Adds types and type inference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Adds support for new ECMAScript features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DA44-FDCB-445C-9AC0-37FB199E677B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5" name="Picture 10" descr="C:\dev\react-webpack-typescript\_notes\images\typescrip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4232" y="2948943"/>
            <a:ext cx="2722618" cy="1425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609600" y="6457514"/>
            <a:ext cx="302400" cy="303814"/>
          </a:xfrm>
          <a:prstGeom prst="rect">
            <a:avLst/>
          </a:prstGeom>
          <a:solidFill>
            <a:schemeClr val="tx1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476326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09066512134508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090665122126296"/>
</p:tagLst>
</file>

<file path=ppt/theme/theme1.xml><?xml version="1.0" encoding="utf-8"?>
<a:theme xmlns:a="http://schemas.openxmlformats.org/drawingml/2006/main" name="Personas and USPs v2">
  <a:themeElements>
    <a:clrScheme name="Templafy_New">
      <a:dk1>
        <a:srgbClr val="0078FF"/>
      </a:dk1>
      <a:lt1>
        <a:sysClr val="window" lastClr="FFFFFF"/>
      </a:lt1>
      <a:dk2>
        <a:srgbClr val="000000"/>
      </a:dk2>
      <a:lt2>
        <a:srgbClr val="E5E5E5"/>
      </a:lt2>
      <a:accent1>
        <a:srgbClr val="0078FF"/>
      </a:accent1>
      <a:accent2>
        <a:srgbClr val="575757"/>
      </a:accent2>
      <a:accent3>
        <a:srgbClr val="12AA96"/>
      </a:accent3>
      <a:accent4>
        <a:srgbClr val="15436B"/>
      </a:accent4>
      <a:accent5>
        <a:srgbClr val="D44849"/>
      </a:accent5>
      <a:accent6>
        <a:srgbClr val="7F7F7F"/>
      </a:accent6>
      <a:hlink>
        <a:srgbClr val="0078FF"/>
      </a:hlink>
      <a:folHlink>
        <a:srgbClr val="55CBF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 w="9525">
          <a:noFill/>
          <a:prstDash val="dash"/>
        </a:ln>
      </a:spPr>
      <a:bodyPr rtlCol="0" anchor="ctr"/>
      <a:lstStyle>
        <a:defPPr algn="ctr">
          <a:defRPr sz="9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ctr">
          <a:defRPr sz="1050" dirty="0">
            <a:latin typeface="Arial" panose="020B0604020202020204" pitchFamily="34" charset="0"/>
            <a:ea typeface="Open Sans" panose="020B0606030504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lank" id="{830CEE72-04DE-49CD-A238-BC86AC75B159}" vid="{B4F07104-86D5-428B-8C12-2ECED95A298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1238</TotalTime>
  <Words>488</Words>
  <Application>Microsoft Office PowerPoint</Application>
  <PresentationFormat>Widescreen</PresentationFormat>
  <Paragraphs>235</Paragraphs>
  <Slides>16</Slides>
  <Notes>0</Notes>
  <HiddenSlides>1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Open Sans</vt:lpstr>
      <vt:lpstr>Wingdings</vt:lpstr>
      <vt:lpstr>Personas and USPs v2</vt:lpstr>
      <vt:lpstr>think-cell Slide</vt:lpstr>
      <vt:lpstr>ASP.NET without Razor: React, Webpack &amp; TypeScript</vt:lpstr>
      <vt:lpstr>Me</vt:lpstr>
      <vt:lpstr>Agenda</vt:lpstr>
      <vt:lpstr>Why this talk?</vt:lpstr>
      <vt:lpstr>Templafy</vt:lpstr>
      <vt:lpstr>Our Rewrite</vt:lpstr>
      <vt:lpstr>React</vt:lpstr>
      <vt:lpstr>Why not Angular 2?</vt:lpstr>
      <vt:lpstr>TypeScript</vt:lpstr>
      <vt:lpstr>React Reconcillation</vt:lpstr>
      <vt:lpstr>React Component Lifecycle</vt:lpstr>
      <vt:lpstr>Webpack</vt:lpstr>
      <vt:lpstr>Webpack Hot Module Reload</vt:lpstr>
      <vt:lpstr>Visual Studio</vt:lpstr>
      <vt:lpstr>Thank you!</vt:lpstr>
      <vt:lpstr>Javascript Versions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Christian Lund</dc:creator>
  <cp:lastModifiedBy>Rasmus Kromann-Larsen</cp:lastModifiedBy>
  <cp:revision>265</cp:revision>
  <cp:lastPrinted>2016-09-01T12:11:25Z</cp:lastPrinted>
  <dcterms:created xsi:type="dcterms:W3CDTF">2016-09-08T09:03:45Z</dcterms:created>
  <dcterms:modified xsi:type="dcterms:W3CDTF">2017-03-01T10:36:31Z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ustomerId">
    <vt:lpwstr>templafy</vt:lpwstr>
  </property>
  <property fmtid="{D5CDD505-2E9C-101B-9397-08002B2CF9AE}" pid="3" name="TemplateId">
    <vt:lpwstr>636089246317991105</vt:lpwstr>
  </property>
  <property fmtid="{D5CDD505-2E9C-101B-9397-08002B2CF9AE}" pid="4" name="UserProfileId">
    <vt:lpwstr>635974318667839685</vt:lpwstr>
  </property>
  <property fmtid="{D5CDD505-2E9C-101B-9397-08002B2CF9AE}" pid="5" name="PluginDependencies_0">
    <vt:lpwstr>{"635684195016244187:635756574569554984":[],"635684195016244187:635756574569554985":[],"635684195016244187:635756574569554986":[],"635684195016244187:635756574569554988":[],"635684195016244187:635808599390887531":[]}</vt:lpwstr>
  </property>
</Properties>
</file>