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4" r:id="rId3"/>
    <p:sldId id="257" r:id="rId4"/>
    <p:sldId id="266" r:id="rId5"/>
    <p:sldId id="260" r:id="rId6"/>
    <p:sldId id="259" r:id="rId7"/>
    <p:sldId id="268" r:id="rId8"/>
    <p:sldId id="269" r:id="rId9"/>
    <p:sldId id="275" r:id="rId10"/>
    <p:sldId id="272" r:id="rId11"/>
    <p:sldId id="263" r:id="rId12"/>
    <p:sldId id="274" r:id="rId13"/>
    <p:sldId id="276" r:id="rId14"/>
    <p:sldId id="277" r:id="rId15"/>
    <p:sldId id="278" r:id="rId16"/>
    <p:sldId id="270" r:id="rId17"/>
  </p:sldIdLst>
  <p:sldSz cx="12192000" cy="6858000"/>
  <p:notesSz cx="6797675" cy="9926638"/>
  <p:custDataLst>
    <p:tags r:id="rId20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FD"/>
    <a:srgbClr val="FFFFFF"/>
    <a:srgbClr val="FFFF00"/>
    <a:srgbClr val="8EDDFF"/>
    <a:srgbClr val="7F7F7F"/>
    <a:srgbClr val="000000"/>
    <a:srgbClr val="C6EEFF"/>
    <a:srgbClr val="009EE3"/>
    <a:srgbClr val="5E275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53" autoAdjust="0"/>
  </p:normalViewPr>
  <p:slideViewPr>
    <p:cSldViewPr>
      <p:cViewPr varScale="1">
        <p:scale>
          <a:sx n="88" d="100"/>
          <a:sy n="88" d="100"/>
        </p:scale>
        <p:origin x="198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3173-9263-4A3E-8D5E-E705F6DB12EE}" type="datetimeFigureOut">
              <a:rPr lang="en-US">
                <a:latin typeface="Arial" panose="020B0604020202020204" pitchFamily="34" charset="0"/>
              </a:rPr>
              <a:pPr/>
              <a:t>3/1/2017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62934-5EFA-4125-98B3-DCD075F2DB76}" type="slidenum">
              <a:rPr lang="en-US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063557-F382-450A-AFD2-DBDF34A23BF0}" type="datetimeFigureOut">
              <a:rPr lang="en-US"/>
              <a:pPr/>
              <a:t>3/1/2017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B3F983-FC38-4C31-96F3-44BE1FCB46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17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6476400" cy="1635544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914400" y="4337468"/>
            <a:ext cx="6476400" cy="1301331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914400" y="6356351"/>
            <a:ext cx="1077144" cy="365125"/>
          </a:xfrm>
          <a:prstGeom prst="rect">
            <a:avLst/>
          </a:prstGeom>
        </p:spPr>
        <p:txBody>
          <a:bodyPr/>
          <a:lstStyle/>
          <a:p>
            <a:fld id="{7A57692F-3CBA-4355-8A55-3D1B2312D0DE}" type="datetime1">
              <a:rPr lang="en-GB" smtClean="0"/>
              <a:t>01/03/2017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135560" y="6356351"/>
            <a:ext cx="589084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782664" cy="365125"/>
          </a:xfrm>
        </p:spPr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71736" y="4051719"/>
            <a:ext cx="108485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7569" y="3156155"/>
            <a:ext cx="2277770" cy="599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426858"/>
            <a:ext cx="733872" cy="365125"/>
          </a:xfrm>
          <a:prstGeom prst="rect">
            <a:avLst/>
          </a:prstGeom>
        </p:spPr>
        <p:txBody>
          <a:bodyPr/>
          <a:lstStyle/>
          <a:p>
            <a:fld id="{B4A1A81C-3A2B-4225-BBCB-B5EEA77564DE}" type="datetime1">
              <a:rPr lang="en-GB" smtClean="0"/>
              <a:t>01/03/2017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1C778B45-47DF-45E1-89C8-21A4AAE5193A}" type="datetime1">
              <a:rPr lang="en-GB" smtClean="0"/>
              <a:t>01/03/2017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B28390F5-47C7-4B4F-B500-E9F9053405DD}" type="datetime1">
              <a:rPr lang="en-GB" smtClean="0"/>
              <a:t>01/03/2017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132" y="514281"/>
            <a:ext cx="11141646" cy="235362"/>
          </a:xfrm>
        </p:spPr>
        <p:txBody>
          <a:bodyPr anchor="t" anchorCtr="0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Header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132" y="749643"/>
            <a:ext cx="11137556" cy="5570024"/>
          </a:xfrm>
        </p:spPr>
        <p:txBody>
          <a:bodyPr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A636A3-88D2-4DAD-BA2B-1456EFB0EA1A}" type="datetime1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55262B-9132-48AD-BC67-88205EB813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32" y="514279"/>
            <a:ext cx="11141646" cy="867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638-165F-459F-9AC9-17734AB1218F}" type="datetime1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262B-9132-48AD-BC67-88205EB8134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27222" y="1674547"/>
            <a:ext cx="11137556" cy="4645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1004568"/>
            <a:ext cx="11246483" cy="34061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Subline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72442" y="1917700"/>
            <a:ext cx="11247116" cy="4277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A4D049-087C-4FCD-8FBA-8677853A664C}" type="datetime1">
              <a:rPr lang="en-GB" smtClean="0"/>
              <a:t>01/03/2017</a:t>
            </a:fld>
            <a:endParaRPr lang="da-DK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Templafy infographic library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A931C7-2632-4107-A17A-318EC147D1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13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608101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titeltypografi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43472" y="6426859"/>
            <a:ext cx="9001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99811" y="6426859"/>
            <a:ext cx="40978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19" y="6423914"/>
            <a:ext cx="1202559" cy="3164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9600" y="6423914"/>
            <a:ext cx="733872" cy="3680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1000" smtClean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460F4891-E81A-49DA-A060-8B93BF9F824E}" type="datetime1">
              <a:rPr lang="en-GB" smtClean="0"/>
              <a:t>01/03/2017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20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36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8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54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6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753" userDrawn="1">
          <p15:clr>
            <a:srgbClr val="F26B43"/>
          </p15:clr>
        </p15:guide>
        <p15:guide id="4" orient="horz" pos="3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asmuskl.dk/" TargetMode="External"/><Relationship Id="rId2" Type="http://schemas.openxmlformats.org/officeDocument/2006/relationships/hyperlink" Target="http://andrewhfarmer.com/component-communic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rasmusk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muskl/" TargetMode="External"/><Relationship Id="rId2" Type="http://schemas.openxmlformats.org/officeDocument/2006/relationships/hyperlink" Target="http://rasmuskl.d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773888" cy="1635544"/>
          </a:xfrm>
        </p:spPr>
        <p:txBody>
          <a:bodyPr/>
          <a:lstStyle/>
          <a:p>
            <a:r>
              <a:rPr lang="en-GB" dirty="0"/>
              <a:t>ASP.NET without Razor:</a:t>
            </a:r>
            <a:br>
              <a:rPr lang="en-GB" dirty="0"/>
            </a:br>
            <a:r>
              <a:rPr lang="en-GB" dirty="0"/>
              <a:t>React, </a:t>
            </a:r>
            <a:r>
              <a:rPr lang="en-GB" dirty="0" err="1"/>
              <a:t>Webpack</a:t>
            </a:r>
            <a:r>
              <a:rPr lang="en-GB" dirty="0"/>
              <a:t> &amp; </a:t>
            </a:r>
            <a:r>
              <a:rPr lang="en-GB" dirty="0" err="1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Rasmus Kromann-Larsen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423592" y="1085605"/>
            <a:ext cx="7344816" cy="316835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Reconcillation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6744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0376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9777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9" name="Rectangle 8"/>
          <p:cNvSpPr/>
          <p:nvPr/>
        </p:nvSpPr>
        <p:spPr>
          <a:xfrm>
            <a:off x="3339777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62810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 flipH="1">
            <a:off x="3220376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8" idx="0"/>
          </p:cNvCxnSpPr>
          <p:nvPr/>
        </p:nvCxnSpPr>
        <p:spPr>
          <a:xfrm>
            <a:off x="3596744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9" idx="0"/>
          </p:cNvCxnSpPr>
          <p:nvPr/>
        </p:nvCxnSpPr>
        <p:spPr>
          <a:xfrm flipH="1">
            <a:off x="3699777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0" idx="0"/>
          </p:cNvCxnSpPr>
          <p:nvPr/>
        </p:nvCxnSpPr>
        <p:spPr>
          <a:xfrm>
            <a:off x="4059777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31939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55571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94972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34972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158005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62" name="Straight Connector 61"/>
          <p:cNvCxnSpPr>
            <a:stCxn id="57" idx="2"/>
            <a:endCxn id="58" idx="0"/>
          </p:cNvCxnSpPr>
          <p:nvPr/>
        </p:nvCxnSpPr>
        <p:spPr>
          <a:xfrm flipH="1">
            <a:off x="7215571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2"/>
            <a:endCxn id="59" idx="0"/>
          </p:cNvCxnSpPr>
          <p:nvPr/>
        </p:nvCxnSpPr>
        <p:spPr>
          <a:xfrm>
            <a:off x="7591939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2"/>
            <a:endCxn id="60" idx="0"/>
          </p:cNvCxnSpPr>
          <p:nvPr/>
        </p:nvCxnSpPr>
        <p:spPr>
          <a:xfrm flipH="1">
            <a:off x="7694972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2"/>
            <a:endCxn id="61" idx="0"/>
          </p:cNvCxnSpPr>
          <p:nvPr/>
        </p:nvCxnSpPr>
        <p:spPr>
          <a:xfrm>
            <a:off x="8054972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534373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71" name="Straight Connector 70"/>
          <p:cNvCxnSpPr>
            <a:stCxn id="57" idx="2"/>
            <a:endCxn id="66" idx="0"/>
          </p:cNvCxnSpPr>
          <p:nvPr/>
        </p:nvCxnSpPr>
        <p:spPr>
          <a:xfrm>
            <a:off x="7591939" y="2051091"/>
            <a:ext cx="1302434" cy="452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Arrow: Down 74"/>
          <p:cNvSpPr/>
          <p:nvPr/>
        </p:nvSpPr>
        <p:spPr>
          <a:xfrm>
            <a:off x="5657705" y="4192795"/>
            <a:ext cx="432048" cy="840648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Arrow: Left-Right 76"/>
          <p:cNvSpPr/>
          <p:nvPr/>
        </p:nvSpPr>
        <p:spPr>
          <a:xfrm>
            <a:off x="5297665" y="2503743"/>
            <a:ext cx="1152128" cy="382062"/>
          </a:xfrm>
          <a:prstGeom prst="left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30944" y="2228313"/>
            <a:ext cx="6262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diff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88773" y="4325966"/>
            <a:ext cx="11982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patch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522810" y="5085184"/>
            <a:ext cx="2880945" cy="1152128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32371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Component added: </a:t>
            </a:r>
            <a:r>
              <a:rPr lang="da-DK" b="1" dirty="0"/>
              <a:t>Mount</a:t>
            </a:r>
          </a:p>
          <a:p>
            <a:pPr lvl="1"/>
            <a:r>
              <a:rPr lang="da-DK" dirty="0"/>
              <a:t>componentWillMount</a:t>
            </a:r>
          </a:p>
          <a:p>
            <a:pPr lvl="1"/>
            <a:r>
              <a:rPr lang="da-DK" dirty="0"/>
              <a:t>componentDidMount</a:t>
            </a:r>
          </a:p>
          <a:p>
            <a:pPr lvl="1"/>
            <a:endParaRPr lang="da-DK" dirty="0"/>
          </a:p>
          <a:p>
            <a:r>
              <a:rPr lang="da-DK" dirty="0"/>
              <a:t>Component updated</a:t>
            </a:r>
          </a:p>
          <a:p>
            <a:pPr lvl="1"/>
            <a:r>
              <a:rPr lang="da-DK" dirty="0"/>
              <a:t>componentShouldUpdate</a:t>
            </a:r>
          </a:p>
          <a:p>
            <a:pPr lvl="1"/>
            <a:r>
              <a:rPr lang="da-DK" dirty="0"/>
              <a:t>componentWillUpdate</a:t>
            </a:r>
          </a:p>
          <a:p>
            <a:pPr lvl="1"/>
            <a:r>
              <a:rPr lang="da-DK" dirty="0"/>
              <a:t>componentDidUpdate</a:t>
            </a:r>
          </a:p>
          <a:p>
            <a:pPr lvl="1"/>
            <a:endParaRPr lang="da-DK" dirty="0"/>
          </a:p>
          <a:p>
            <a:r>
              <a:rPr lang="da-DK" dirty="0"/>
              <a:t>Component removed: </a:t>
            </a:r>
            <a:r>
              <a:rPr lang="da-DK" b="1" dirty="0"/>
              <a:t>Unmount</a:t>
            </a:r>
          </a:p>
          <a:p>
            <a:pPr lvl="1"/>
            <a:r>
              <a:rPr lang="da-DK" dirty="0"/>
              <a:t>componentWillUnmount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91944" y="1628800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1944" y="465313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8472264" y="319340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9" name="Arrow: Circular 8"/>
          <p:cNvSpPr/>
          <p:nvPr/>
        </p:nvSpPr>
        <p:spPr>
          <a:xfrm>
            <a:off x="8940316" y="2389722"/>
            <a:ext cx="1296144" cy="1440160"/>
          </a:xfrm>
          <a:prstGeom prst="circular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Right 9"/>
          <p:cNvSpPr/>
          <p:nvPr/>
        </p:nvSpPr>
        <p:spPr>
          <a:xfrm rot="1430574">
            <a:off x="7332213" y="2775382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Right 10"/>
          <p:cNvSpPr/>
          <p:nvPr/>
        </p:nvSpPr>
        <p:spPr>
          <a:xfrm rot="9363890">
            <a:off x="7266129" y="4093123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0917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Released by @sokra in 2013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webpack</a:t>
            </a:r>
            <a:r>
              <a:rPr lang="en-US" dirty="0"/>
              <a:t> is a module bundler for modern JavaScript applications.”</a:t>
            </a:r>
          </a:p>
          <a:p>
            <a:pPr lvl="1"/>
            <a:endParaRPr lang="en-US" dirty="0"/>
          </a:p>
          <a:p>
            <a:r>
              <a:rPr lang="en-US" dirty="0"/>
              <a:t>Similar tools</a:t>
            </a:r>
          </a:p>
          <a:p>
            <a:pPr lvl="1"/>
            <a:r>
              <a:rPr lang="en-US" dirty="0" err="1"/>
              <a:t>System.Web.Optimization</a:t>
            </a:r>
            <a:endParaRPr lang="en-US" dirty="0"/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 err="1"/>
              <a:t>Browserify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Builds a graph of dependencies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2553475"/>
            <a:ext cx="3199950" cy="221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8460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2" name="Rectangle 11"/>
          <p:cNvSpPr/>
          <p:nvPr/>
        </p:nvSpPr>
        <p:spPr>
          <a:xfrm>
            <a:off x="5663952" y="1916832"/>
            <a:ext cx="502945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416" y="1916832"/>
            <a:ext cx="309634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 Hot Module Reload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1484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Page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5540" y="3970373"/>
            <a:ext cx="1224136" cy="648072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HMR 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23992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12024" y="3970373"/>
            <a:ext cx="1728192" cy="781260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Webpack </a:t>
            </a:r>
          </a:p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 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65184" y="31158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17584" y="32682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69984" y="34206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22384" y="35730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</p:txBody>
      </p:sp>
      <p:sp>
        <p:nvSpPr>
          <p:cNvPr id="17" name="Arrow: Left 16"/>
          <p:cNvSpPr/>
          <p:nvPr/>
        </p:nvSpPr>
        <p:spPr>
          <a:xfrm>
            <a:off x="3694766" y="4242716"/>
            <a:ext cx="2160240" cy="236573"/>
          </a:xfrm>
          <a:prstGeom prst="lef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8228590" y="4245618"/>
            <a:ext cx="677162" cy="237600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6694" y="3890594"/>
            <a:ext cx="22183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websocket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41907" y="4492891"/>
            <a:ext cx="11409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watch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9416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55940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94259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Extensions</a:t>
            </a:r>
          </a:p>
          <a:p>
            <a:pPr lvl="1"/>
            <a:r>
              <a:rPr lang="da-DK" dirty="0"/>
              <a:t>Task Runner</a:t>
            </a:r>
          </a:p>
          <a:p>
            <a:pPr lvl="1"/>
            <a:r>
              <a:rPr lang="da-DK" dirty="0"/>
              <a:t>TypeScript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Our Pains</a:t>
            </a:r>
          </a:p>
          <a:p>
            <a:pPr lvl="1"/>
            <a:r>
              <a:rPr lang="da-DK" dirty="0"/>
              <a:t>Visual Studio + ReShaper vs JavaScript Ecosystem</a:t>
            </a:r>
          </a:p>
          <a:p>
            <a:pPr lvl="1"/>
            <a:r>
              <a:rPr lang="da-DK" dirty="0"/>
              <a:t>Visual Studio: TypeScript typings caching</a:t>
            </a:r>
          </a:p>
          <a:p>
            <a:pPr lvl="1"/>
            <a:r>
              <a:rPr lang="da-DK" dirty="0"/>
              <a:t>TypeScript</a:t>
            </a:r>
          </a:p>
          <a:p>
            <a:pPr lvl="2"/>
            <a:r>
              <a:rPr lang="da-DK" dirty="0"/>
              <a:t>TSD &gt; Typings &gt; npm @types</a:t>
            </a:r>
          </a:p>
          <a:p>
            <a:pPr lvl="1"/>
            <a:r>
              <a:rPr lang="da-DK" dirty="0"/>
              <a:t>Webpack incremental build time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62" y="990332"/>
            <a:ext cx="4673191" cy="232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497" y="3954377"/>
            <a:ext cx="908789" cy="1070866"/>
          </a:xfrm>
          <a:prstGeom prst="rect">
            <a:avLst/>
          </a:prstGeom>
        </p:spPr>
      </p:pic>
      <p:pic>
        <p:nvPicPr>
          <p:cNvPr id="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4878021"/>
            <a:ext cx="1357755" cy="94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392" y="4065327"/>
            <a:ext cx="1622008" cy="8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lus Sign 8"/>
          <p:cNvSpPr/>
          <p:nvPr/>
        </p:nvSpPr>
        <p:spPr>
          <a:xfrm>
            <a:off x="9107762" y="3155794"/>
            <a:ext cx="806838" cy="773093"/>
          </a:xfrm>
          <a:prstGeom prst="mathPlus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9822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Advice</a:t>
            </a:r>
          </a:p>
          <a:p>
            <a:pPr lvl="1"/>
            <a:r>
              <a:rPr lang="da-DK" dirty="0"/>
              <a:t>Understand your tools</a:t>
            </a:r>
          </a:p>
          <a:p>
            <a:pPr lvl="1"/>
            <a:r>
              <a:rPr lang="da-DK" dirty="0"/>
              <a:t>Keep number of dependencies down</a:t>
            </a:r>
          </a:p>
          <a:p>
            <a:pPr lvl="1"/>
            <a:r>
              <a:rPr lang="da-DK" dirty="0"/>
              <a:t>Investigate stability of dependencies</a:t>
            </a:r>
          </a:p>
          <a:p>
            <a:pPr lvl="1"/>
            <a:r>
              <a:rPr lang="da-DK" dirty="0"/>
              <a:t>React: Don’t introduce Flux until you need it</a:t>
            </a:r>
          </a:p>
          <a:p>
            <a:endParaRPr lang="da-DK" dirty="0"/>
          </a:p>
          <a:p>
            <a:r>
              <a:rPr lang="da-DK" dirty="0"/>
              <a:t>Resources</a:t>
            </a:r>
          </a:p>
          <a:p>
            <a:pPr lvl="1"/>
            <a:r>
              <a:rPr lang="da-DK" dirty="0"/>
              <a:t>npm: </a:t>
            </a:r>
            <a:r>
              <a:rPr lang="da-DK" b="1" dirty="0"/>
              <a:t>create-react-app</a:t>
            </a:r>
            <a:r>
              <a:rPr lang="da-DK" dirty="0"/>
              <a:t> from Facebook</a:t>
            </a:r>
          </a:p>
          <a:p>
            <a:pPr lvl="1"/>
            <a:r>
              <a:rPr lang="da-DK" dirty="0"/>
              <a:t>React communication: </a:t>
            </a:r>
            <a:r>
              <a:rPr lang="da-DK" dirty="0">
                <a:hlinkClick r:id="rId2"/>
              </a:rPr>
              <a:t>http://andrewhfarmer.com/component-communication/</a:t>
            </a:r>
            <a:endParaRPr lang="da-DK" dirty="0"/>
          </a:p>
          <a:p>
            <a:pPr lvl="1"/>
            <a:r>
              <a:rPr lang="da-DK" dirty="0"/>
              <a:t>React, Webpack and TypeScript documentation sites</a:t>
            </a:r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</a:t>
            </a:r>
            <a:r>
              <a:rPr lang="da-DK" dirty="0">
                <a:hlinkClick r:id="rId3"/>
              </a:rPr>
              <a:t>http://rasmuskl.dk</a:t>
            </a:r>
            <a:endParaRPr lang="da-DK" dirty="0"/>
          </a:p>
          <a:p>
            <a:endParaRPr lang="da-DK" dirty="0"/>
          </a:p>
          <a:p>
            <a:r>
              <a:rPr lang="da-DK" dirty="0"/>
              <a:t>Presentation + Code will be shared at </a:t>
            </a:r>
            <a:r>
              <a:rPr lang="da-DK" dirty="0">
                <a:hlinkClick r:id="rId4"/>
              </a:rPr>
              <a:t>https://github.com/rasmuskl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196753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77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Javascript Versions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159592"/>
              </p:ext>
            </p:extLst>
          </p:nvPr>
        </p:nvGraphicFramePr>
        <p:xfrm>
          <a:off x="609600" y="1196975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June</a:t>
                      </a:r>
                      <a:r>
                        <a:rPr lang="da-DK" baseline="0" dirty="0"/>
                        <a:t> 2016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Templafy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March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Webpack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3.0.2</a:t>
                      </a:r>
                      <a:r>
                        <a:rPr lang="da-DK" baseline="0" dirty="0"/>
                        <a:t> (4.0-beta6)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Hot 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 (3.0-beta6)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Developer at Templafy</a:t>
            </a:r>
          </a:p>
          <a:p>
            <a:endParaRPr lang="da-DK" dirty="0"/>
          </a:p>
          <a:p>
            <a:r>
              <a:rPr lang="da-DK" dirty="0"/>
              <a:t>Career Theme</a:t>
            </a:r>
          </a:p>
          <a:p>
            <a:pPr lvl="1"/>
            <a:r>
              <a:rPr lang="da-DK" dirty="0"/>
              <a:t>C# + &lt; anything &gt;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</a:t>
            </a:r>
            <a:r>
              <a:rPr lang="da-DK" dirty="0">
                <a:hlinkClick r:id="rId2"/>
              </a:rPr>
              <a:t>http://rasmuskl.dk</a:t>
            </a:r>
            <a:endParaRPr lang="da-DK" dirty="0"/>
          </a:p>
          <a:p>
            <a:r>
              <a:rPr lang="da-DK" dirty="0"/>
              <a:t>Github: </a:t>
            </a:r>
            <a:r>
              <a:rPr lang="da-DK" dirty="0">
                <a:hlinkClick r:id="rId3"/>
              </a:rPr>
              <a:t>https://github.com/rasmuskl/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Arrow: Down 4"/>
          <p:cNvSpPr/>
          <p:nvPr/>
        </p:nvSpPr>
        <p:spPr>
          <a:xfrm rot="3902989">
            <a:off x="7555342" y="1924684"/>
            <a:ext cx="2123110" cy="3302258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71" y="3588055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16" y="3212976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4755745"/>
            <a:ext cx="2835275" cy="14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465296"/>
            <a:ext cx="2906269" cy="835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400" y="1300679"/>
            <a:ext cx="1685994" cy="19866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55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692696"/>
            <a:ext cx="7249537" cy="67351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this talk?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JavaScript ecosystem changes rapidly</a:t>
            </a:r>
          </a:p>
          <a:p>
            <a:endParaRPr lang="da-DK" dirty="0"/>
          </a:p>
          <a:p>
            <a:r>
              <a:rPr lang="da-DK" dirty="0"/>
              <a:t>Lots of ”starter projects” online</a:t>
            </a:r>
          </a:p>
          <a:p>
            <a:pPr lvl="1"/>
            <a:r>
              <a:rPr lang="da-DK" dirty="0"/>
              <a:t>Usually 20+ npm packages</a:t>
            </a:r>
          </a:p>
          <a:p>
            <a:pPr lvl="1"/>
            <a:r>
              <a:rPr lang="da-DK" dirty="0"/>
              <a:t>Usually 100+ lines of configuration</a:t>
            </a:r>
          </a:p>
          <a:p>
            <a:pPr lvl="1"/>
            <a:r>
              <a:rPr lang="da-DK" dirty="0"/>
              <a:t>Usually out of date</a:t>
            </a:r>
          </a:p>
          <a:p>
            <a:endParaRPr lang="da-DK" dirty="0"/>
          </a:p>
          <a:p>
            <a:r>
              <a:rPr lang="da-DK" dirty="0"/>
              <a:t>Show how everything works from the ground up</a:t>
            </a:r>
          </a:p>
          <a:p>
            <a:endParaRPr lang="da-DK" dirty="0"/>
          </a:p>
          <a:p>
            <a:r>
              <a:rPr lang="da-DK" dirty="0"/>
              <a:t>What we wish we had known when we started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5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Founded in 2014 (spin-off from SkabelonDesign)</a:t>
            </a:r>
          </a:p>
          <a:p>
            <a:pPr lvl="1"/>
            <a:r>
              <a:rPr lang="da-DK" dirty="0"/>
              <a:t>Approx. 30 employees</a:t>
            </a:r>
          </a:p>
          <a:p>
            <a:endParaRPr lang="da-DK" dirty="0"/>
          </a:p>
          <a:p>
            <a:r>
              <a:rPr lang="da-DK" dirty="0"/>
              <a:t>Mission: Help companies manage their templates</a:t>
            </a:r>
          </a:p>
          <a:p>
            <a:pPr lvl="1"/>
            <a:endParaRPr lang="da-DK" dirty="0"/>
          </a:p>
          <a:p>
            <a:r>
              <a:rPr lang="da-DK" dirty="0"/>
              <a:t>Distribution</a:t>
            </a:r>
          </a:p>
          <a:p>
            <a:r>
              <a:rPr lang="da-DK" dirty="0"/>
              <a:t>Personalizing</a:t>
            </a:r>
          </a:p>
          <a:p>
            <a:r>
              <a:rPr lang="da-DK" dirty="0"/>
              <a:t>Integration</a:t>
            </a:r>
          </a:p>
          <a:p>
            <a:endParaRPr lang="da-DK" dirty="0"/>
          </a:p>
          <a:p>
            <a:r>
              <a:rPr lang="da-DK" dirty="0"/>
              <a:t>Distributed development team</a:t>
            </a:r>
          </a:p>
          <a:p>
            <a:pPr lvl="2"/>
            <a:r>
              <a:rPr lang="da-DK" dirty="0"/>
              <a:t>Copenhagen: 4 developers</a:t>
            </a:r>
          </a:p>
          <a:p>
            <a:pPr lvl="2"/>
            <a:r>
              <a:rPr lang="da-DK" dirty="0"/>
              <a:t>Århus: 1 developer</a:t>
            </a:r>
          </a:p>
          <a:p>
            <a:pPr lvl="2"/>
            <a:r>
              <a:rPr lang="da-DK" dirty="0"/>
              <a:t>Romania: 2 developers, 1 tester</a:t>
            </a:r>
          </a:p>
          <a:p>
            <a:pPr lvl="2"/>
            <a:r>
              <a:rPr lang="da-DK" dirty="0"/>
              <a:t>Poland: 1 designer</a:t>
            </a:r>
          </a:p>
          <a:p>
            <a:pPr lvl="2"/>
            <a:endParaRPr lang="da-DK" dirty="0"/>
          </a:p>
          <a:p>
            <a:pPr lvl="1"/>
            <a:r>
              <a:rPr lang="da-DK" dirty="0"/>
              <a:t>Tech: .NET, Azure, React, VSTO, git, VSTS, Azure SQL</a:t>
            </a:r>
          </a:p>
          <a:p>
            <a:pPr lvl="2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3036658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7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Our Rewrite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Migration from Knockout to React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Started in June 2016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Performance</a:t>
            </a:r>
          </a:p>
          <a:p>
            <a:r>
              <a:rPr lang="da-DK" dirty="0"/>
              <a:t>Focus on core features</a:t>
            </a:r>
          </a:p>
          <a:p>
            <a:r>
              <a:rPr lang="da-DK" dirty="0"/>
              <a:t>Developer productivity</a:t>
            </a:r>
          </a:p>
          <a:p>
            <a:r>
              <a:rPr lang="da-DK" dirty="0"/>
              <a:t>Attracting new developers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107756"/>
            <a:ext cx="5519936" cy="133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142" y="3501008"/>
            <a:ext cx="2045619" cy="241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Released by Facebook in 2013</a:t>
            </a:r>
          </a:p>
          <a:p>
            <a:pPr lvl="1"/>
            <a:r>
              <a:rPr lang="en-US" dirty="0"/>
              <a:t>“A JavaScript library for building user interfaces”</a:t>
            </a:r>
          </a:p>
          <a:p>
            <a:endParaRPr lang="en-US" dirty="0"/>
          </a:p>
          <a:p>
            <a:r>
              <a:rPr lang="en-US" dirty="0"/>
              <a:t>Library vs Framework</a:t>
            </a:r>
          </a:p>
          <a:p>
            <a:pPr lvl="1"/>
            <a:r>
              <a:rPr lang="en-US" dirty="0"/>
              <a:t>V in MVC</a:t>
            </a:r>
          </a:p>
          <a:p>
            <a:pPr lvl="1"/>
            <a:endParaRPr lang="en-US" dirty="0"/>
          </a:p>
          <a:p>
            <a:r>
              <a:rPr lang="en-US" dirty="0"/>
              <a:t>Declarative components for 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1700808"/>
            <a:ext cx="2765699" cy="32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0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not Angular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Angular 2 was released in September 2016</a:t>
            </a:r>
          </a:p>
          <a:p>
            <a:endParaRPr lang="da-DK" dirty="0"/>
          </a:p>
          <a:p>
            <a:r>
              <a:rPr lang="da-DK" dirty="0"/>
              <a:t>Big changes during beta and RC</a:t>
            </a:r>
          </a:p>
          <a:p>
            <a:pPr lvl="1"/>
            <a:r>
              <a:rPr lang="da-DK" dirty="0"/>
              <a:t>Fragmentation on Stack Overflow</a:t>
            </a:r>
          </a:p>
          <a:p>
            <a:endParaRPr lang="da-DK" dirty="0"/>
          </a:p>
          <a:p>
            <a:r>
              <a:rPr lang="da-DK" dirty="0"/>
              <a:t>JSX + TypeScript vs custom template language</a:t>
            </a:r>
          </a:p>
          <a:p>
            <a:pPr lvl="1"/>
            <a:r>
              <a:rPr lang="da-DK" dirty="0"/>
              <a:t>Errors from runtime to compile time</a:t>
            </a:r>
          </a:p>
          <a:p>
            <a:pPr lvl="1"/>
            <a:r>
              <a:rPr lang="da-DK" dirty="0"/>
              <a:t>IDE support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204864"/>
            <a:ext cx="2381250" cy="2381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348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Released by Microsoft in 2012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Adds types and type inference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Adds support for new ECMAScript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2948943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047632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13450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2126296"/>
</p:tagLst>
</file>

<file path=ppt/theme/theme1.xml><?xml version="1.0" encoding="utf-8"?>
<a:theme xmlns:a="http://schemas.openxmlformats.org/drawingml/2006/main" name="Personas and USPs v2">
  <a:themeElements>
    <a:clrScheme name="Templafy_New">
      <a:dk1>
        <a:srgbClr val="0078FF"/>
      </a:dk1>
      <a:lt1>
        <a:sysClr val="window" lastClr="FFFFFF"/>
      </a:lt1>
      <a:dk2>
        <a:srgbClr val="000000"/>
      </a:dk2>
      <a:lt2>
        <a:srgbClr val="E5E5E5"/>
      </a:lt2>
      <a:accent1>
        <a:srgbClr val="0078FF"/>
      </a:accent1>
      <a:accent2>
        <a:srgbClr val="575757"/>
      </a:accent2>
      <a:accent3>
        <a:srgbClr val="12AA96"/>
      </a:accent3>
      <a:accent4>
        <a:srgbClr val="15436B"/>
      </a:accent4>
      <a:accent5>
        <a:srgbClr val="D44849"/>
      </a:accent5>
      <a:accent6>
        <a:srgbClr val="7F7F7F"/>
      </a:accent6>
      <a:hlink>
        <a:srgbClr val="0078FF"/>
      </a:hlink>
      <a:folHlink>
        <a:srgbClr val="55C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prstDash val="dash"/>
        </a:ln>
      </a:spPr>
      <a:bodyPr rtlCol="0" anchor="ctr"/>
      <a:lstStyle>
        <a:defPPr algn="ctr">
          <a:defRPr sz="9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05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830CEE72-04DE-49CD-A238-BC86AC75B159}" vid="{B4F07104-86D5-428B-8C12-2ECED95A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1349</TotalTime>
  <Words>494</Words>
  <Application>Microsoft Office PowerPoint</Application>
  <PresentationFormat>Widescreen</PresentationFormat>
  <Paragraphs>242</Paragraphs>
  <Slides>16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Open Sans</vt:lpstr>
      <vt:lpstr>Wingdings</vt:lpstr>
      <vt:lpstr>Personas and USPs v2</vt:lpstr>
      <vt:lpstr>think-cell Slide</vt:lpstr>
      <vt:lpstr>ASP.NET without Razor: React, Webpack &amp; TypeScript</vt:lpstr>
      <vt:lpstr>Me</vt:lpstr>
      <vt:lpstr>Agenda</vt:lpstr>
      <vt:lpstr>Why this talk?</vt:lpstr>
      <vt:lpstr>Templafy</vt:lpstr>
      <vt:lpstr>Our Rewrite Story</vt:lpstr>
      <vt:lpstr>React</vt:lpstr>
      <vt:lpstr>Why not Angular 2?</vt:lpstr>
      <vt:lpstr>TypeScript</vt:lpstr>
      <vt:lpstr>React Reconcillation</vt:lpstr>
      <vt:lpstr>React Component Lifecycle</vt:lpstr>
      <vt:lpstr>Webpack</vt:lpstr>
      <vt:lpstr>Webpack Hot Module Reload</vt:lpstr>
      <vt:lpstr>Visual Studio</vt:lpstr>
      <vt:lpstr>Thank you!</vt:lpstr>
      <vt:lpstr>Javascript Versions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Lund</dc:creator>
  <cp:lastModifiedBy>Rasmus Kromann-Larsen</cp:lastModifiedBy>
  <cp:revision>277</cp:revision>
  <cp:lastPrinted>2016-09-01T12:11:25Z</cp:lastPrinted>
  <dcterms:created xsi:type="dcterms:W3CDTF">2016-09-08T09:03:45Z</dcterms:created>
  <dcterms:modified xsi:type="dcterms:W3CDTF">2017-03-01T13:16:51Z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templafy</vt:lpwstr>
  </property>
  <property fmtid="{D5CDD505-2E9C-101B-9397-08002B2CF9AE}" pid="3" name="TemplateId">
    <vt:lpwstr>636089246317991105</vt:lpwstr>
  </property>
  <property fmtid="{D5CDD505-2E9C-101B-9397-08002B2CF9AE}" pid="4" name="UserProfileId">
    <vt:lpwstr>635974318667839685</vt:lpwstr>
  </property>
  <property fmtid="{D5CDD505-2E9C-101B-9397-08002B2CF9AE}" pid="5" name="PluginDependencies_0">
    <vt:lpwstr>{"635684195016244187:635756574569554984":[],"635684195016244187:635756574569554985":[],"635684195016244187:635756574569554986":[],"635684195016244187:635756574569554988":[],"635684195016244187:635808599390887531":[]}</vt:lpwstr>
  </property>
</Properties>
</file>