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80525080198308552"/>
          <c:y val="0.13188353506204095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= x^2</c:v>
                </c:pt>
              </c:strCache>
            </c:strRef>
          </c:tx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25</c:v>
                </c:pt>
                <c:pt idx="1">
                  <c:v>16</c:v>
                </c:pt>
                <c:pt idx="2">
                  <c:v>9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4</c:v>
                </c:pt>
                <c:pt idx="8">
                  <c:v>9</c:v>
                </c:pt>
                <c:pt idx="9">
                  <c:v>16</c:v>
                </c:pt>
                <c:pt idx="10">
                  <c:v>25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4132608"/>
        <c:axId val="84134528"/>
      </c:lineChart>
      <c:catAx>
        <c:axId val="841326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dirty="0" smtClean="0"/>
                  <a:t>x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.92289977039588189"/>
              <c:y val="0.8513504286560752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4134528"/>
        <c:crosses val="autoZero"/>
        <c:auto val="1"/>
        <c:lblAlgn val="ctr"/>
        <c:lblOffset val="100"/>
        <c:noMultiLvlLbl val="0"/>
      </c:catAx>
      <c:valAx>
        <c:axId val="8413452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GB" dirty="0" smtClean="0"/>
                  <a:t>y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.48245754680456382"/>
              <c:y val="6.1156399288967891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4132608"/>
        <c:crossesAt val="6"/>
        <c:crossBetween val="midCat"/>
      </c:valAx>
    </c:plotArea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17D1-640E-4ADF-A00B-4FAD1ABDCDF6}" type="datetimeFigureOut">
              <a:rPr lang="en-GB" smtClean="0"/>
              <a:t>09/11/2013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450C-648C-4379-8BAB-EE2D8730F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3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17D1-640E-4ADF-A00B-4FAD1ABDCDF6}" type="datetimeFigureOut">
              <a:rPr lang="en-GB" smtClean="0"/>
              <a:t>09/11/2013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450C-648C-4379-8BAB-EE2D8730F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15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17D1-640E-4ADF-A00B-4FAD1ABDCDF6}" type="datetimeFigureOut">
              <a:rPr lang="en-GB" smtClean="0"/>
              <a:t>09/11/2013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450C-648C-4379-8BAB-EE2D8730F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64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17D1-640E-4ADF-A00B-4FAD1ABDCDF6}" type="datetimeFigureOut">
              <a:rPr lang="en-GB" smtClean="0"/>
              <a:t>09/11/2013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450C-648C-4379-8BAB-EE2D8730F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60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17D1-640E-4ADF-A00B-4FAD1ABDCDF6}" type="datetimeFigureOut">
              <a:rPr lang="en-GB" smtClean="0"/>
              <a:t>09/11/2013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450C-648C-4379-8BAB-EE2D8730F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77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17D1-640E-4ADF-A00B-4FAD1ABDCDF6}" type="datetimeFigureOut">
              <a:rPr lang="en-GB" smtClean="0"/>
              <a:t>09/11/2013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450C-648C-4379-8BAB-EE2D8730F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45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17D1-640E-4ADF-A00B-4FAD1ABDCDF6}" type="datetimeFigureOut">
              <a:rPr lang="en-GB" smtClean="0"/>
              <a:t>09/11/2013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450C-648C-4379-8BAB-EE2D8730F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60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17D1-640E-4ADF-A00B-4FAD1ABDCDF6}" type="datetimeFigureOut">
              <a:rPr lang="en-GB" smtClean="0"/>
              <a:t>09/11/2013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450C-648C-4379-8BAB-EE2D8730F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31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17D1-640E-4ADF-A00B-4FAD1ABDCDF6}" type="datetimeFigureOut">
              <a:rPr lang="en-GB" smtClean="0"/>
              <a:t>09/11/2013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450C-648C-4379-8BAB-EE2D8730F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5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17D1-640E-4ADF-A00B-4FAD1ABDCDF6}" type="datetimeFigureOut">
              <a:rPr lang="en-GB" smtClean="0"/>
              <a:t>09/11/2013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450C-648C-4379-8BAB-EE2D8730F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24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17D1-640E-4ADF-A00B-4FAD1ABDCDF6}" type="datetimeFigureOut">
              <a:rPr lang="en-GB" smtClean="0"/>
              <a:t>09/11/2013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450C-648C-4379-8BAB-EE2D8730F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36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17D1-640E-4ADF-A00B-4FAD1ABDCDF6}" type="datetimeFigureOut">
              <a:rPr lang="en-GB" smtClean="0"/>
              <a:t>09/11/2013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450C-648C-4379-8BAB-EE2D8730F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54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cala-ide.org/" TargetMode="External"/><Relationship Id="rId2" Type="http://schemas.openxmlformats.org/officeDocument/2006/relationships/hyperlink" Target="https://github.com/ludwiggj/devCon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manning.com/urm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3024336"/>
          </a:xfrm>
        </p:spPr>
        <p:txBody>
          <a:bodyPr/>
          <a:lstStyle/>
          <a:p>
            <a:r>
              <a:rPr lang="en-GB" dirty="0" smtClean="0"/>
              <a:t>Functional Programming in </a:t>
            </a:r>
            <a:r>
              <a:rPr lang="en-GB" dirty="0" err="1" smtClean="0"/>
              <a:t>Scala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Graeme Ludwig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15825" y="3815174"/>
            <a:ext cx="62852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Code samples available at: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 smtClean="0">
                <a:hlinkClick r:id="rId2"/>
              </a:rPr>
              <a:t>https://</a:t>
            </a:r>
            <a:r>
              <a:rPr lang="en-GB" sz="2800" dirty="0" smtClean="0">
                <a:hlinkClick r:id="rId2"/>
              </a:rPr>
              <a:t>github.com/ludwiggj/devCon7</a:t>
            </a:r>
            <a:endParaRPr lang="en-GB" sz="2800" dirty="0" smtClean="0"/>
          </a:p>
          <a:p>
            <a:pPr algn="ctr"/>
            <a:endParaRPr lang="en-GB" sz="2800" dirty="0"/>
          </a:p>
          <a:p>
            <a:pPr algn="ctr"/>
            <a:r>
              <a:rPr lang="en-GB" sz="2800" dirty="0" smtClean="0"/>
              <a:t>Code presented using </a:t>
            </a:r>
            <a:r>
              <a:rPr lang="en-GB" sz="2800" dirty="0" err="1" smtClean="0"/>
              <a:t>Scala</a:t>
            </a:r>
            <a:r>
              <a:rPr lang="en-GB" sz="2800" dirty="0" smtClean="0"/>
              <a:t> IDE 3.0.2-final</a:t>
            </a:r>
            <a:br>
              <a:rPr lang="en-GB" sz="2800" dirty="0" smtClean="0"/>
            </a:br>
            <a:r>
              <a:rPr lang="en-GB" sz="2800" dirty="0" smtClean="0"/>
              <a:t>(</a:t>
            </a:r>
            <a:r>
              <a:rPr lang="en-GB" sz="2800" dirty="0" smtClean="0">
                <a:hlinkClick r:id="rId3"/>
              </a:rPr>
              <a:t>http</a:t>
            </a:r>
            <a:r>
              <a:rPr lang="en-GB" sz="2800" dirty="0">
                <a:hlinkClick r:id="rId3"/>
              </a:rPr>
              <a:t>://scala-ide.org</a:t>
            </a:r>
            <a:r>
              <a:rPr lang="en-GB" sz="2800" dirty="0" smtClean="0">
                <a:hlinkClick r:id="rId3"/>
              </a:rPr>
              <a:t>/</a:t>
            </a:r>
            <a:r>
              <a:rPr lang="en-GB" sz="2800" dirty="0" smtClean="0"/>
              <a:t>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32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“Java 8 Lambdas In Action”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816" y="2204864"/>
            <a:ext cx="6120680" cy="35283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Now in MEAP (Manning Early Access Program).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First chapter available for free.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See </a:t>
            </a:r>
            <a:r>
              <a:rPr lang="en-GB" dirty="0">
                <a:hlinkClick r:id="rId2"/>
              </a:rPr>
              <a:t>http://www.manning.com/urma/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04864"/>
            <a:ext cx="242593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smtClean="0"/>
              <a:t>A style of programming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Compute things by evaluating expressions</a:t>
            </a:r>
          </a:p>
          <a:p>
            <a:endParaRPr lang="en-GB" dirty="0"/>
          </a:p>
          <a:p>
            <a:r>
              <a:rPr lang="en-GB" dirty="0" smtClean="0"/>
              <a:t>Compose functions to create more useful (powerful)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86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450801"/>
              </p:ext>
            </p:extLst>
          </p:nvPr>
        </p:nvGraphicFramePr>
        <p:xfrm>
          <a:off x="251520" y="1828567"/>
          <a:ext cx="4752528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80454" y="1484784"/>
            <a:ext cx="403244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 smtClean="0"/>
              <a:t>y depends on x ONLY</a:t>
            </a:r>
            <a:br>
              <a:rPr lang="en-GB" sz="2400" dirty="0" smtClean="0"/>
            </a:br>
            <a:endParaRPr lang="en-GB" sz="2400" dirty="0" smtClean="0"/>
          </a:p>
          <a:p>
            <a:pPr marL="285750" indent="-285750">
              <a:buFontTx/>
              <a:buChar char="-"/>
            </a:pPr>
            <a:r>
              <a:rPr lang="en-GB" sz="2400" dirty="0" smtClean="0"/>
              <a:t>There is NO state</a:t>
            </a:r>
            <a:br>
              <a:rPr lang="en-GB" sz="2400" dirty="0" smtClean="0"/>
            </a:br>
            <a:endParaRPr lang="en-GB" sz="2400" dirty="0" smtClean="0"/>
          </a:p>
          <a:p>
            <a:pPr marL="285750" indent="-285750">
              <a:buFontTx/>
              <a:buChar char="-"/>
            </a:pPr>
            <a:r>
              <a:rPr lang="en-GB" sz="2400" dirty="0" smtClean="0"/>
              <a:t>There is NO mutable data</a:t>
            </a:r>
            <a:br>
              <a:rPr lang="en-GB" sz="2400" dirty="0" smtClean="0"/>
            </a:br>
            <a:endParaRPr lang="en-GB" sz="2400" dirty="0" smtClean="0"/>
          </a:p>
          <a:p>
            <a:pPr marL="285750" indent="-285750">
              <a:buFontTx/>
              <a:buChar char="-"/>
            </a:pPr>
            <a:r>
              <a:rPr lang="en-GB" sz="2400" dirty="0" smtClean="0"/>
              <a:t>There are NO side effects</a:t>
            </a:r>
            <a:br>
              <a:rPr lang="en-GB" sz="2400" dirty="0" smtClean="0"/>
            </a:br>
            <a:endParaRPr lang="en-GB" sz="2400" dirty="0" smtClean="0"/>
          </a:p>
          <a:p>
            <a:pPr marL="285750" indent="-285750">
              <a:buFontTx/>
              <a:buChar char="-"/>
            </a:pPr>
            <a:r>
              <a:rPr lang="en-GB" sz="2400" dirty="0" smtClean="0"/>
              <a:t>Same input gives same output</a:t>
            </a:r>
            <a:br>
              <a:rPr lang="en-GB" sz="2400" dirty="0" smtClean="0"/>
            </a:br>
            <a:r>
              <a:rPr lang="en-GB" sz="2400" dirty="0" smtClean="0"/>
              <a:t>e.g. 3 * 3 is always 9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67534" y="5685934"/>
            <a:ext cx="4931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Programs composed of such functions</a:t>
            </a:r>
          </a:p>
          <a:p>
            <a:r>
              <a:rPr lang="en-GB" sz="2400" dirty="0" smtClean="0"/>
              <a:t>are easier to understand and predict.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452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Arrived in 2003</a:t>
            </a:r>
          </a:p>
          <a:p>
            <a:r>
              <a:rPr lang="en-GB" dirty="0" smtClean="0"/>
              <a:t>A hybrid language…</a:t>
            </a:r>
          </a:p>
          <a:p>
            <a:pPr lvl="1"/>
            <a:r>
              <a:rPr lang="en-GB" dirty="0" smtClean="0"/>
              <a:t>Functional</a:t>
            </a:r>
          </a:p>
          <a:p>
            <a:pPr lvl="1"/>
            <a:r>
              <a:rPr lang="en-GB" dirty="0" smtClean="0"/>
              <a:t>Object-oriented</a:t>
            </a:r>
          </a:p>
          <a:p>
            <a:pPr lvl="1"/>
            <a:r>
              <a:rPr lang="en-GB" dirty="0" smtClean="0"/>
              <a:t>Supports imperative &amp; declarative styles</a:t>
            </a:r>
          </a:p>
          <a:p>
            <a:pPr lvl="1"/>
            <a:r>
              <a:rPr lang="en-GB" dirty="0" smtClean="0"/>
              <a:t>Feature-rich; concurrency, lazy evaluation etc.</a:t>
            </a:r>
            <a:endParaRPr lang="en-GB" dirty="0"/>
          </a:p>
          <a:p>
            <a:r>
              <a:rPr lang="en-GB" dirty="0" smtClean="0"/>
              <a:t>Runs on the JVM</a:t>
            </a:r>
          </a:p>
          <a:p>
            <a:r>
              <a:rPr lang="en-GB" dirty="0" smtClean="0"/>
              <a:t>Interworks with Java libraries</a:t>
            </a:r>
          </a:p>
          <a:p>
            <a:r>
              <a:rPr lang="en-GB" dirty="0" smtClean="0"/>
              <a:t>A replacement for Java?</a:t>
            </a:r>
          </a:p>
        </p:txBody>
      </p:sp>
    </p:spTree>
    <p:extLst>
      <p:ext uri="{BB962C8B-B14F-4D97-AF65-F5344CB8AC3E}">
        <p14:creationId xmlns:p14="http://schemas.microsoft.com/office/powerpoint/2010/main" val="42099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Due in 2014. Biggest update since Java 5.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Java embraces functional programming to support multi-core </a:t>
            </a:r>
            <a:r>
              <a:rPr lang="en-GB" dirty="0" smtClean="0"/>
              <a:t>architectures.</a:t>
            </a:r>
          </a:p>
          <a:p>
            <a:endParaRPr lang="en-GB" dirty="0"/>
          </a:p>
          <a:p>
            <a:r>
              <a:rPr lang="en-GB" dirty="0" smtClean="0"/>
              <a:t>Lambdas… functions as 1</a:t>
            </a:r>
            <a:r>
              <a:rPr lang="en-GB" baseline="30000" dirty="0" smtClean="0"/>
              <a:t>st</a:t>
            </a:r>
            <a:r>
              <a:rPr lang="en-GB" dirty="0" smtClean="0"/>
              <a:t> class citizens.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Streams and parallel streams.</a:t>
            </a:r>
          </a:p>
        </p:txBody>
      </p:sp>
    </p:spTree>
    <p:extLst>
      <p:ext uri="{BB962C8B-B14F-4D97-AF65-F5344CB8AC3E}">
        <p14:creationId xmlns:p14="http://schemas.microsoft.com/office/powerpoint/2010/main" val="7478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Increasing the “Beef to Bun” ratio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Collection&lt;Person&gt; people = </a:t>
            </a:r>
            <a:r>
              <a:rPr lang="en-GB" sz="2800" dirty="0" smtClean="0"/>
              <a:t>…;</a:t>
            </a:r>
          </a:p>
          <a:p>
            <a:pPr marL="0" indent="0">
              <a:buNone/>
            </a:pPr>
            <a:r>
              <a:rPr lang="en-GB" sz="2800" dirty="0" smtClean="0"/>
              <a:t>Collection&lt;Person&gt; </a:t>
            </a:r>
            <a:r>
              <a:rPr lang="en-GB" sz="2800" dirty="0" err="1" smtClean="0"/>
              <a:t>electoralRoll</a:t>
            </a:r>
            <a:r>
              <a:rPr lang="en-GB" sz="2800" dirty="0" smtClean="0"/>
              <a:t> = people;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Iterator&lt;Person</a:t>
            </a:r>
            <a:r>
              <a:rPr lang="en-GB" sz="2800" dirty="0"/>
              <a:t>&gt; </a:t>
            </a:r>
            <a:r>
              <a:rPr lang="en-GB" sz="2800" dirty="0" err="1"/>
              <a:t>ip</a:t>
            </a:r>
            <a:r>
              <a:rPr lang="en-GB" sz="2800" dirty="0"/>
              <a:t> = </a:t>
            </a:r>
            <a:r>
              <a:rPr lang="en-GB" sz="2800" dirty="0" err="1" smtClean="0"/>
              <a:t>electoralRoll.iterator</a:t>
            </a:r>
            <a:r>
              <a:rPr lang="en-GB" sz="2800" dirty="0" smtClean="0"/>
              <a:t>();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while </a:t>
            </a:r>
            <a:r>
              <a:rPr lang="en-GB" sz="2800" dirty="0"/>
              <a:t>(</a:t>
            </a:r>
            <a:r>
              <a:rPr lang="en-GB" sz="2800" dirty="0" err="1"/>
              <a:t>ip.hasNext</a:t>
            </a:r>
            <a:r>
              <a:rPr lang="en-GB" sz="2800" dirty="0" smtClean="0"/>
              <a:t>()) {</a:t>
            </a:r>
            <a:br>
              <a:rPr lang="en-GB" sz="2800" dirty="0" smtClean="0"/>
            </a:br>
            <a:r>
              <a:rPr lang="en-GB" sz="2800" dirty="0" smtClean="0"/>
              <a:t>      Person </a:t>
            </a:r>
            <a:r>
              <a:rPr lang="en-GB" sz="2800" dirty="0"/>
              <a:t>p = </a:t>
            </a:r>
            <a:r>
              <a:rPr lang="en-GB" sz="2800" dirty="0" err="1"/>
              <a:t>ip.next</a:t>
            </a:r>
            <a:r>
              <a:rPr lang="en-GB" sz="2800" dirty="0" smtClean="0"/>
              <a:t>();</a:t>
            </a:r>
            <a:br>
              <a:rPr lang="en-GB" sz="2800" dirty="0" smtClean="0"/>
            </a:br>
            <a:r>
              <a:rPr lang="en-GB" sz="2800" dirty="0" smtClean="0"/>
              <a:t>      if </a:t>
            </a:r>
            <a:r>
              <a:rPr lang="en-GB" sz="2800" dirty="0"/>
              <a:t>(</a:t>
            </a:r>
            <a:r>
              <a:rPr lang="en-GB" sz="2800" dirty="0" err="1"/>
              <a:t>p.getAge</a:t>
            </a:r>
            <a:r>
              <a:rPr lang="en-GB" sz="2800" dirty="0"/>
              <a:t>() </a:t>
            </a:r>
            <a:r>
              <a:rPr lang="en-GB" sz="2800" dirty="0" smtClean="0"/>
              <a:t>&lt; </a:t>
            </a:r>
            <a:r>
              <a:rPr lang="en-GB" sz="2800" dirty="0"/>
              <a:t>18) </a:t>
            </a: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smtClean="0"/>
              <a:t>          </a:t>
            </a:r>
            <a:r>
              <a:rPr lang="en-GB" sz="2800" dirty="0" err="1" smtClean="0"/>
              <a:t>ip.remove</a:t>
            </a:r>
            <a:r>
              <a:rPr lang="en-GB" sz="2800" dirty="0" smtClean="0"/>
              <a:t>();</a:t>
            </a:r>
            <a:br>
              <a:rPr lang="en-GB" sz="2800" dirty="0" smtClean="0"/>
            </a:br>
            <a:r>
              <a:rPr lang="en-GB" sz="2800" dirty="0" smtClean="0"/>
              <a:t>      }</a:t>
            </a:r>
            <a:br>
              <a:rPr lang="en-GB" sz="2800" dirty="0" smtClean="0"/>
            </a:br>
            <a:r>
              <a:rPr lang="en-GB" sz="2800" dirty="0" smtClean="0"/>
              <a:t>}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791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beef…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/>
              <a:t>Collection&lt;Person&gt; people = </a:t>
            </a:r>
            <a:r>
              <a:rPr lang="en-GB" sz="2800" dirty="0" smtClean="0"/>
              <a:t>…;</a:t>
            </a:r>
          </a:p>
          <a:p>
            <a:pPr marL="0" indent="0">
              <a:buNone/>
            </a:pPr>
            <a:r>
              <a:rPr lang="en-GB" sz="2800" dirty="0" smtClean="0"/>
              <a:t>Collection&lt;Person&gt; </a:t>
            </a:r>
            <a:r>
              <a:rPr lang="en-GB" sz="2800" dirty="0" err="1" smtClean="0"/>
              <a:t>electoralRoll</a:t>
            </a:r>
            <a:r>
              <a:rPr lang="en-GB" sz="2800" dirty="0" smtClean="0"/>
              <a:t> = people;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Collections.removeAll</a:t>
            </a:r>
            <a:r>
              <a:rPr lang="en-GB" sz="2800" dirty="0" smtClean="0"/>
              <a:t>(</a:t>
            </a:r>
          </a:p>
          <a:p>
            <a:pPr marL="0" indent="0">
              <a:buNone/>
            </a:pPr>
            <a:r>
              <a:rPr lang="en-GB" sz="2800" dirty="0" smtClean="0"/>
              <a:t>    </a:t>
            </a:r>
            <a:r>
              <a:rPr lang="en-GB" sz="2800" dirty="0" err="1" smtClean="0"/>
              <a:t>electoralRoll</a:t>
            </a:r>
            <a:r>
              <a:rPr lang="en-GB" sz="2800" dirty="0" smtClean="0"/>
              <a:t>,</a:t>
            </a:r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 new </a:t>
            </a:r>
            <a:r>
              <a:rPr lang="en-GB" sz="2800" dirty="0"/>
              <a:t>Predicate&lt;Person&gt;() </a:t>
            </a:r>
            <a:r>
              <a:rPr lang="en-GB" sz="2800" dirty="0" smtClean="0"/>
              <a:t>{</a:t>
            </a:r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     public </a:t>
            </a:r>
            <a:r>
              <a:rPr lang="en-GB" sz="2800" dirty="0" err="1"/>
              <a:t>boolean</a:t>
            </a:r>
            <a:r>
              <a:rPr lang="en-GB" sz="2800" dirty="0"/>
              <a:t> test(Person p) </a:t>
            </a:r>
            <a:r>
              <a:rPr lang="en-GB" sz="2800" dirty="0" smtClean="0"/>
              <a:t>{</a:t>
            </a:r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         return </a:t>
            </a:r>
            <a:r>
              <a:rPr lang="en-GB" sz="2800" dirty="0" err="1"/>
              <a:t>p.getAge</a:t>
            </a:r>
            <a:r>
              <a:rPr lang="en-GB" sz="2800" dirty="0"/>
              <a:t>() </a:t>
            </a:r>
            <a:r>
              <a:rPr lang="en-GB" sz="2800" dirty="0" smtClean="0"/>
              <a:t>&lt; </a:t>
            </a:r>
            <a:r>
              <a:rPr lang="en-GB" sz="2800" dirty="0"/>
              <a:t>18</a:t>
            </a:r>
            <a:r>
              <a:rPr lang="en-GB" sz="2800" dirty="0" smtClean="0"/>
              <a:t>;</a:t>
            </a:r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     }</a:t>
            </a:r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 });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896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 beef with lamb(das)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Collection&lt;Person</a:t>
            </a:r>
            <a:r>
              <a:rPr lang="en-GB" sz="2800" dirty="0"/>
              <a:t>&gt; people = </a:t>
            </a:r>
            <a:r>
              <a:rPr lang="en-GB" sz="2800" dirty="0" smtClean="0"/>
              <a:t>…;</a:t>
            </a:r>
          </a:p>
          <a:p>
            <a:pPr marL="0" indent="0">
              <a:buNone/>
            </a:pPr>
            <a:r>
              <a:rPr lang="en-GB" sz="2800" dirty="0"/>
              <a:t>Collection&lt;Person&gt; </a:t>
            </a:r>
            <a:r>
              <a:rPr lang="en-GB" sz="2800" dirty="0" err="1"/>
              <a:t>electoralRoll</a:t>
            </a:r>
            <a:r>
              <a:rPr lang="en-GB" sz="2800" dirty="0"/>
              <a:t> = people;</a:t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endParaRPr lang="en-GB" sz="2800" dirty="0" smtClean="0"/>
          </a:p>
          <a:p>
            <a:pPr marL="0" indent="0">
              <a:buNone/>
            </a:pPr>
            <a:r>
              <a:rPr lang="en-GB" sz="2800" dirty="0" err="1" smtClean="0"/>
              <a:t>Collections.removeAll</a:t>
            </a:r>
            <a:r>
              <a:rPr lang="en-GB" sz="2800" dirty="0" smtClean="0"/>
              <a:t>(</a:t>
            </a:r>
          </a:p>
          <a:p>
            <a:pPr marL="0" indent="0">
              <a:buNone/>
            </a:pPr>
            <a:r>
              <a:rPr lang="en-GB" sz="2800" dirty="0" smtClean="0"/>
              <a:t>    </a:t>
            </a:r>
            <a:r>
              <a:rPr lang="en-GB" sz="2800" dirty="0" err="1" smtClean="0"/>
              <a:t>electoralRoll</a:t>
            </a:r>
            <a:r>
              <a:rPr lang="en-GB" sz="2800" dirty="0" smtClean="0"/>
              <a:t>,</a:t>
            </a:r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 p </a:t>
            </a:r>
            <a:r>
              <a:rPr lang="en-GB" sz="2800" dirty="0"/>
              <a:t>-&gt; </a:t>
            </a:r>
            <a:r>
              <a:rPr lang="en-GB" sz="2800" dirty="0" err="1"/>
              <a:t>p.getAge</a:t>
            </a:r>
            <a:r>
              <a:rPr lang="en-GB" sz="2800" dirty="0"/>
              <a:t>() </a:t>
            </a:r>
            <a:r>
              <a:rPr lang="en-GB" sz="2800" dirty="0" smtClean="0"/>
              <a:t>&lt; 18</a:t>
            </a:r>
          </a:p>
          <a:p>
            <a:pPr marL="0" indent="0">
              <a:buNone/>
            </a:pPr>
            <a:r>
              <a:rPr lang="en-GB" sz="2800" dirty="0" smtClean="0"/>
              <a:t>);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64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Similar to collections.</a:t>
            </a:r>
            <a:br>
              <a:rPr lang="en-GB" sz="2400" dirty="0" smtClean="0"/>
            </a:br>
            <a:endParaRPr lang="en-GB" sz="2400" dirty="0" smtClean="0"/>
          </a:p>
          <a:p>
            <a:r>
              <a:rPr lang="en-GB" sz="2400" dirty="0" smtClean="0"/>
              <a:t>Collection is in memory. </a:t>
            </a:r>
            <a:r>
              <a:rPr lang="en-GB" sz="2400" dirty="0"/>
              <a:t>H</a:t>
            </a:r>
            <a:r>
              <a:rPr lang="en-GB" sz="2400" dirty="0" smtClean="0"/>
              <a:t>olds all values. Iterated </a:t>
            </a:r>
            <a:r>
              <a:rPr lang="en-GB" sz="2400" dirty="0"/>
              <a:t>externally.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Stream is conceptually fixed. </a:t>
            </a:r>
            <a:r>
              <a:rPr lang="en-GB" sz="2400" dirty="0"/>
              <a:t>L</a:t>
            </a:r>
            <a:r>
              <a:rPr lang="en-GB" sz="2400" dirty="0" smtClean="0"/>
              <a:t>azily </a:t>
            </a:r>
            <a:r>
              <a:rPr lang="en-GB" sz="2400" dirty="0"/>
              <a:t>evaluated</a:t>
            </a:r>
            <a:r>
              <a:rPr lang="en-GB" sz="2400" dirty="0" smtClean="0"/>
              <a:t>. Iterated internally.</a:t>
            </a:r>
            <a:br>
              <a:rPr lang="en-GB" sz="2400" dirty="0" smtClean="0"/>
            </a:br>
            <a:endParaRPr lang="en-GB" sz="2400" dirty="0" smtClean="0"/>
          </a:p>
          <a:p>
            <a:r>
              <a:rPr lang="en-GB" sz="2400" dirty="0" smtClean="0"/>
              <a:t>Can be parallelised (</a:t>
            </a:r>
            <a:r>
              <a:rPr lang="en-GB" sz="2400" dirty="0" err="1" smtClean="0"/>
              <a:t>ParallelStream</a:t>
            </a:r>
            <a:r>
              <a:rPr lang="en-GB" sz="2400" dirty="0" smtClean="0"/>
              <a:t>) e.g. UK electoral roll.</a:t>
            </a:r>
          </a:p>
          <a:p>
            <a:endParaRPr lang="en-GB" sz="2400" dirty="0"/>
          </a:p>
          <a:p>
            <a:r>
              <a:rPr lang="en-GB" sz="2400" dirty="0" smtClean="0"/>
              <a:t>BUT methods passed in must not interact with each other e.g. mutable shared objects representing house occupancy rules.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298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177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Functional Programming in Scala  Graeme Ludwig</vt:lpstr>
      <vt:lpstr>Functional Programming</vt:lpstr>
      <vt:lpstr>Functional Programming</vt:lpstr>
      <vt:lpstr>Scala</vt:lpstr>
      <vt:lpstr>Java 8</vt:lpstr>
      <vt:lpstr>Increasing the “Beef to Bun” ratio</vt:lpstr>
      <vt:lpstr>More beef…</vt:lpstr>
      <vt:lpstr>Extra beef with lamb(das)</vt:lpstr>
      <vt:lpstr>Streams</vt:lpstr>
      <vt:lpstr>“Java 8 Lambdas In Action”</vt:lpstr>
    </vt:vector>
  </TitlesOfParts>
  <Company>BT Plc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Scala  Graeme Ludwig</dc:title>
  <dc:creator>802940498</dc:creator>
  <cp:lastModifiedBy>802940498</cp:lastModifiedBy>
  <cp:revision>18</cp:revision>
  <dcterms:created xsi:type="dcterms:W3CDTF">2013-11-06T23:57:57Z</dcterms:created>
  <dcterms:modified xsi:type="dcterms:W3CDTF">2013-11-09T08:50:47Z</dcterms:modified>
</cp:coreProperties>
</file>