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38"/>
  </p:notesMasterIdLst>
  <p:sldIdLst>
    <p:sldId id="266" r:id="rId2"/>
    <p:sldId id="284" r:id="rId3"/>
    <p:sldId id="267" r:id="rId4"/>
    <p:sldId id="268" r:id="rId5"/>
    <p:sldId id="269" r:id="rId6"/>
    <p:sldId id="258" r:id="rId7"/>
    <p:sldId id="285" r:id="rId8"/>
    <p:sldId id="259" r:id="rId9"/>
    <p:sldId id="286" r:id="rId10"/>
    <p:sldId id="271" r:id="rId11"/>
    <p:sldId id="273" r:id="rId12"/>
    <p:sldId id="274" r:id="rId13"/>
    <p:sldId id="270" r:id="rId14"/>
    <p:sldId id="275" r:id="rId15"/>
    <p:sldId id="276" r:id="rId16"/>
    <p:sldId id="287" r:id="rId17"/>
    <p:sldId id="277" r:id="rId18"/>
    <p:sldId id="278" r:id="rId19"/>
    <p:sldId id="292" r:id="rId20"/>
    <p:sldId id="294" r:id="rId21"/>
    <p:sldId id="293" r:id="rId22"/>
    <p:sldId id="288" r:id="rId23"/>
    <p:sldId id="295" r:id="rId24"/>
    <p:sldId id="279" r:id="rId25"/>
    <p:sldId id="280" r:id="rId26"/>
    <p:sldId id="289" r:id="rId27"/>
    <p:sldId id="262" r:id="rId28"/>
    <p:sldId id="281" r:id="rId29"/>
    <p:sldId id="282" r:id="rId30"/>
    <p:sldId id="283" r:id="rId31"/>
    <p:sldId id="290" r:id="rId32"/>
    <p:sldId id="265" r:id="rId33"/>
    <p:sldId id="263" r:id="rId34"/>
    <p:sldId id="272" r:id="rId35"/>
    <p:sldId id="261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0AE352-9113-46A8-8FA8-BF8FDBFC136A}">
          <p14:sldIdLst>
            <p14:sldId id="266"/>
          </p14:sldIdLst>
        </p14:section>
        <p14:section name="What Kind of Thing?" id="{7BA51746-89D5-48F3-AFB1-BC07F4E04236}">
          <p14:sldIdLst>
            <p14:sldId id="284"/>
            <p14:sldId id="267"/>
            <p14:sldId id="268"/>
            <p14:sldId id="269"/>
            <p14:sldId id="258"/>
          </p14:sldIdLst>
        </p14:section>
        <p14:section name="Spot The Object" id="{71086759-9342-4323-B0D6-D0D5832189D6}">
          <p14:sldIdLst>
            <p14:sldId id="285"/>
            <p14:sldId id="259"/>
          </p14:sldIdLst>
        </p14:section>
        <p14:section name="Start Small" id="{6FC9DD05-D2B8-4808-9D62-5A7E48866D80}">
          <p14:sldIdLst>
            <p14:sldId id="286"/>
            <p14:sldId id="271"/>
            <p14:sldId id="273"/>
            <p14:sldId id="274"/>
            <p14:sldId id="270"/>
            <p14:sldId id="275"/>
            <p14:sldId id="276"/>
          </p14:sldIdLst>
        </p14:section>
        <p14:section name="Grow As You Need" id="{53A4348B-AE60-4474-A183-2B546A1FA75F}">
          <p14:sldIdLst>
            <p14:sldId id="287"/>
            <p14:sldId id="277"/>
            <p14:sldId id="278"/>
            <p14:sldId id="292"/>
            <p14:sldId id="294"/>
            <p14:sldId id="293"/>
          </p14:sldIdLst>
        </p14:section>
        <p14:section name="What If There's Nothing?" id="{7751D414-2049-46BD-AE43-C4712653A1B3}">
          <p14:sldIdLst>
            <p14:sldId id="288"/>
            <p14:sldId id="295"/>
            <p14:sldId id="279"/>
            <p14:sldId id="280"/>
          </p14:sldIdLst>
        </p14:section>
        <p14:section name="There Can Be Only Five!" id="{C079CBC3-1BB4-42D4-BC01-EFE49B11C6F3}">
          <p14:sldIdLst>
            <p14:sldId id="289"/>
            <p14:sldId id="262"/>
            <p14:sldId id="281"/>
            <p14:sldId id="282"/>
            <p14:sldId id="283"/>
          </p14:sldIdLst>
        </p14:section>
        <p14:section name="IF THERE'S TIME" id="{769116B1-81BA-4A05-B1F3-79D18319224C}">
          <p14:sldIdLst>
            <p14:sldId id="290"/>
            <p14:sldId id="265"/>
            <p14:sldId id="263"/>
            <p14:sldId id="272"/>
            <p14:sldId id="261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66" autoAdjust="0"/>
  </p:normalViewPr>
  <p:slideViewPr>
    <p:cSldViewPr>
      <p:cViewPr varScale="1">
        <p:scale>
          <a:sx n="61" d="100"/>
          <a:sy n="61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notesViewPr>
    <p:cSldViewPr>
      <p:cViewPr varScale="1">
        <p:scale>
          <a:sx n="92" d="100"/>
          <a:sy n="92" d="100"/>
        </p:scale>
        <p:origin x="-373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GB"/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B1FDA3E1-848E-4045-BB2E-CC45B5DB9A1D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61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Java, Ruby, C#, C++</a:t>
            </a:r>
            <a:endParaRPr lang="en-GB" dirty="0" smtClean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Object Oriented languages</a:t>
            </a:r>
            <a:endParaRPr lang="en-GB" dirty="0" smtClean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Some more than others</a:t>
            </a:r>
            <a:endParaRPr lang="en-GB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‘Primitive’ objects</a:t>
            </a:r>
            <a:endParaRPr lang="en-GB" dirty="0" smtClean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String, Numeric, Boolean</a:t>
            </a:r>
            <a:endParaRPr lang="en-GB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Domain concepts</a:t>
            </a:r>
            <a:endParaRPr lang="en-GB" dirty="0" smtClean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Names, Money, Validity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13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1200" dirty="0" err="1" smtClean="0">
                <a:solidFill>
                  <a:srgbClr val="000000"/>
                </a:solidFill>
                <a:latin typeface="Calibri"/>
              </a:rPr>
              <a:t>GivenName</a:t>
            </a:r>
            <a:r>
              <a:rPr lang="en-GB" sz="1200" dirty="0" smtClean="0">
                <a:solidFill>
                  <a:srgbClr val="000000"/>
                </a:solidFill>
                <a:latin typeface="Calibri"/>
              </a:rPr>
              <a:t> type can be exactly what you need it to be</a:t>
            </a:r>
          </a:p>
          <a:p>
            <a:endParaRPr lang="en-GB" sz="12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GB" sz="1200" dirty="0" smtClean="0">
                <a:solidFill>
                  <a:srgbClr val="000000"/>
                </a:solidFill>
                <a:latin typeface="Calibri"/>
              </a:rPr>
              <a:t>Here</a:t>
            </a:r>
            <a:r>
              <a:rPr lang="en-GB" sz="1200" baseline="0" dirty="0" smtClean="0">
                <a:solidFill>
                  <a:srgbClr val="000000"/>
                </a:solidFill>
                <a:latin typeface="Calibri"/>
              </a:rPr>
              <a:t> we’ve introduced the idea of common alternatives, and extended the concept of equality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4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more complicated 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more domain logic – the concept of validity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4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</a:t>
            </a:r>
            <a:r>
              <a:rPr lang="en-GB" baseline="0" dirty="0" smtClean="0"/>
              <a:t> we’ve introduced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more domain logic – the concept of validity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A singleton static value representing the maximum discount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The idea of comparison – collections of Discounts can also be sorted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4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A singleton static value representing the maximum discount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Null Object pattern helps avoid null references</a:t>
            </a:r>
          </a:p>
          <a:p>
            <a:endParaRPr lang="en-GB" dirty="0" smtClean="0"/>
          </a:p>
          <a:p>
            <a:r>
              <a:rPr lang="en-GB" dirty="0" smtClean="0"/>
              <a:t>Instead of assigning (or defaulting) the ‘host’ to null</a:t>
            </a:r>
          </a:p>
          <a:p>
            <a:endParaRPr lang="en-GB" dirty="0" smtClean="0"/>
          </a:p>
          <a:p>
            <a:r>
              <a:rPr lang="en-GB" dirty="0" smtClean="0"/>
              <a:t>Define an object to represent the idea and behaviour of a Null Host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977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be used later in the</a:t>
            </a:r>
            <a:r>
              <a:rPr lang="en-GB" baseline="0" dirty="0" smtClean="0"/>
              <a:t> code without the need for null-checks or the risk of NPE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977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Subclassing</a:t>
            </a:r>
            <a:r>
              <a:rPr lang="en-GB" dirty="0" smtClean="0"/>
              <a:t> is attractive because of its simplicity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99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… but the downside is that the API may be far broader than your domain needs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99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Delegation is a little more work, but it keeps the API clean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cache seems to be holding a serialised copy of the registration</a:t>
            </a:r>
          </a:p>
          <a:p>
            <a:endParaRPr lang="en-GB" dirty="0" smtClean="0"/>
          </a:p>
          <a:p>
            <a:r>
              <a:rPr lang="en-GB" dirty="0" smtClean="0"/>
              <a:t>The ‘</a:t>
            </a:r>
            <a:r>
              <a:rPr lang="en-GB" dirty="0" err="1" smtClean="0"/>
              <a:t>reg</a:t>
            </a:r>
            <a:r>
              <a:rPr lang="en-GB" dirty="0" smtClean="0"/>
              <a:t>’ String parameter looks like an ID of some sort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43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constructor can succeed or throw</a:t>
            </a:r>
            <a:r>
              <a:rPr lang="en-GB" baseline="0" dirty="0" smtClean="0"/>
              <a:t> an exception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Factory methods can be more intelligent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return the Null Object instance if a bad address is passed in</a:t>
            </a:r>
          </a:p>
          <a:p>
            <a:endParaRPr lang="en-GB" baseline="0" dirty="0" smtClean="0"/>
          </a:p>
          <a:p>
            <a:r>
              <a:rPr lang="en-GB" baseline="0" dirty="0" smtClean="0"/>
              <a:t>Might also attempt different strategies for understanding the String passed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504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36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37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idea of a family name and surname are roughly equivalent, are they the same in this code?</a:t>
            </a:r>
          </a:p>
          <a:p>
            <a:endParaRPr lang="en-GB" dirty="0" smtClean="0"/>
          </a:p>
          <a:p>
            <a:r>
              <a:rPr lang="en-GB" dirty="0" smtClean="0"/>
              <a:t>Easy to transpose name and surname</a:t>
            </a:r>
            <a:r>
              <a:rPr lang="en-GB" baseline="0" dirty="0" smtClean="0"/>
              <a:t>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04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 abstract class provides the common features</a:t>
            </a:r>
            <a:r>
              <a:rPr lang="en-GB" baseline="0" dirty="0" smtClean="0"/>
              <a:t> (we’ll come back to that)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 setters (immutable)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6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 Type has one or more factory methods (more on that later)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… and a private</a:t>
            </a:r>
            <a:r>
              <a:rPr lang="en-GB" baseline="0" dirty="0" smtClean="0"/>
              <a:t> constructor that just delegates to the super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4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 these new types defined, our code becomes more obvious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1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contents of the cache become clear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1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 confusion about the order of parameters disappears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FDA3E1-848E-4045-BB2E-CC45B5DB9A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1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6C5678-EE20-4FA5-88E2-6E0BD67A2E26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51B39-B140-43FE-96DB-472A2B59CE7C}" type="datetime1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600BB2-27C5-458B-ABCE-839C88CF47CE}" type="datetime1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1D738E-8962-435F-8C43-147B8DD7E819}" type="datetime1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AEA93-55E7-4DA9-90C2-089A26EEFEC4}" type="datetime1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CF3C7-6809-4F39-BD67-A75817BDDE0A}" type="datetime1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EAEB24-CE78-465C-A726-91D0868FA48F}" type="datetime1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BAADF0-1749-4E8B-9691-B44A5F8C0895}" type="datetime1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799" y="329183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5148064" y="6526002"/>
            <a:ext cx="3146512" cy="2396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Tony Baines – DevCon7 November 2013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6526002"/>
            <a:ext cx="489112" cy="2396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8BBB94-68E6-4675-A946-F1C5994EDBD7}" type="datetime1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3B8377-21E3-4835-B75D-4E2847E2750F}" type="datetime1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0C4986D-6BE9-4264-908F-02DB36FD8D6C}" type="datetime1">
              <a:rPr lang="en-US" smtClean="0"/>
              <a:t>11/7/2013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1"/>
          <p:cNvSpPr txBox="1">
            <a:spLocks/>
          </p:cNvSpPr>
          <p:nvPr userDrawn="1"/>
        </p:nvSpPr>
        <p:spPr>
          <a:xfrm>
            <a:off x="3779912" y="6526002"/>
            <a:ext cx="4514664" cy="239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Tony Baines – DevCon7 November 2013</a:t>
            </a:r>
            <a:endParaRPr lang="en-US" sz="1200" dirty="0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103743" y="6526002"/>
            <a:ext cx="701785" cy="239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597073">
            <a:off x="1422312" y="3519673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ardrop 7"/>
          <p:cNvSpPr/>
          <p:nvPr/>
        </p:nvSpPr>
        <p:spPr>
          <a:xfrm rot="15680945">
            <a:off x="5291434" y="339938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5530" y="408916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kind of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886334">
            <a:off x="3374796" y="4288158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ardrop 11"/>
          <p:cNvSpPr/>
          <p:nvPr/>
        </p:nvSpPr>
        <p:spPr>
          <a:xfrm rot="4732552">
            <a:off x="1540611" y="141925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ardrop 12"/>
          <p:cNvSpPr/>
          <p:nvPr/>
        </p:nvSpPr>
        <p:spPr>
          <a:xfrm rot="11143748">
            <a:off x="5291433" y="132445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ardrop 13"/>
          <p:cNvSpPr/>
          <p:nvPr/>
        </p:nvSpPr>
        <p:spPr>
          <a:xfrm rot="8077429">
            <a:off x="3374817" y="43553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98165" y="2371748"/>
            <a:ext cx="2281387" cy="2281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 </a:t>
            </a:r>
          </a:p>
          <a:p>
            <a:pPr algn="ctr"/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84913" y="2127247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Spot the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818" y="114352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Small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171" y="195085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Grow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Need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896" y="3968877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There’s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Nothing?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2508" y="4994172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There can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Be only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Five 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06489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2483768" y="1221120"/>
            <a:ext cx="2304256" cy="38386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8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06489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755576" y="1748986"/>
            <a:ext cx="5976664" cy="38386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49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06489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671210" y="3933056"/>
            <a:ext cx="7213157" cy="383869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7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37093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74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37093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1115616" y="2204865"/>
            <a:ext cx="2880320" cy="563732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8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37093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068832" y="2708920"/>
            <a:ext cx="4671519" cy="563732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1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597073">
            <a:off x="1422312" y="3519673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ardrop 7"/>
          <p:cNvSpPr/>
          <p:nvPr/>
        </p:nvSpPr>
        <p:spPr>
          <a:xfrm rot="15680945">
            <a:off x="5291434" y="339938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5530" y="408916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kind of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886334">
            <a:off x="3374796" y="4288158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ardrop 11"/>
          <p:cNvSpPr/>
          <p:nvPr/>
        </p:nvSpPr>
        <p:spPr>
          <a:xfrm rot="4732552">
            <a:off x="1540611" y="141925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ardrop 12"/>
          <p:cNvSpPr/>
          <p:nvPr/>
        </p:nvSpPr>
        <p:spPr>
          <a:xfrm rot="11143748">
            <a:off x="5291433" y="1324451"/>
            <a:ext cx="2062323" cy="2062323"/>
          </a:xfrm>
          <a:prstGeom prst="teardro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ardrop 13"/>
          <p:cNvSpPr/>
          <p:nvPr/>
        </p:nvSpPr>
        <p:spPr>
          <a:xfrm rot="8077429">
            <a:off x="3374817" y="43553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98165" y="2371748"/>
            <a:ext cx="2281387" cy="2281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 </a:t>
            </a:r>
          </a:p>
          <a:p>
            <a:pPr algn="ctr"/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84913" y="2127247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Spot the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818" y="114352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Small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171" y="195085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Grow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Need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896" y="3968877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There’s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Nothing?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2508" y="4994172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There can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Be only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Five 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2" y="1556792"/>
            <a:ext cx="811382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435542" y="2240868"/>
            <a:ext cx="7736858" cy="115212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" y="1052736"/>
            <a:ext cx="829532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66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6" y="980728"/>
            <a:ext cx="835098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404226" y="3429000"/>
            <a:ext cx="4490396" cy="115212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96677" y="2606824"/>
            <a:ext cx="7704856" cy="3600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9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597073">
            <a:off x="1422312" y="3519673"/>
            <a:ext cx="2062323" cy="2062323"/>
          </a:xfrm>
          <a:prstGeom prst="teardro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ardrop 7"/>
          <p:cNvSpPr/>
          <p:nvPr/>
        </p:nvSpPr>
        <p:spPr>
          <a:xfrm rot="15680945">
            <a:off x="5291434" y="339938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5530" y="408916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kind of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886334">
            <a:off x="3374796" y="4288158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ardrop 11"/>
          <p:cNvSpPr/>
          <p:nvPr/>
        </p:nvSpPr>
        <p:spPr>
          <a:xfrm rot="4732552">
            <a:off x="1540611" y="141925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ardrop 12"/>
          <p:cNvSpPr/>
          <p:nvPr/>
        </p:nvSpPr>
        <p:spPr>
          <a:xfrm rot="11143748">
            <a:off x="5291433" y="132445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ardrop 13"/>
          <p:cNvSpPr/>
          <p:nvPr/>
        </p:nvSpPr>
        <p:spPr>
          <a:xfrm rot="8077429">
            <a:off x="3374817" y="43553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98165" y="2371748"/>
            <a:ext cx="2281387" cy="2281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 </a:t>
            </a:r>
          </a:p>
          <a:p>
            <a:pPr algn="ctr"/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84913" y="2127247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Spot the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818" y="114352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Small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171" y="195085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Grow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Need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896" y="3968877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There’s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Nothing?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2508" y="4994172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There can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Be only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Five 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6" y="980728"/>
            <a:ext cx="835098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395445" y="4346798"/>
            <a:ext cx="5974733" cy="115212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215821" y="908720"/>
            <a:ext cx="2509966" cy="51244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9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6" y="980728"/>
            <a:ext cx="835098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806648" y="1124744"/>
            <a:ext cx="6357639" cy="57606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9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597073">
            <a:off x="1422312" y="3519673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ardrop 7"/>
          <p:cNvSpPr/>
          <p:nvPr/>
        </p:nvSpPr>
        <p:spPr>
          <a:xfrm rot="15680945">
            <a:off x="5291434" y="3399381"/>
            <a:ext cx="2062323" cy="2062323"/>
          </a:xfrm>
          <a:prstGeom prst="teardro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5530" y="408916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kind of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886334">
            <a:off x="3374796" y="4288158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ardrop 11"/>
          <p:cNvSpPr/>
          <p:nvPr/>
        </p:nvSpPr>
        <p:spPr>
          <a:xfrm rot="4732552">
            <a:off x="1540611" y="141925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ardrop 12"/>
          <p:cNvSpPr/>
          <p:nvPr/>
        </p:nvSpPr>
        <p:spPr>
          <a:xfrm rot="11143748">
            <a:off x="5291433" y="132445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ardrop 13"/>
          <p:cNvSpPr/>
          <p:nvPr/>
        </p:nvSpPr>
        <p:spPr>
          <a:xfrm rot="8077429">
            <a:off x="3374817" y="43553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98165" y="2371748"/>
            <a:ext cx="2281387" cy="2281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 </a:t>
            </a:r>
          </a:p>
          <a:p>
            <a:pPr algn="ctr"/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84913" y="2127247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Spot the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818" y="114352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Small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171" y="195085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Grow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Need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896" y="3968877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There’s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Nothing?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2508" y="4994172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There can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Be only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Five 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556792"/>
            <a:ext cx="82089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java.lang.NullPointerException</a:t>
            </a:r>
            <a:endParaRPr lang="en-GB" sz="1200" dirty="0" smtClean="0"/>
          </a:p>
          <a:p>
            <a:r>
              <a:rPr lang="en-GB" sz="1200" dirty="0" smtClean="0"/>
              <a:t>  at c.b.i.p.b.s.TEPv1EventsTranslator.processToCalls(TEPv1EventsTranslator.java:246)</a:t>
            </a:r>
          </a:p>
          <a:p>
            <a:r>
              <a:rPr lang="en-GB" sz="1200" dirty="0" smtClean="0"/>
              <a:t>  at c.b.i.p.b.s.TEPv1EventsTranslator.getCallUpdates(TEPv1EventsTranslator.java:232)</a:t>
            </a:r>
          </a:p>
          <a:p>
            <a:r>
              <a:rPr lang="en-GB" sz="1200" dirty="0" smtClean="0"/>
              <a:t>  at c.b.i.p.b.s.TEPv1EventsTranslator.processTrsEventType(TEPv1EventsTranslator.java:207)</a:t>
            </a:r>
          </a:p>
          <a:p>
            <a:r>
              <a:rPr lang="en-GB" sz="1200" dirty="0" smtClean="0"/>
              <a:t>  at c.b.i.p.b.s.TEPv1EventsTranslator.translateFrom(TEPv1EventsTranslator.java:165)</a:t>
            </a:r>
          </a:p>
          <a:p>
            <a:r>
              <a:rPr lang="en-GB" sz="1200" dirty="0" smtClean="0"/>
              <a:t>  at c.b.i.p.b.s.TEPv1EventsTranslator.translateFrom(TEPv1EventsTranslator.java:48)</a:t>
            </a:r>
          </a:p>
          <a:p>
            <a:r>
              <a:rPr lang="en-GB" sz="1200" dirty="0" smtClean="0"/>
              <a:t>  at c.b.i.p.b.s.SessionManagerEventsControl$2$1.run(SessionManagerEventsControl.java:197)</a:t>
            </a:r>
          </a:p>
          <a:p>
            <a:r>
              <a:rPr lang="en-GB" sz="1200" dirty="0" smtClean="0"/>
              <a:t>  at c.b.i.p.b.s.SessionManagerEventsControl$2.onEvent(SessionManagerEventsControl.java:220)</a:t>
            </a:r>
          </a:p>
          <a:p>
            <a:r>
              <a:rPr lang="en-GB" sz="1200" dirty="0" smtClean="0"/>
              <a:t>  at c.b.u.c.e.subscription.messaging.RemoteEventsListenerWrapper.onMessage(RemoteEventsListenerWrapper.java:38)</a:t>
            </a:r>
          </a:p>
          <a:p>
            <a:r>
              <a:rPr lang="en-GB" sz="1200" dirty="0" smtClean="0"/>
              <a:t>  at </a:t>
            </a:r>
            <a:r>
              <a:rPr lang="en-GB" sz="1200" dirty="0" smtClean="0"/>
              <a:t>c.b.u.c.e.</a:t>
            </a:r>
            <a:r>
              <a:rPr lang="en-GB" sz="1200" dirty="0" smtClean="0"/>
              <a:t>messaging.hazelcast.HazelcastMessageListener.onMessage(HazelcastMessageListener.java:31)</a:t>
            </a:r>
          </a:p>
          <a:p>
            <a:r>
              <a:rPr lang="en-GB" sz="1200" dirty="0" smtClean="0"/>
              <a:t>  at com.hazelcast.client.impl.MessageListenerManager.notifyMessageListeners(MessageListenerManager.java:67)</a:t>
            </a:r>
          </a:p>
          <a:p>
            <a:r>
              <a:rPr lang="en-GB" sz="1200" dirty="0" smtClean="0"/>
              <a:t>  at </a:t>
            </a:r>
            <a:r>
              <a:rPr lang="en-GB" sz="1200" dirty="0" err="1" smtClean="0"/>
              <a:t>com.hazelcast.client.impl.ListenerManager.customRun</a:t>
            </a:r>
            <a:r>
              <a:rPr lang="en-GB" sz="1200" dirty="0" smtClean="0"/>
              <a:t>(ListenerManager.java:84)</a:t>
            </a:r>
          </a:p>
          <a:p>
            <a:r>
              <a:rPr lang="en-GB" sz="1200" dirty="0" smtClean="0"/>
              <a:t>  at </a:t>
            </a:r>
            <a:r>
              <a:rPr lang="en-GB" sz="1200" dirty="0" err="1" smtClean="0"/>
              <a:t>com.hazelcast.client.ClientRunnable.run</a:t>
            </a:r>
            <a:r>
              <a:rPr lang="en-GB" sz="1200" dirty="0" smtClean="0"/>
              <a:t>(ClientRunnable.java:30)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at </a:t>
            </a:r>
            <a:r>
              <a:rPr lang="en-GB" sz="1200" dirty="0" err="1" smtClean="0"/>
              <a:t>java.lang.Thread.run</a:t>
            </a:r>
            <a:r>
              <a:rPr lang="en-GB" sz="1200" dirty="0" smtClean="0"/>
              <a:t>(Thread.java:722)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5117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646506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55576" y="908720"/>
            <a:ext cx="6912768" cy="18722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77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646506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56" y="4509120"/>
            <a:ext cx="4530106" cy="157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55576" y="4284175"/>
            <a:ext cx="5400600" cy="195313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22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597073">
            <a:off x="1422312" y="3519673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ardrop 7"/>
          <p:cNvSpPr/>
          <p:nvPr/>
        </p:nvSpPr>
        <p:spPr>
          <a:xfrm rot="15680945">
            <a:off x="5291434" y="339938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5530" y="408916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kind of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886334">
            <a:off x="3374796" y="4288158"/>
            <a:ext cx="2062323" cy="2062323"/>
          </a:xfrm>
          <a:prstGeom prst="teardro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ardrop 11"/>
          <p:cNvSpPr/>
          <p:nvPr/>
        </p:nvSpPr>
        <p:spPr>
          <a:xfrm rot="4732552">
            <a:off x="1540611" y="141925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ardrop 12"/>
          <p:cNvSpPr/>
          <p:nvPr/>
        </p:nvSpPr>
        <p:spPr>
          <a:xfrm rot="11143748">
            <a:off x="5291433" y="132445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ardrop 13"/>
          <p:cNvSpPr/>
          <p:nvPr/>
        </p:nvSpPr>
        <p:spPr>
          <a:xfrm rot="8077429">
            <a:off x="3374817" y="43553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98165" y="2371748"/>
            <a:ext cx="2281387" cy="2281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 </a:t>
            </a:r>
          </a:p>
          <a:p>
            <a:pPr algn="ctr"/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84913" y="2127247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Spot the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818" y="114352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Small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171" y="195085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Grow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Need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896" y="3968877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There’s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Nothing?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2508" y="4994172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There can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Be only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Five 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 smtClean="0">
                <a:solidFill>
                  <a:srgbClr val="000000"/>
                </a:solidFill>
                <a:latin typeface="Calibri"/>
              </a:rPr>
              <a:t>Collections Are Objects Too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 Take the example of a skydiving course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Each session can only hold 5 attendees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 We know that we’ll want to add and remove attendees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02589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3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5" y="1196752"/>
            <a:ext cx="33432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802589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11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334493" cy="344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056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71068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67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597073">
            <a:off x="1422312" y="3519673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ardrop 7"/>
          <p:cNvSpPr/>
          <p:nvPr/>
        </p:nvSpPr>
        <p:spPr>
          <a:xfrm rot="15680945">
            <a:off x="5291434" y="339938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5530" y="408916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kind of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886334">
            <a:off x="3374796" y="4288158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ardrop 11"/>
          <p:cNvSpPr/>
          <p:nvPr/>
        </p:nvSpPr>
        <p:spPr>
          <a:xfrm rot="4732552">
            <a:off x="1540611" y="141925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ardrop 12"/>
          <p:cNvSpPr/>
          <p:nvPr/>
        </p:nvSpPr>
        <p:spPr>
          <a:xfrm rot="11143748">
            <a:off x="5291433" y="132445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ardrop 13"/>
          <p:cNvSpPr/>
          <p:nvPr/>
        </p:nvSpPr>
        <p:spPr>
          <a:xfrm rot="8077429">
            <a:off x="3374817" y="43553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98165" y="2371748"/>
            <a:ext cx="2281387" cy="22813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 </a:t>
            </a:r>
          </a:p>
          <a:p>
            <a:pPr algn="ctr"/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84913" y="2127247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Spot the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818" y="114352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Small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171" y="195085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Grow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Need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896" y="3968877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There’s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Nothing?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2508" y="4994172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There can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Be only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Five 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Factory methods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 More 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flexible than constructors  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rgbClr val="000000"/>
                </a:solidFill>
                <a:latin typeface="Consolas"/>
              </a:rPr>
              <a:t>   </a:t>
            </a:r>
            <a:endParaRPr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397356"/>
            <a:ext cx="6876669" cy="34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Things to think about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 equals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() and </a:t>
            </a:r>
            <a:r>
              <a:rPr lang="en-GB" sz="2800" dirty="0" err="1">
                <a:solidFill>
                  <a:srgbClr val="000000"/>
                </a:solidFill>
                <a:latin typeface="Calibri"/>
              </a:rPr>
              <a:t>hashCode</a:t>
            </a: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()</a:t>
            </a:r>
            <a:endParaRPr lang="en-GB" dirty="0"/>
          </a:p>
          <a:p>
            <a:pPr marL="914400" lvl="1" indent="-457200"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Often 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used with Collections</a:t>
            </a:r>
            <a:endParaRPr dirty="0"/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 Boundaries</a:t>
            </a:r>
            <a:endParaRPr lang="en-GB" dirty="0"/>
          </a:p>
          <a:p>
            <a:pPr marL="914400" lvl="1" indent="-457200"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Converting 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to and from primitives</a:t>
            </a:r>
            <a:endParaRPr dirty="0"/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 Nulls</a:t>
            </a:r>
            <a:endParaRPr lang="en-GB" dirty="0"/>
          </a:p>
          <a:p>
            <a:pPr marL="914400" lvl="1" indent="-457200"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What 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does a null represent?</a:t>
            </a:r>
            <a:endParaRPr dirty="0"/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latin typeface="Calibri"/>
              </a:rPr>
              <a:t>toString</a:t>
            </a: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()</a:t>
            </a:r>
            <a:endParaRPr lang="en-GB" dirty="0"/>
          </a:p>
          <a:p>
            <a:pPr marL="914400" lvl="1" indent="-457200"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Especially 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when migrating from </a:t>
            </a: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String</a:t>
            </a:r>
            <a:endParaRPr lang="en-GB" dirty="0"/>
          </a:p>
          <a:p>
            <a:pPr marL="914400" lvl="1" indent="-457200"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Override 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in the least surprising way</a:t>
            </a:r>
            <a:endParaRPr dirty="0"/>
          </a:p>
          <a:p>
            <a:pPr marL="457200" indent="-457200">
              <a:lnSpc>
                <a:spcPct val="100000"/>
              </a:lnSpc>
              <a:buFontTx/>
              <a:buChar char="•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 Serialisation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, Comparable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79" y="764704"/>
            <a:ext cx="8190243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70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When to add micro-types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 Earlier </a:t>
            </a:r>
            <a:r>
              <a:rPr lang="en-GB" sz="3200" dirty="0">
                <a:solidFill>
                  <a:srgbClr val="000000"/>
                </a:solidFill>
                <a:latin typeface="Calibri"/>
              </a:rPr>
              <a:t>is better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 Refactoring </a:t>
            </a:r>
            <a:r>
              <a:rPr lang="en-GB" sz="2800" i="1" dirty="0">
                <a:solidFill>
                  <a:srgbClr val="000000"/>
                </a:solidFill>
                <a:latin typeface="Calibri"/>
              </a:rPr>
              <a:t>from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 a micro-type is easy later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 Changing 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the type from </a:t>
            </a:r>
            <a:r>
              <a:rPr lang="en-GB" sz="2800" b="1" dirty="0">
                <a:solidFill>
                  <a:srgbClr val="000000"/>
                </a:solidFill>
                <a:latin typeface="Calibri"/>
              </a:rPr>
              <a:t>String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en-GB" sz="2800" b="1" dirty="0" err="1">
                <a:solidFill>
                  <a:srgbClr val="000000"/>
                </a:solidFill>
                <a:latin typeface="Calibri"/>
              </a:rPr>
              <a:t>FirstName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 later is hard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 Behaviour </a:t>
            </a:r>
            <a:r>
              <a:rPr lang="en-GB" sz="3200" dirty="0">
                <a:solidFill>
                  <a:srgbClr val="000000"/>
                </a:solidFill>
                <a:latin typeface="Calibri"/>
              </a:rPr>
              <a:t>naturally accumulates when the type exists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2800" dirty="0" smtClean="0">
                <a:solidFill>
                  <a:srgbClr val="000000"/>
                </a:solidFill>
                <a:latin typeface="Calibri"/>
              </a:rPr>
              <a:t> Less </a:t>
            </a:r>
            <a:r>
              <a:rPr lang="en-GB" sz="2800" dirty="0">
                <a:solidFill>
                  <a:srgbClr val="000000"/>
                </a:solidFill>
                <a:latin typeface="Calibri"/>
              </a:rPr>
              <a:t>scattered code to draw together later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597073">
            <a:off x="1422312" y="3519673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ardrop 7"/>
          <p:cNvSpPr/>
          <p:nvPr/>
        </p:nvSpPr>
        <p:spPr>
          <a:xfrm rot="15680945">
            <a:off x="5291434" y="339938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5530" y="408916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kind of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886334">
            <a:off x="3374796" y="4288158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ardrop 11"/>
          <p:cNvSpPr/>
          <p:nvPr/>
        </p:nvSpPr>
        <p:spPr>
          <a:xfrm rot="4732552">
            <a:off x="1540611" y="141925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ardrop 12"/>
          <p:cNvSpPr/>
          <p:nvPr/>
        </p:nvSpPr>
        <p:spPr>
          <a:xfrm rot="11143748">
            <a:off x="5291433" y="132445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ardrop 13"/>
          <p:cNvSpPr/>
          <p:nvPr/>
        </p:nvSpPr>
        <p:spPr>
          <a:xfrm rot="8077429">
            <a:off x="3374817" y="43553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98165" y="2371748"/>
            <a:ext cx="2281387" cy="22813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 </a:t>
            </a:r>
          </a:p>
          <a:p>
            <a:pPr algn="ctr"/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84913" y="2127247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Spot the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818" y="114352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Small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171" y="195085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Grow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Need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896" y="3968877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There’s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Nothing?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2508" y="4994172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There can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Be only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Five 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2463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771800" y="1916832"/>
            <a:ext cx="2160240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6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2463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619672" y="2744924"/>
            <a:ext cx="2592288" cy="43204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68144" y="1772816"/>
            <a:ext cx="720080" cy="27181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524328" y="1745645"/>
            <a:ext cx="936104" cy="27181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9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CustomShape 2"/>
          <p:cNvSpPr/>
          <p:nvPr/>
        </p:nvSpPr>
        <p:spPr>
          <a:xfrm>
            <a:off x="457200" y="845820"/>
            <a:ext cx="8228880" cy="5279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dirty="0" smtClean="0">
                <a:solidFill>
                  <a:srgbClr val="000000"/>
                </a:solidFill>
                <a:latin typeface="Calibri"/>
              </a:rPr>
              <a:t> We </a:t>
            </a:r>
            <a:r>
              <a:rPr lang="en-GB" sz="4000" dirty="0">
                <a:solidFill>
                  <a:srgbClr val="000000"/>
                </a:solidFill>
                <a:latin typeface="Calibri"/>
              </a:rPr>
              <a:t>write more logic </a:t>
            </a:r>
            <a:endParaRPr lang="en-GB" sz="40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dirty="0" smtClean="0">
                <a:solidFill>
                  <a:srgbClr val="000000"/>
                </a:solidFill>
                <a:latin typeface="Calibri"/>
              </a:rPr>
              <a:t> Where </a:t>
            </a:r>
            <a:r>
              <a:rPr lang="en-GB" sz="4000" dirty="0">
                <a:solidFill>
                  <a:srgbClr val="000000"/>
                </a:solidFill>
                <a:latin typeface="Calibri"/>
              </a:rPr>
              <a:t>does </a:t>
            </a:r>
            <a:r>
              <a:rPr lang="en-GB" sz="4000" dirty="0" smtClean="0">
                <a:solidFill>
                  <a:srgbClr val="000000"/>
                </a:solidFill>
                <a:latin typeface="Calibri"/>
              </a:rPr>
              <a:t>it belong?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3600" dirty="0" smtClean="0">
                <a:solidFill>
                  <a:srgbClr val="000000"/>
                </a:solidFill>
                <a:latin typeface="Calibri"/>
              </a:rPr>
              <a:t> Duplicated</a:t>
            </a:r>
            <a:r>
              <a:rPr lang="en-GB" sz="3600" dirty="0">
                <a:solidFill>
                  <a:srgbClr val="000000"/>
                </a:solidFill>
                <a:latin typeface="Calibri"/>
              </a:rPr>
              <a:t>, scattered over the code base</a:t>
            </a:r>
            <a:r>
              <a:rPr lang="en-GB" sz="3600" dirty="0" smtClean="0">
                <a:solidFill>
                  <a:srgbClr val="000000"/>
                </a:solidFill>
                <a:latin typeface="Calibri"/>
              </a:rPr>
              <a:t>?</a:t>
            </a:r>
            <a:endParaRPr lang="en-GB" sz="24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GB" sz="3600" dirty="0" smtClean="0">
                <a:solidFill>
                  <a:srgbClr val="000000"/>
                </a:solidFill>
                <a:latin typeface="Calibri"/>
              </a:rPr>
              <a:t> Utility </a:t>
            </a:r>
            <a:r>
              <a:rPr lang="en-GB" sz="3600" dirty="0">
                <a:solidFill>
                  <a:srgbClr val="000000"/>
                </a:solidFill>
                <a:latin typeface="Calibri"/>
              </a:rPr>
              <a:t>classes – poor encapsulation and easily overlooked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597073">
            <a:off x="1422312" y="3519673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ardrop 7"/>
          <p:cNvSpPr/>
          <p:nvPr/>
        </p:nvSpPr>
        <p:spPr>
          <a:xfrm rot="15680945">
            <a:off x="5291434" y="339938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5530" y="408916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kind of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886334">
            <a:off x="3374796" y="4288158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ardrop 11"/>
          <p:cNvSpPr/>
          <p:nvPr/>
        </p:nvSpPr>
        <p:spPr>
          <a:xfrm rot="4732552">
            <a:off x="1540611" y="1419252"/>
            <a:ext cx="2062323" cy="2062323"/>
          </a:xfrm>
          <a:prstGeom prst="teardro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ardrop 12"/>
          <p:cNvSpPr/>
          <p:nvPr/>
        </p:nvSpPr>
        <p:spPr>
          <a:xfrm rot="11143748">
            <a:off x="5291433" y="132445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ardrop 13"/>
          <p:cNvSpPr/>
          <p:nvPr/>
        </p:nvSpPr>
        <p:spPr>
          <a:xfrm rot="8077429">
            <a:off x="3374817" y="43553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98165" y="2371748"/>
            <a:ext cx="2281387" cy="2281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 </a:t>
            </a:r>
          </a:p>
          <a:p>
            <a:pPr algn="ctr"/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84913" y="2127247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Spot the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818" y="114352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Small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171" y="195085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Grow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Need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896" y="3968877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There’s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Nothing?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2508" y="4994172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There can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Be only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Five 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Calibri"/>
              </a:rPr>
              <a:t>Micro-types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 aka Abstract Data Types, Tiny Types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 Data and </a:t>
            </a:r>
            <a:r>
              <a:rPr lang="en-GB" sz="3200" dirty="0">
                <a:solidFill>
                  <a:srgbClr val="000000"/>
                </a:solidFill>
                <a:latin typeface="Calibri"/>
              </a:rPr>
              <a:t>operations on that data belong </a:t>
            </a: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together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3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 So, </a:t>
            </a:r>
            <a:r>
              <a:rPr lang="en-GB" sz="3200" dirty="0">
                <a:solidFill>
                  <a:srgbClr val="000000"/>
                </a:solidFill>
                <a:latin typeface="Calibri"/>
              </a:rPr>
              <a:t>invent your </a:t>
            </a:r>
            <a:r>
              <a:rPr lang="en-GB" sz="3200" dirty="0" smtClean="0">
                <a:solidFill>
                  <a:srgbClr val="000000"/>
                </a:solidFill>
                <a:latin typeface="Calibri"/>
              </a:rPr>
              <a:t>own types for your domain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 rot="597073">
            <a:off x="1422312" y="3519673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ardrop 7"/>
          <p:cNvSpPr/>
          <p:nvPr/>
        </p:nvSpPr>
        <p:spPr>
          <a:xfrm rot="15680945">
            <a:off x="5291434" y="339938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5530" y="408916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kind of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Thing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ardrop 10"/>
          <p:cNvSpPr/>
          <p:nvPr/>
        </p:nvSpPr>
        <p:spPr>
          <a:xfrm rot="18886334">
            <a:off x="3374796" y="4288158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ardrop 11"/>
          <p:cNvSpPr/>
          <p:nvPr/>
        </p:nvSpPr>
        <p:spPr>
          <a:xfrm rot="4732552">
            <a:off x="1540611" y="1419252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ardrop 12"/>
          <p:cNvSpPr/>
          <p:nvPr/>
        </p:nvSpPr>
        <p:spPr>
          <a:xfrm rot="11143748">
            <a:off x="5291433" y="1324451"/>
            <a:ext cx="2062323" cy="2062323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ardrop 13"/>
          <p:cNvSpPr/>
          <p:nvPr/>
        </p:nvSpPr>
        <p:spPr>
          <a:xfrm rot="8077429">
            <a:off x="3374817" y="435532"/>
            <a:ext cx="2062323" cy="2062323"/>
          </a:xfrm>
          <a:prstGeom prst="teardrop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3298165" y="2371748"/>
            <a:ext cx="2281387" cy="2281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Objects </a:t>
            </a:r>
          </a:p>
          <a:p>
            <a:pPr algn="ctr"/>
            <a:r>
              <a:rPr lang="en-GB" dirty="0" smtClean="0"/>
              <a:t>Everywhere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84913" y="2127247"/>
            <a:ext cx="117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Spot the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Object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9818" y="114352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Start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Small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171" y="195085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Grow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As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You Need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896" y="3968877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What if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There’s 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Nothing?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2508" y="4994172"/>
            <a:ext cx="1332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There can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Be only</a:t>
            </a:r>
          </a:p>
          <a:p>
            <a:pPr algn="ctr"/>
            <a:r>
              <a:rPr lang="en-GB" dirty="0" smtClean="0">
                <a:solidFill>
                  <a:schemeClr val="bg1"/>
                </a:solidFill>
              </a:rPr>
              <a:t>Five 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507</TotalTime>
  <Words>864</Words>
  <Application>Microsoft Office PowerPoint</Application>
  <PresentationFormat>On-screen Show (4:3)</PresentationFormat>
  <Paragraphs>285</Paragraphs>
  <Slides>36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Tony Baines</cp:lastModifiedBy>
  <cp:revision>32</cp:revision>
  <dcterms:modified xsi:type="dcterms:W3CDTF">2013-11-07T20:54:19Z</dcterms:modified>
</cp:coreProperties>
</file>