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30"/>
  </p:notesMasterIdLst>
  <p:handoutMasterIdLst>
    <p:handoutMasterId r:id="rId31"/>
  </p:handoutMasterIdLst>
  <p:sldIdLst>
    <p:sldId id="355" r:id="rId7"/>
    <p:sldId id="416" r:id="rId8"/>
    <p:sldId id="423" r:id="rId9"/>
    <p:sldId id="356" r:id="rId10"/>
    <p:sldId id="409" r:id="rId11"/>
    <p:sldId id="410" r:id="rId12"/>
    <p:sldId id="396" r:id="rId13"/>
    <p:sldId id="411" r:id="rId14"/>
    <p:sldId id="418" r:id="rId15"/>
    <p:sldId id="415" r:id="rId16"/>
    <p:sldId id="397" r:id="rId17"/>
    <p:sldId id="414" r:id="rId18"/>
    <p:sldId id="398" r:id="rId19"/>
    <p:sldId id="419" r:id="rId20"/>
    <p:sldId id="420" r:id="rId21"/>
    <p:sldId id="412" r:id="rId22"/>
    <p:sldId id="417" r:id="rId23"/>
    <p:sldId id="413" r:id="rId24"/>
    <p:sldId id="407" r:id="rId25"/>
    <p:sldId id="379" r:id="rId26"/>
    <p:sldId id="395" r:id="rId27"/>
    <p:sldId id="380" r:id="rId28"/>
    <p:sldId id="381" r:id="rId29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85" autoAdjust="0"/>
    <p:restoredTop sz="96341" autoAdjust="0"/>
  </p:normalViewPr>
  <p:slideViewPr>
    <p:cSldViewPr snapToGrid="0">
      <p:cViewPr>
        <p:scale>
          <a:sx n="144" d="100"/>
          <a:sy n="144" d="100"/>
        </p:scale>
        <p:origin x="664" y="640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486981848787888"/>
          <c:y val="2.9693859117812735E-3"/>
          <c:w val="0.4620606955380594"/>
          <c:h val="0.9404677654159617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B8-0F4C-898D-12584B14E9A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B8-0F4C-898D-12584B14E9AB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B8-0F4C-898D-12584B14E9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5609984"/>
        <c:axId val="55632256"/>
      </c:barChart>
      <c:catAx>
        <c:axId val="55609984"/>
        <c:scaling>
          <c:orientation val="maxMin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de-DE"/>
          </a:p>
        </c:txPr>
        <c:crossAx val="55632256"/>
        <c:crosses val="autoZero"/>
        <c:auto val="1"/>
        <c:lblAlgn val="ctr"/>
        <c:lblOffset val="100"/>
        <c:noMultiLvlLbl val="0"/>
      </c:catAx>
      <c:valAx>
        <c:axId val="55632256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one"/>
        <c:crossAx val="55609984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egendEntry>
        <c:idx val="0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1"/>
        <c:txPr>
          <a:bodyPr/>
          <a:lstStyle/>
          <a:p>
            <a:pPr>
              <a:defRPr sz="1200"/>
            </a:pPr>
            <a:endParaRPr lang="de-DE"/>
          </a:p>
        </c:txPr>
      </c:legendEntry>
      <c:legendEntry>
        <c:idx val="2"/>
        <c:txPr>
          <a:bodyPr/>
          <a:lstStyle/>
          <a:p>
            <a:pPr>
              <a:defRPr sz="1200"/>
            </a:pPr>
            <a:endParaRPr lang="de-DE"/>
          </a:p>
        </c:txPr>
      </c:legendEntry>
      <c:layout>
        <c:manualLayout>
          <c:xMode val="edge"/>
          <c:yMode val="edge"/>
          <c:x val="0.80149253731343284"/>
          <c:y val="0.52835304493820856"/>
          <c:w val="0.17581008344106258"/>
          <c:h val="0.39444292135547893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6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17781378035195E-2"/>
          <c:y val="4.8713503858794326E-2"/>
          <c:w val="0.72089832193327852"/>
          <c:h val="0.711271850706974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7-7A46-A340-586A45AE84A2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7-7A46-A340-586A45AE84A2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77-7A46-A340-586A45AE84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849728"/>
        <c:axId val="55851264"/>
      </c:barChart>
      <c:catAx>
        <c:axId val="5584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51264"/>
        <c:crosses val="autoZero"/>
        <c:auto val="1"/>
        <c:lblAlgn val="ctr"/>
        <c:lblOffset val="100"/>
        <c:noMultiLvlLbl val="0"/>
      </c:catAx>
      <c:valAx>
        <c:axId val="55851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5584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54296124150936"/>
          <c:y val="0.49854001583135465"/>
          <c:w val="0.17871519121995594"/>
          <c:h val="0.2968338288866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15/07/2023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15/07/2023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27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024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4912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7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283505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‹Nr.›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Gruppe</a:t>
            </a:r>
            <a:r>
              <a:rPr lang="de-DE" sz="800" b="0" i="0" dirty="0">
                <a:effectLst/>
                <a:latin typeface="Arial" panose="020B0604020202020204" pitchFamily="34" charset="0"/>
              </a:rPr>
              <a:t> </a:t>
            </a:r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233 – Vortrag zu Aufgabe A316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Sommersemester 2023</a:t>
            </a:r>
          </a:p>
          <a:p>
            <a:r>
              <a:rPr lang="de-DE" sz="800" kern="1200" baseline="0" dirty="0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Ludwig Gröber,  Julian Pins,  Daniel </a:t>
            </a:r>
            <a:r>
              <a:rPr lang="de-DE" sz="800" kern="1200" baseline="0" dirty="0" err="1">
                <a:solidFill>
                  <a:schemeClr val="tx2"/>
                </a:solidFill>
                <a:latin typeface="+mn-lt"/>
                <a:ea typeface="+mn-ea"/>
                <a:cs typeface="Arial" charset="0"/>
              </a:rPr>
              <a:t>Safyan</a:t>
            </a:r>
            <a:endParaRPr lang="de-DE" sz="800" kern="1200" baseline="0" dirty="0">
              <a:solidFill>
                <a:schemeClr val="tx2"/>
              </a:solidFill>
              <a:latin typeface="+mn-lt"/>
              <a:ea typeface="+mn-ea"/>
              <a:cs typeface="Arial" charset="0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Grundlagenpraktikum: Rechnerarchitektur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LEHRSTUHL FÜRRECHNERARCHITEKTUR UND PARALLELE SYSTEME</a:t>
            </a:r>
          </a:p>
          <a:p>
            <a:endParaRPr lang="de-DE" b="0" i="0" dirty="0"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r>
              <a:rPr lang="de-DE" b="0" i="0" dirty="0">
                <a:effectLst/>
                <a:latin typeface="Arial" panose="020B0604020202020204" pitchFamily="34" charset="0"/>
              </a:rPr>
              <a:t>Sommersemester 2023</a:t>
            </a:r>
          </a:p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5010B12-E122-ACCF-9E1B-EB9DF4BC4519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Ludwig</a:t>
            </a:r>
          </a:p>
        </p:txBody>
      </p:sp>
      <p:sp>
        <p:nvSpPr>
          <p:cNvPr id="7" name="Foliennummernplatzhalter 4">
            <a:extLst>
              <a:ext uri="{FF2B5EF4-FFF2-40B4-BE49-F238E27FC236}">
                <a16:creationId xmlns:a16="http://schemas.microsoft.com/office/drawing/2014/main" id="{39E1F419-5591-7E2F-69AD-5BD7089C2991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E819967-6B07-57EA-E8FC-92883DC3F042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319088" y="1875088"/>
            <a:ext cx="4181475" cy="1933075"/>
          </a:xfr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088A2-3C17-BDCC-D633-FDB02CEFF5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985520"/>
            <a:ext cx="4180910" cy="3712106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Performanz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D41E120-CFF7-A121-EEDA-EC41213280BC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18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(4) Genauigkeit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A3E901E-CB90-EDBB-8659-467EB60017E6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Pins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C7FDEF-5426-6A21-0C81-F79CF282B2D1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79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7E9E3F-D8C9-136F-056C-F90511BEAF6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635760"/>
            <a:ext cx="4180910" cy="3061866"/>
          </a:xfrm>
        </p:spPr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1088A2-3C17-BDCC-D633-FDB02CEFF58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635760"/>
            <a:ext cx="4180910" cy="306186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7F787CB-3960-0C01-F817-40FF3B97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Genauigkeit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4877B7-CC28-BAC6-022A-50E4859EA34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8F1D88-FB99-B288-A3D7-D98A682479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Textplatzhalter 1">
            <a:extLst>
              <a:ext uri="{FF2B5EF4-FFF2-40B4-BE49-F238E27FC236}">
                <a16:creationId xmlns:a16="http://schemas.microsoft.com/office/drawing/2014/main" id="{F8562EE9-78A8-DD4A-0D45-3D70B066A3EA}"/>
              </a:ext>
            </a:extLst>
          </p:cNvPr>
          <p:cNvSpPr txBox="1">
            <a:spLocks/>
          </p:cNvSpPr>
          <p:nvPr/>
        </p:nvSpPr>
        <p:spPr>
          <a:xfrm>
            <a:off x="319090" y="980440"/>
            <a:ext cx="8508999" cy="49578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latin typeface="Arial" panose="020B0604020202020204" pitchFamily="34" charset="0"/>
              </a:rPr>
              <a:t>Die Genauigkeit der Lösung als die Abweichung der Implementierung (4) vom Funktionswert der mathematisch definierten Funktion (1) zu verstehen.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BFE4C37-5BDF-C082-937D-D14B407F2AFA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Pins</a:t>
            </a:r>
          </a:p>
        </p:txBody>
      </p:sp>
    </p:spTree>
    <p:extLst>
      <p:ext uri="{BB962C8B-B14F-4D97-AF65-F5344CB8AC3E}">
        <p14:creationId xmlns:p14="http://schemas.microsoft.com/office/powerpoint/2010/main" val="501065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Einordnung und Ausblick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DACC672-A168-E756-7D17-E2D7CEF256B1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Pins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8146E3-0C59-E495-E04E-C4BDE4D40333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64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C11DAFD-3F13-000E-5796-DC9A56D1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1D4D4-D4F8-256B-4C72-9CAD541C4B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A45278-1CC5-F913-EB9C-881E5190E77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32EA83-D32A-A74D-9A2B-48F16237CA6E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Pins</a:t>
            </a:r>
          </a:p>
        </p:txBody>
      </p:sp>
    </p:spTree>
    <p:extLst>
      <p:ext uri="{BB962C8B-B14F-4D97-AF65-F5344CB8AC3E}">
        <p14:creationId xmlns:p14="http://schemas.microsoft.com/office/powerpoint/2010/main" val="1237459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0D1AB0F-886A-12DB-A960-3916D856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6AAB308-FA4D-6B63-C2B1-B4E7B0E9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775326-148A-6B07-58C5-53EE132BA8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E3E63-9D0E-0D15-290A-D75610BF3D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1DFCBB0-AB10-966D-77E9-378F9FE6E813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Pins</a:t>
            </a:r>
          </a:p>
        </p:txBody>
      </p:sp>
    </p:spTree>
    <p:extLst>
      <p:ext uri="{BB962C8B-B14F-4D97-AF65-F5344CB8AC3E}">
        <p14:creationId xmlns:p14="http://schemas.microsoft.com/office/powerpoint/2010/main" val="132273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38B16B-7FC0-9C08-9E9A-F0744D18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F8066BA-0D3D-5C38-F4AA-F75F823D4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1" y="2150617"/>
            <a:ext cx="7421938" cy="2020883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84F4350-EE09-BD30-6912-740E5BE00004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Pins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5D94B5-CDFE-776C-0D85-343DFE8FB2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774934" y="4854985"/>
            <a:ext cx="2052074" cy="273844"/>
          </a:xfrm>
        </p:spPr>
        <p:txBody>
          <a:bodyPr lIns="0" rIns="0"/>
          <a:lstStyle/>
          <a:p>
            <a:fld id="{CE58CB1E-F828-4F11-99E0-327109AF9DA4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32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A8A6274-9C46-B376-397B-DE52B3815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931334"/>
            <a:ext cx="8508999" cy="37644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/>
              <a:t>O.V. (2019), </a:t>
            </a:r>
            <a:r>
              <a:rPr lang="de-DE" dirty="0"/>
              <a:t>https://meerdavon.com/wipe-out-aengste-surfen/ (Aufgerufen am: 15.07.2023) „Surfen“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Preuß, M. (2019), </a:t>
            </a:r>
            <a:r>
              <a:rPr lang="de-DE" dirty="0"/>
              <a:t>https://science-to-go.com/die-kettenlinie-2/ (Aufgerufen am: 15.07.2023) „Kettenlinie“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Hartung, L. (2019), </a:t>
            </a:r>
            <a:r>
              <a:rPr lang="de-DE" dirty="0"/>
              <a:t>https://www.spektrum.de/news/weisser-zwerg-nagt-riesenplaneten-an/1689980 (Aufgerufen am: 15.07.2023) „Gravitationswelle“</a:t>
            </a:r>
          </a:p>
          <a:p>
            <a:pPr>
              <a:lnSpc>
                <a:spcPct val="150000"/>
              </a:lnSpc>
            </a:pPr>
            <a:r>
              <a:rPr lang="de-DE" b="1" dirty="0"/>
              <a:t>O.V. (2014), </a:t>
            </a:r>
            <a:r>
              <a:rPr lang="de-DE" dirty="0"/>
              <a:t>https://commons.wikimedia.org/wiki/File:History_of_the_Universe_%28multilingual%29.svg (Aufgerufen am: 15.07.2023) „Ausdehnung des Universums“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C9DDFC9-98AC-CB8B-1A77-E63EAA69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C6AF0-99D7-E3F0-F76A-76D77090EE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6AE1-2A90-9B7E-D485-14C83F90BB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13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004E12C-AA10-78FB-4A71-FB52FBF91EB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1016000"/>
            <a:ext cx="4180910" cy="3681626"/>
          </a:xfrm>
        </p:spPr>
        <p:txBody>
          <a:bodyPr/>
          <a:lstStyle/>
          <a:p>
            <a:r>
              <a:rPr lang="de-DE" b="0" i="0" dirty="0">
                <a:effectLst/>
                <a:latin typeface="Arial" panose="020B0604020202020204" pitchFamily="34" charset="0"/>
              </a:rPr>
              <a:t>1. Trade-off zwischen Performance, Genauigkeit und Speicherverbrauch für die Implementierungen sehr unterschiedlich.</a:t>
            </a:r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12F86-A6C7-614D-1D4F-5F1AF79CF80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1016000"/>
            <a:ext cx="4180910" cy="3681626"/>
          </a:xfrm>
        </p:spPr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E387CAB-35D4-00D1-722C-9F3E80EB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Erkenntnisse der Messungen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95166A6-C8D1-81BA-8138-2C84C35AE5F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7822FE-7378-E7B7-4CF4-7F21FF497D3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5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F3FA45F-83D1-AA24-AF53-A61DEF00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972000"/>
            <a:ext cx="8508999" cy="380745"/>
          </a:xfrm>
        </p:spPr>
        <p:txBody>
          <a:bodyPr/>
          <a:lstStyle/>
          <a:p>
            <a:r>
              <a:rPr lang="de-DE" dirty="0"/>
              <a:t>Danke für die Aufmerksamkeit &amp; Zeit für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0FF254-B3D7-D84C-5254-453319C522E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91A050-57F8-A3A0-BDAA-CBBC56C3A5A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dirty="0"/>
              <a:t>Praktikum GRA | Gruppe 233 | Vortrag zu Aufgabe A316</a:t>
            </a:r>
            <a:endParaRPr lang="en-US" dirty="0"/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881CAC8-257C-572A-D435-678CAAFC9485}"/>
              </a:ext>
            </a:extLst>
          </p:cNvPr>
          <p:cNvSpPr txBox="1">
            <a:spLocks/>
          </p:cNvSpPr>
          <p:nvPr/>
        </p:nvSpPr>
        <p:spPr>
          <a:xfrm>
            <a:off x="319088" y="3619728"/>
            <a:ext cx="8508999" cy="1056774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>
                <a:latin typeface="Arial" panose="020B0604020202020204" pitchFamily="34" charset="0"/>
              </a:rPr>
              <a:t>Gruppe 233 – Vortrag zu Aufgabe A316</a:t>
            </a:r>
            <a:endParaRPr lang="de-DE" dirty="0"/>
          </a:p>
          <a:p>
            <a:pPr algn="ctr"/>
            <a:r>
              <a:rPr lang="de-DE" dirty="0">
                <a:latin typeface="Arial" panose="020B0604020202020204" pitchFamily="34" charset="0"/>
              </a:rPr>
              <a:t>Sommersemester 2023</a:t>
            </a:r>
          </a:p>
          <a:p>
            <a:pPr algn="ctr"/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pPr algn="ctr"/>
            <a:r>
              <a:rPr lang="de-DE" dirty="0"/>
              <a:t>München, 21. August 2023</a:t>
            </a:r>
          </a:p>
        </p:txBody>
      </p:sp>
    </p:spTree>
    <p:extLst>
      <p:ext uri="{BB962C8B-B14F-4D97-AF65-F5344CB8AC3E}">
        <p14:creationId xmlns:p14="http://schemas.microsoft.com/office/powerpoint/2010/main" val="28919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>
            <a:extLst>
              <a:ext uri="{FF2B5EF4-FFF2-40B4-BE49-F238E27FC236}">
                <a16:creationId xmlns:a16="http://schemas.microsoft.com/office/drawing/2014/main" id="{732781D6-AD53-A072-15E2-C37A87B6BD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0" t="-1" b="705"/>
          <a:stretch/>
        </p:blipFill>
        <p:spPr>
          <a:xfrm>
            <a:off x="4572002" y="3229941"/>
            <a:ext cx="4571998" cy="304081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31A89ED8-5DDE-3175-ED13-B7DF1D96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D7486C-9E7F-06BD-53F4-01A069AFC8C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40CA3-DE98-F6BB-F953-3A2C8B1D404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9B26F12-DA4F-FC87-EE1C-70D76B673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83" y="2084061"/>
            <a:ext cx="4580872" cy="306832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8C8A4A4A-AD63-4455-CA7D-7D0CE1703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83" y="-725655"/>
            <a:ext cx="4580871" cy="3046711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1860B2C0-4513-B7AE-7F31-16346ADF443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29"/>
          <a:stretch/>
        </p:blipFill>
        <p:spPr>
          <a:xfrm>
            <a:off x="4571993" y="-17756"/>
            <a:ext cx="4572003" cy="3573620"/>
          </a:xfrm>
          <a:prstGeom prst="rect">
            <a:avLst/>
          </a:prstGeom>
        </p:spPr>
      </p:pic>
      <p:sp>
        <p:nvSpPr>
          <p:cNvPr id="31" name="Rechteck 30">
            <a:extLst>
              <a:ext uri="{FF2B5EF4-FFF2-40B4-BE49-F238E27FC236}">
                <a16:creationId xmlns:a16="http://schemas.microsoft.com/office/drawing/2014/main" id="{693C1940-2425-81B3-495C-82590DAA3C49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13146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14312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0" marR="0" marT="135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1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Tabelle ohne Farbe und kein Rand</a:t>
            </a:r>
            <a:br>
              <a:rPr lang="de-DE" dirty="0"/>
            </a:br>
            <a:r>
              <a:rPr lang="de-DE" dirty="0"/>
              <a:t>innerer Seitenrand links 0 cm, oben z.B. 0,5 cm (für genug Zeilenabstand innerhalb)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319088" y="2314575"/>
          <a:ext cx="8509507" cy="1589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493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5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Strecke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39 km/Tag (14.360 km/Jahr)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Geschwindigkeit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25 km/h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Ø - Verfügbare Ladezeit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22 h/Tag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Kosten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Kleinwagen mit Verbrennungsmotor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Einsatzgebiet</a:t>
                      </a:r>
                      <a:endParaRPr lang="de-DE" sz="1200" b="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Stadt und Umland</a:t>
                      </a:r>
                      <a:endParaRPr lang="de-DE" sz="1200" dirty="0">
                        <a:latin typeface="+mn-lt"/>
                      </a:endParaRPr>
                    </a:p>
                  </a:txBody>
                  <a:tcPr marL="54000" marR="0" marT="13500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Tabelle – Beispiel 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/>
              <a:t>Tabelle mit schwarzem Rand</a:t>
            </a:r>
            <a:br>
              <a:rPr lang="de-DE"/>
            </a:br>
            <a:r>
              <a:rPr lang="de-DE"/>
              <a:t>innerer Seitenrand links 0,15 cm, oben z.B. 0,5 cm (für genug Zeilenabstand innerhalb) </a:t>
            </a:r>
            <a:endParaRPr lang="de-D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 – Beispiel 1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dirty="0"/>
              <a:t>Dr. </a:t>
            </a:r>
            <a:r>
              <a:rPr lang="de-DE" dirty="0" err="1"/>
              <a:t>rer</a:t>
            </a:r>
            <a:r>
              <a:rPr lang="de-DE" dirty="0"/>
              <a:t>. nat. Erika Mustermann (TUM) | kann beliebig erweitert werden | Infos mit Strich trennen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Nach Möglichkeit linksbündig bleiben</a:t>
            </a:r>
            <a:br>
              <a:rPr lang="de-DE" dirty="0"/>
            </a:br>
            <a:r>
              <a:rPr lang="de-DE" dirty="0"/>
              <a:t>Unnötige Striche und Balken vermeiden</a:t>
            </a:r>
          </a:p>
        </p:txBody>
      </p:sp>
      <p:graphicFrame>
        <p:nvGraphicFramePr>
          <p:cNvPr id="14" name="Inhaltsplatzhalter 13"/>
          <p:cNvGraphicFramePr>
            <a:graphicFrameLocks noGrp="1"/>
          </p:cNvGraphicFramePr>
          <p:nvPr>
            <p:ph idx="1"/>
          </p:nvPr>
        </p:nvGraphicFramePr>
        <p:xfrm>
          <a:off x="114300" y="2286000"/>
          <a:ext cx="9029700" cy="2352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66215"/>
              </p:ext>
            </p:extLst>
          </p:nvPr>
        </p:nvGraphicFramePr>
        <p:xfrm>
          <a:off x="319088" y="1647825"/>
          <a:ext cx="8701087" cy="3000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Diagramme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7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8D6850-A258-7F45-58CE-F16A36A9ED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F3D5C-FE7B-87B9-1ED5-9D5926F6C0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8777CE-EFF2-AA57-D67E-9BD1A50B80E1}"/>
              </a:ext>
            </a:extLst>
          </p:cNvPr>
          <p:cNvSpPr txBox="1"/>
          <p:nvPr/>
        </p:nvSpPr>
        <p:spPr>
          <a:xfrm>
            <a:off x="319506" y="321468"/>
            <a:ext cx="7160425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800" dirty="0">
                <a:solidFill>
                  <a:srgbClr val="0065BD"/>
                </a:solidFill>
                <a:latin typeface="Arial"/>
              </a:rPr>
              <a:t>Gruppe</a:t>
            </a:r>
            <a:r>
              <a:rPr lang="de-DE" sz="800" dirty="0">
                <a:solidFill>
                  <a:prstClr val="black"/>
                </a:solidFill>
                <a:latin typeface="Arial" panose="020B0604020202020204" pitchFamily="34" charset="0"/>
              </a:rPr>
              <a:t> </a:t>
            </a:r>
            <a:r>
              <a:rPr lang="de-DE" sz="800" dirty="0">
                <a:solidFill>
                  <a:srgbClr val="0065BD"/>
                </a:solidFill>
                <a:latin typeface="Arial"/>
              </a:rPr>
              <a:t>233 – Vortrag zu Aufgabe A316</a:t>
            </a:r>
          </a:p>
          <a:p>
            <a:r>
              <a:rPr lang="de-DE" sz="800" dirty="0">
                <a:solidFill>
                  <a:srgbClr val="0065BD"/>
                </a:solidFill>
                <a:latin typeface="Arial"/>
              </a:rPr>
              <a:t>Sommersemester 2023</a:t>
            </a:r>
          </a:p>
          <a:p>
            <a:r>
              <a:rPr lang="de-DE" sz="800" dirty="0">
                <a:solidFill>
                  <a:srgbClr val="0065BD"/>
                </a:solidFill>
                <a:latin typeface="Arial"/>
              </a:rPr>
              <a:t>Ludwig Gröber,  Julian Pins,  Daniel </a:t>
            </a:r>
            <a:r>
              <a:rPr lang="de-DE" sz="800" dirty="0" err="1">
                <a:solidFill>
                  <a:srgbClr val="0065BD"/>
                </a:solidFill>
                <a:latin typeface="Arial"/>
              </a:rPr>
              <a:t>Safyan</a:t>
            </a:r>
            <a:endParaRPr lang="de-DE" sz="800" dirty="0">
              <a:solidFill>
                <a:srgbClr val="0065BD"/>
              </a:solidFill>
              <a:latin typeface="Arial"/>
            </a:endParaRPr>
          </a:p>
          <a:p>
            <a:pPr>
              <a:lnSpc>
                <a:spcPts val="900"/>
              </a:lnSpc>
            </a:pPr>
            <a:endParaRPr lang="de-DE" sz="800" dirty="0">
              <a:solidFill>
                <a:srgbClr val="0065BD"/>
              </a:solidFill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itel 4">
                <a:extLst>
                  <a:ext uri="{FF2B5EF4-FFF2-40B4-BE49-F238E27FC236}">
                    <a16:creationId xmlns:a16="http://schemas.microsoft.com/office/drawing/2014/main" id="{5B77F62F-8660-BCAF-4F54-3D64379F3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090" y="1103343"/>
                <a:ext cx="8508999" cy="9555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ts val="3200"/>
                  </a:lnSpc>
                  <a:spcBef>
                    <a:spcPct val="0"/>
                  </a:spcBef>
                  <a:spcAft>
                    <a:spcPct val="0"/>
                  </a:spcAft>
                  <a:defRPr lang="de-DE" sz="2500" b="0" kern="1200" noProof="0" dirty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2"/>
                    </a:solidFill>
                    <a:latin typeface="Arial" charset="0"/>
                    <a:cs typeface="Arial" charset="0"/>
                  </a:defRPr>
                </a:lvl2pPr>
                <a:lvl3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2"/>
                    </a:solidFill>
                    <a:latin typeface="Arial" charset="0"/>
                    <a:cs typeface="Arial" charset="0"/>
                  </a:defRPr>
                </a:lvl3pPr>
                <a:lvl4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2"/>
                    </a:solidFill>
                    <a:latin typeface="Arial" charset="0"/>
                    <a:cs typeface="Arial" charset="0"/>
                  </a:defRPr>
                </a:lvl4pPr>
                <a:lvl5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2"/>
                    </a:solidFill>
                    <a:latin typeface="Arial" charset="0"/>
                    <a:cs typeface="Arial" charset="0"/>
                  </a:defRPr>
                </a:lvl5pPr>
                <a:lvl6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2"/>
                    </a:solidFill>
                    <a:latin typeface="Arial" charset="0"/>
                    <a:cs typeface="Arial" charset="0"/>
                  </a:defRPr>
                </a:lvl6pPr>
                <a:lvl7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2"/>
                    </a:solidFill>
                    <a:latin typeface="Arial" charset="0"/>
                    <a:cs typeface="Arial" charset="0"/>
                  </a:defRPr>
                </a:lvl7pPr>
                <a:lvl8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2"/>
                    </a:solidFill>
                    <a:latin typeface="Arial" charset="0"/>
                    <a:cs typeface="Arial" charset="0"/>
                  </a:defRPr>
                </a:lvl8pPr>
                <a:lvl9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2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3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Die Aufgabenstellung A316 verlangt die Implementierung der Funktion </a:t>
                </a:r>
                <a14:m>
                  <m:oMath xmlns:m="http://schemas.openxmlformats.org/officeDocument/2006/math"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𝑓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) = </m:t>
                    </m:r>
                    <m:r>
                      <a:rPr kumimoji="0" lang="de-DE" sz="2000" b="0" i="1" u="none" strike="noStrike" kern="1200" cap="none" spc="0" normalizeH="0" baseline="0" noProof="0" dirty="0" err="1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𝑎𝑟𝑠𝑖𝑛h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(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𝑥</m:t>
                    </m:r>
                    <m:r>
                      <a:rPr kumimoji="0" lang="de-DE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j-ea"/>
                        <a:cs typeface="+mj-cs"/>
                      </a:rPr>
                      <m:t>)</m:t>
                    </m:r>
                  </m:oMath>
                </a14:m>
                <a:r>
                  <a:rPr kumimoji="0" lang="de-DE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j-ea"/>
                    <a:cs typeface="+mj-cs"/>
                  </a:rPr>
                  <a:t> im C17 Standard von C.</a:t>
                </a:r>
                <a:endParaRPr kumimoji="0" lang="de-DE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16" name="Titel 4">
                <a:extLst>
                  <a:ext uri="{FF2B5EF4-FFF2-40B4-BE49-F238E27FC236}">
                    <a16:creationId xmlns:a16="http://schemas.microsoft.com/office/drawing/2014/main" id="{5B77F62F-8660-BCAF-4F54-3D64379F3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0" y="1103343"/>
                <a:ext cx="8508999" cy="955594"/>
              </a:xfrm>
              <a:prstGeom prst="rect">
                <a:avLst/>
              </a:prstGeom>
              <a:blipFill>
                <a:blip r:embed="rId2"/>
                <a:stretch>
                  <a:fillRect t="-129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6C41AC8-F664-177A-D70A-A9EC370457C2}"/>
              </a:ext>
            </a:extLst>
          </p:cNvPr>
          <p:cNvSpPr txBox="1">
            <a:spLocks/>
          </p:cNvSpPr>
          <p:nvPr/>
        </p:nvSpPr>
        <p:spPr>
          <a:xfrm>
            <a:off x="319088" y="3842554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de-DE" sz="1400" kern="1200" baseline="0" noProof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6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 folgenden erklären wir (1) den Lösungsansatz (2) die angewandten Optimierungen (3) die Performanz </a:t>
            </a:r>
            <a:b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die Genauigkeit (5) und geben einen Ausblick und ordnen die Ergebnisse ein.</a:t>
            </a: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F4B76B7-D304-5155-6412-C66CEFBBF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957" y="2203919"/>
            <a:ext cx="6018086" cy="1638635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10B8C204-54A4-CB3B-D69C-367BC2803C0D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303404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(1) Lösungsansatz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7F66E87-55E2-4E6B-2B21-0383ACF6B11F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Daniel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429AA-ACFB-C3C1-0254-DEEB6E30BB86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02FB429-BB8A-FEDA-5CFC-47211AEB264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19091" y="842357"/>
            <a:ext cx="4180910" cy="2297083"/>
          </a:xfrm>
        </p:spPr>
        <p:txBody>
          <a:bodyPr/>
          <a:lstStyle/>
          <a:p>
            <a:r>
              <a:rPr lang="de-DE" b="1" dirty="0"/>
              <a:t>Reihendarstellung </a:t>
            </a:r>
            <a:r>
              <a:rPr lang="de-DE" b="1" dirty="0" err="1"/>
              <a:t>für</a:t>
            </a:r>
            <a:r>
              <a:rPr lang="de-DE" b="1" dirty="0"/>
              <a:t> |x| ≤ 1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ECB9F-2FA4-D08D-CC33-1B385A3A85C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647179" y="842357"/>
            <a:ext cx="4180910" cy="2297083"/>
          </a:xfrm>
        </p:spPr>
        <p:txBody>
          <a:bodyPr/>
          <a:lstStyle/>
          <a:p>
            <a:r>
              <a:rPr lang="de-DE" b="1" dirty="0"/>
              <a:t>Reihendarstellung </a:t>
            </a:r>
            <a:r>
              <a:rPr lang="de-DE" b="1" dirty="0" err="1"/>
              <a:t>für</a:t>
            </a:r>
            <a:r>
              <a:rPr lang="de-DE" b="1" dirty="0"/>
              <a:t> |x| ≥ 1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3E948E-2171-E2D9-E3D8-C3D6317E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Reihendarstellungen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04D3EF-A1B4-20AD-08C1-EB8C325DB9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383F4-57BC-1103-4A04-2CE92001A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1">
                <a:extLst>
                  <a:ext uri="{FF2B5EF4-FFF2-40B4-BE49-F238E27FC236}">
                    <a16:creationId xmlns:a16="http://schemas.microsoft.com/office/drawing/2014/main" id="{D645575E-E539-4DC2-94D3-FD96E06D1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9091" y="3139440"/>
                <a:ext cx="8505818" cy="15374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76213" indent="-176213" algn="l" rtl="0" eaLnBrk="0" fontAlgn="base" hangingPunct="0">
                  <a:lnSpc>
                    <a:spcPct val="114000"/>
                  </a:lnSpc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buChar char="•"/>
                  <a:defRPr lang="de-DE" sz="1400" kern="1200" noProof="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363" indent="-18415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38163" indent="-177800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14375" indent="-176213" algn="l" rtl="0" eaLnBrk="0" fontAlgn="base" hangingPunct="0">
                  <a:lnSpc>
                    <a:spcPct val="125000"/>
                  </a:lnSpc>
                  <a:spcBef>
                    <a:spcPct val="0"/>
                  </a:spcBef>
                  <a:spcAft>
                    <a:spcPct val="0"/>
                  </a:spcAft>
                  <a:buFont typeface="Symbol" pitchFamily="18" charset="2"/>
                  <a:buChar char="-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de-DE" b="1" dirty="0"/>
                  <a:t>Genauigkeit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𝑇𝑎𝑦𝑙𝑜𝑟𝐴𝑟𝑠𝑖𝑛h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&lt; 1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&gt; 1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∈ {±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𝑖𝑛𝑓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, ±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𝑁𝑎𝑛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}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7" name="Inhaltsplatzhalter 1">
                <a:extLst>
                  <a:ext uri="{FF2B5EF4-FFF2-40B4-BE49-F238E27FC236}">
                    <a16:creationId xmlns:a16="http://schemas.microsoft.com/office/drawing/2014/main" id="{D645575E-E539-4DC2-94D3-FD96E06D1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91" y="3139440"/>
                <a:ext cx="8505818" cy="1537440"/>
              </a:xfrm>
              <a:prstGeom prst="rect">
                <a:avLst/>
              </a:prstGeom>
              <a:blipFill>
                <a:blip r:embed="rId2"/>
                <a:stretch>
                  <a:fillRect l="-1190" t="-98361" b="-1467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FE47FA33-EB33-B27B-4464-E110E58270C4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Daniel</a:t>
            </a:r>
          </a:p>
        </p:txBody>
      </p:sp>
    </p:spTree>
    <p:extLst>
      <p:ext uri="{BB962C8B-B14F-4D97-AF65-F5344CB8AC3E}">
        <p14:creationId xmlns:p14="http://schemas.microsoft.com/office/powerpoint/2010/main" val="195628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F2E01DF1-DC74-6C63-81DB-66719C942C80}"/>
              </a:ext>
            </a:extLst>
          </p:cNvPr>
          <p:cNvSpPr txBox="1">
            <a:spLocks/>
          </p:cNvSpPr>
          <p:nvPr/>
        </p:nvSpPr>
        <p:spPr>
          <a:xfrm>
            <a:off x="319091" y="842357"/>
            <a:ext cx="8505818" cy="3855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6213" indent="-176213" algn="l" rtl="0" eaLnBrk="0" fontAlgn="base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363" indent="-18415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7800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rt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Symbol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 MB </a:t>
            </a:r>
            <a:r>
              <a:rPr lang="de-DE" dirty="0" err="1"/>
              <a:t>für</a:t>
            </a:r>
            <a:r>
              <a:rPr lang="de-DE" dirty="0"/>
              <a:t> die </a:t>
            </a:r>
            <a:r>
              <a:rPr lang="de-DE" dirty="0" err="1"/>
              <a:t>Lookuptabelle</a:t>
            </a:r>
            <a:r>
              <a:rPr lang="de-DE" dirty="0"/>
              <a:t> festgelegt </a:t>
            </a:r>
          </a:p>
          <a:p>
            <a:r>
              <a:rPr lang="de-DE" dirty="0"/>
              <a:t>40000 Werten </a:t>
            </a:r>
          </a:p>
          <a:p>
            <a:r>
              <a:rPr lang="de-DE" dirty="0"/>
              <a:t>logarithmische Verteilung der Werte festgelegt, da auch die Verteilung aller </a:t>
            </a:r>
            <a:r>
              <a:rPr lang="de-DE" dirty="0" err="1"/>
              <a:t>möglichen</a:t>
            </a:r>
            <a:r>
              <a:rPr lang="de-DE" dirty="0"/>
              <a:t> Werte im Datentyp double </a:t>
            </a:r>
            <a:r>
              <a:rPr lang="de-DE" dirty="0" err="1"/>
              <a:t>loga</a:t>
            </a:r>
            <a:r>
              <a:rPr lang="de-DE" dirty="0"/>
              <a:t>- </a:t>
            </a:r>
            <a:r>
              <a:rPr lang="de-DE" dirty="0" err="1"/>
              <a:t>rithmisch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Mapping: </a:t>
            </a:r>
            <a:r>
              <a:rPr lang="de-DE" dirty="0" err="1"/>
              <a:t>table</a:t>
            </a:r>
            <a:r>
              <a:rPr lang="de-DE" dirty="0"/>
              <a:t>[i] ≤ </a:t>
            </a:r>
            <a:r>
              <a:rPr lang="de-DE" dirty="0" err="1"/>
              <a:t>arsinh</a:t>
            </a:r>
            <a:r>
              <a:rPr lang="de-DE" dirty="0"/>
              <a:t>(x) &lt; </a:t>
            </a:r>
            <a:r>
              <a:rPr lang="de-DE" dirty="0" err="1"/>
              <a:t>table</a:t>
            </a:r>
            <a:r>
              <a:rPr lang="de-DE" dirty="0"/>
              <a:t>[i + 1] </a:t>
            </a:r>
          </a:p>
          <a:p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B3E948E-2171-E2D9-E3D8-C3D6317E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3507"/>
            <a:ext cx="8508999" cy="380745"/>
          </a:xfrm>
        </p:spPr>
        <p:txBody>
          <a:bodyPr/>
          <a:lstStyle/>
          <a:p>
            <a:r>
              <a:rPr lang="de-DE" dirty="0"/>
              <a:t>Tabellen-Lookup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804D3EF-A1B4-20AD-08C1-EB8C325DB9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5383F4-57BC-1103-4A04-2CE92001A7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B2BE1B1-123C-AECE-AD51-41DAF84EA80A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Daniel</a:t>
            </a:r>
          </a:p>
        </p:txBody>
      </p:sp>
    </p:spTree>
    <p:extLst>
      <p:ext uri="{BB962C8B-B14F-4D97-AF65-F5344CB8AC3E}">
        <p14:creationId xmlns:p14="http://schemas.microsoft.com/office/powerpoint/2010/main" val="266603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Optimierungen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366F3B7-893C-D3B9-CDF9-2DD5F9FD9867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Ludwig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527582-DD86-26D2-8FDA-88F4F9CFC2E8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6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F0F151-4050-7E8A-6F93-94203D2A7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9090" y="904240"/>
                <a:ext cx="8508999" cy="3791585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𝑎𝑟𝑠𝑖𝑛h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𝑎𝑟𝑠𝑖𝑛h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𝑒𝑟𝑟𝑜𝑟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&lt;∞ ⋀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&gt; −∞ 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 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𝑓𝑎𝑙𝑙𝑠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𝑖𝑛𝑓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𝑁𝑎𝑁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𝑠𝑜𝑛𝑠𝑡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D2F0F151-4050-7E8A-6F93-94203D2A7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9090" y="904240"/>
                <a:ext cx="8508999" cy="379158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FB63955A-DA90-C8BB-2658-7749845A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280240"/>
            <a:ext cx="8508999" cy="380745"/>
          </a:xfrm>
        </p:spPr>
        <p:txBody>
          <a:bodyPr/>
          <a:lstStyle/>
          <a:p>
            <a:r>
              <a:rPr lang="de-DE" dirty="0"/>
              <a:t>Definition der Funktionswerte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132BA0-57DB-642B-791A-1FD94CCB72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8344B4-A36F-0E3F-B257-797CA66CCD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Praktikum GRA | Gruppe 233 | Vortrag zu Aufgabe A316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C240D66-4CB9-BB1E-9AC7-5566C8375DA5}"/>
              </a:ext>
            </a:extLst>
          </p:cNvPr>
          <p:cNvSpPr/>
          <p:nvPr/>
        </p:nvSpPr>
        <p:spPr>
          <a:xfrm>
            <a:off x="6532880" y="0"/>
            <a:ext cx="2611120" cy="589280"/>
          </a:xfrm>
          <a:prstGeom prst="rect">
            <a:avLst/>
          </a:prstGeom>
          <a:solidFill>
            <a:srgbClr val="E37222"/>
          </a:solidFill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Ludwig</a:t>
            </a:r>
          </a:p>
        </p:txBody>
      </p:sp>
    </p:spTree>
    <p:extLst>
      <p:ext uri="{BB962C8B-B14F-4D97-AF65-F5344CB8AC3E}">
        <p14:creationId xmlns:p14="http://schemas.microsoft.com/office/powerpoint/2010/main" val="2885655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(3) Performanz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de-DE" dirty="0"/>
              <a:t>Ludwig Gröber,  Julian Pins,  Daniel </a:t>
            </a:r>
            <a:r>
              <a:rPr lang="de-DE" dirty="0" err="1"/>
              <a:t>Safyan</a:t>
            </a:r>
            <a:endParaRPr lang="de-DE" dirty="0"/>
          </a:p>
          <a:p>
            <a:r>
              <a:rPr lang="de-DE" dirty="0"/>
              <a:t>München, 21. August 2023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A3E901E-CB90-EDBB-8659-467EB60017E6}"/>
              </a:ext>
            </a:extLst>
          </p:cNvPr>
          <p:cNvSpPr/>
          <p:nvPr/>
        </p:nvSpPr>
        <p:spPr>
          <a:xfrm>
            <a:off x="6532880" y="20179"/>
            <a:ext cx="2611120" cy="5892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r>
              <a:rPr lang="de-DE" sz="2800" b="1" dirty="0"/>
              <a:t>Ludwig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6A983B-56EE-B3A7-E304-348ED41EDCB5}"/>
              </a:ext>
            </a:extLst>
          </p:cNvPr>
          <p:cNvSpPr txBox="1">
            <a:spLocks/>
          </p:cNvSpPr>
          <p:nvPr/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de-DE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58CB1E-F828-4F11-99E0-327109AF9DA4}" type="slidenum">
              <a:rPr kumimoji="0" lang="de-DE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88551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Titel 1</Template>
  <TotalTime>0</TotalTime>
  <Words>883</Words>
  <Application>Microsoft Macintosh PowerPoint</Application>
  <PresentationFormat>Bildschirmpräsentation (16:9)</PresentationFormat>
  <Paragraphs>144</Paragraphs>
  <Slides>23</Slides>
  <Notes>3</Notes>
  <HiddenSlides>6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6</vt:i4>
      </vt:variant>
      <vt:variant>
        <vt:lpstr>Folientitel</vt:lpstr>
      </vt:variant>
      <vt:variant>
        <vt:i4>23</vt:i4>
      </vt:variant>
    </vt:vector>
  </HeadingPairs>
  <TitlesOfParts>
    <vt:vector size="35" baseType="lpstr">
      <vt:lpstr>Arial</vt:lpstr>
      <vt:lpstr>Calibri</vt:lpstr>
      <vt:lpstr>Cambria Math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Grundlagenpraktikum: Rechnerarchitektur</vt:lpstr>
      <vt:lpstr>PowerPoint-Präsentation</vt:lpstr>
      <vt:lpstr>PowerPoint-Präsentation</vt:lpstr>
      <vt:lpstr>(1) Lösungsansatz</vt:lpstr>
      <vt:lpstr>Reihendarstellungen</vt:lpstr>
      <vt:lpstr>Tabellen-Lookup</vt:lpstr>
      <vt:lpstr>(2) Optimierungen</vt:lpstr>
      <vt:lpstr>Definition der Funktionswerte</vt:lpstr>
      <vt:lpstr>(3) Performanz</vt:lpstr>
      <vt:lpstr>Performanz</vt:lpstr>
      <vt:lpstr>(4) Genauigkeit</vt:lpstr>
      <vt:lpstr>Genauigkeit</vt:lpstr>
      <vt:lpstr>(5) Einordnung und Ausblick</vt:lpstr>
      <vt:lpstr>Zusammenfassung</vt:lpstr>
      <vt:lpstr>Ausblick</vt:lpstr>
      <vt:lpstr>Danke für die Aufmerksamkeit &amp; Zeit für Fragen</vt:lpstr>
      <vt:lpstr>Quellen</vt:lpstr>
      <vt:lpstr>Erkenntnisse der Messungen</vt:lpstr>
      <vt:lpstr>Danke für die Aufmerksamkeit &amp; Zeit für Fragen</vt:lpstr>
      <vt:lpstr>Tabelle – Beispiel 1</vt:lpstr>
      <vt:lpstr>Tabelle – Beispiel 2</vt:lpstr>
      <vt:lpstr>Diagramme – Beispiel 1</vt:lpstr>
      <vt:lpstr>Diagramme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Ludwig Gröber</dc:creator>
  <cp:lastModifiedBy>Ludwig Gröber</cp:lastModifiedBy>
  <cp:revision>9</cp:revision>
  <cp:lastPrinted>2023-07-15T11:47:55Z</cp:lastPrinted>
  <dcterms:created xsi:type="dcterms:W3CDTF">2023-07-01T11:44:27Z</dcterms:created>
  <dcterms:modified xsi:type="dcterms:W3CDTF">2023-07-15T13:32:44Z</dcterms:modified>
</cp:coreProperties>
</file>