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5" r:id="rId7"/>
    <p:sldId id="357" r:id="rId8"/>
    <p:sldId id="356" r:id="rId9"/>
    <p:sldId id="409" r:id="rId10"/>
    <p:sldId id="410" r:id="rId11"/>
    <p:sldId id="396" r:id="rId12"/>
    <p:sldId id="411" r:id="rId13"/>
    <p:sldId id="397" r:id="rId14"/>
    <p:sldId id="414" r:id="rId15"/>
    <p:sldId id="415" r:id="rId16"/>
    <p:sldId id="398" r:id="rId17"/>
    <p:sldId id="413" r:id="rId18"/>
    <p:sldId id="412" r:id="rId19"/>
    <p:sldId id="407" r:id="rId20"/>
    <p:sldId id="379" r:id="rId21"/>
    <p:sldId id="395" r:id="rId22"/>
    <p:sldId id="380" r:id="rId23"/>
    <p:sldId id="381" r:id="rId2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8" autoAdjust="0"/>
    <p:restoredTop sz="96341" autoAdjust="0"/>
  </p:normalViewPr>
  <p:slideViewPr>
    <p:cSldViewPr snapToGrid="0">
      <p:cViewPr varScale="1">
        <p:scale>
          <a:sx n="126" d="100"/>
          <a:sy n="126" d="100"/>
        </p:scale>
        <p:origin x="200" y="92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6981848787888"/>
          <c:y val="2.9693859117812735E-3"/>
          <c:w val="0.4620606955380594"/>
          <c:h val="0.94046776541596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8-0F4C-898D-12584B14E9A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8-0F4C-898D-12584B14E9A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8-0F4C-898D-12584B14E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09984"/>
        <c:axId val="55632256"/>
      </c:barChart>
      <c:catAx>
        <c:axId val="5560998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55632256"/>
        <c:crosses val="autoZero"/>
        <c:auto val="1"/>
        <c:lblAlgn val="ctr"/>
        <c:lblOffset val="100"/>
        <c:noMultiLvlLbl val="0"/>
      </c:catAx>
      <c:valAx>
        <c:axId val="556322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55609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80149253731343284"/>
          <c:y val="0.52835304493820856"/>
          <c:w val="0.17581008344106258"/>
          <c:h val="0.394442921355478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17781378035195E-2"/>
          <c:y val="4.8713503858794326E-2"/>
          <c:w val="0.72089832193327852"/>
          <c:h val="0.71127185070697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7A46-A340-586A45AE84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7A46-A340-586A45AE84A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7-7A46-A340-586A45AE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49728"/>
        <c:axId val="55851264"/>
      </c:barChart>
      <c:catAx>
        <c:axId val="5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51264"/>
        <c:crosses val="autoZero"/>
        <c:auto val="1"/>
        <c:lblAlgn val="ctr"/>
        <c:lblOffset val="100"/>
        <c:noMultiLvlLbl val="0"/>
      </c:catAx>
      <c:valAx>
        <c:axId val="558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4296124150936"/>
          <c:y val="0.49854001583135465"/>
          <c:w val="0.17871519121995594"/>
          <c:h val="0.2968338288866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7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491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E9E3F-D8C9-136F-056C-F90511BEAF6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985520"/>
            <a:ext cx="4180910" cy="3712106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985520"/>
            <a:ext cx="4180910" cy="371210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Performanz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Einordnung der gesamten Ausarbeitung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ACC672-A168-E756-7D17-E2D7CEF256B1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Alle</a:t>
            </a:r>
          </a:p>
        </p:txBody>
      </p:sp>
    </p:spTree>
    <p:extLst>
      <p:ext uri="{BB962C8B-B14F-4D97-AF65-F5344CB8AC3E}">
        <p14:creationId xmlns:p14="http://schemas.microsoft.com/office/powerpoint/2010/main" val="85064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04E12C-AA10-78FB-4A71-FB52FBF91EB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016000"/>
            <a:ext cx="4180910" cy="3681626"/>
          </a:xfrm>
        </p:spPr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1. Trade-off zwischen Performance, Genauigkeit und Speicherverbrauch für die Implementierungen sehr unterschiedlich.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12F86-A6C7-614D-1D4F-5F1AF79CF80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016000"/>
            <a:ext cx="4180910" cy="368162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387CAB-35D4-00D1-722C-9F3E80E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Erkenntnisse der Messungen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166A6-C8D1-81BA-8138-2C84C35AE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822FE-7378-E7B7-4CF4-7F21FF497D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8B16B-7FC0-9C08-9E9A-F0744D18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8066BA-0D3D-5C38-F4AA-F75F823D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1" y="2150617"/>
            <a:ext cx="7421938" cy="20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3FA45F-83D1-AA24-AF53-A61DEF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FF254-B3D7-D84C-5254-453319C52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1A050-57F8-A3A0-BDAA-CBBC56C3A5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81CAC8-257C-572A-D435-678CAAFC9485}"/>
              </a:ext>
            </a:extLst>
          </p:cNvPr>
          <p:cNvSpPr txBox="1">
            <a:spLocks/>
          </p:cNvSpPr>
          <p:nvPr/>
        </p:nvSpPr>
        <p:spPr>
          <a:xfrm>
            <a:off x="319088" y="3619728"/>
            <a:ext cx="8508999" cy="105677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pPr algn="ctr"/>
            <a:r>
              <a:rPr lang="de-DE" dirty="0">
                <a:latin typeface="Arial" panose="020B0604020202020204" pitchFamily="34" charset="0"/>
              </a:rPr>
              <a:t>Sommersemester 2023</a:t>
            </a:r>
          </a:p>
          <a:p>
            <a:pPr algn="ctr"/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pPr algn="ctr"/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289195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14312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ohne Farbe und kein Rand</a:t>
            </a:r>
            <a:br>
              <a:rPr lang="de-DE" dirty="0"/>
            </a:br>
            <a:r>
              <a:rPr lang="de-DE" dirty="0"/>
              <a:t>innerer Seitenrand links 0 cm, oben z.B. 0,5 cm (für genug Zeilenabstand innerhalb)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31457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</p:nvPr>
        </p:nvGraphicFramePr>
        <p:xfrm>
          <a:off x="114300" y="2286000"/>
          <a:ext cx="9029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647825"/>
          <a:ext cx="8701087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el 4"/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1103343"/>
                <a:ext cx="8508999" cy="955594"/>
              </a:xfrm>
            </p:spPr>
            <p:txBody>
              <a:bodyPr/>
              <a:lstStyle/>
              <a:p>
                <a:pPr algn="ctr"/>
                <a:r>
                  <a:rPr lang="de-DE" sz="2000" b="0" i="0" dirty="0">
                    <a:effectLst/>
                    <a:latin typeface="Arial" panose="020B0604020202020204" pitchFamily="34" charset="0"/>
                  </a:rPr>
                  <a:t>Die gegebene Aufgabenstellung A316 verlangt die Implementierung der Funktion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sz="2000" b="0" i="1" dirty="0" err="1" smtClean="0">
                        <a:effectLst/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b="0" i="0" dirty="0">
                    <a:effectLst/>
                    <a:latin typeface="Arial" panose="020B0604020202020204" pitchFamily="34" charset="0"/>
                  </a:rPr>
                  <a:t> im C17 Standard von C.</a:t>
                </a:r>
                <a:endParaRPr lang="de-DE" sz="2000" dirty="0"/>
              </a:p>
            </p:txBody>
          </p:sp>
        </mc:Choice>
        <mc:Fallback>
          <p:sp>
            <p:nvSpPr>
              <p:cNvPr id="5" name="Titel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1103343"/>
                <a:ext cx="8508999" cy="955594"/>
              </a:xfrm>
              <a:blipFill>
                <a:blip r:embed="rId2"/>
                <a:stretch>
                  <a:fillRect t="-1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3842554"/>
            <a:ext cx="8508999" cy="955594"/>
          </a:xfrm>
        </p:spPr>
        <p:txBody>
          <a:bodyPr/>
          <a:lstStyle/>
          <a:p>
            <a:r>
              <a:rPr lang="de-DE" dirty="0"/>
              <a:t>Im folgenden erklären wir (1) die mathematischen Ansätze (2) den Ansatz und Abwägungen für die C Implementierungen (3) die gemessenen Ergebnisse vorgestellt (4) die gesamte Ausarbeitung eingeordnet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0789FD-67D7-50D0-AE0B-9ED5108C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57" y="2203919"/>
            <a:ext cx="6018086" cy="163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7F66E87-55E2-4E6B-2B21-0383ACF6B11F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Daniel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2FB429-BB8A-FEDA-5CFC-47211AEB26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≤ 1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dirty="0">
                <a:solidFill>
                  <a:srgbClr val="FF0000"/>
                </a:solidFill>
              </a:rPr>
              <a:t>TODO DANIEL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ECB9F-2FA4-D08D-CC33-1B385A3A85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≥ 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Reihendarstellungen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b="1" dirty="0"/>
                  <a:t>Genauigkeit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𝑇𝑎𝑦𝑙𝑜𝑟𝐴𝑟𝑠𝑖𝑛h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&lt; 1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&gt; 1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∈ {±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 ±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𝑁𝑎𝑛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}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blipFill>
                <a:blip r:embed="rId2"/>
                <a:stretch>
                  <a:fillRect l="-1190" t="-98361" b="-146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2E01DF1-DC74-6C63-81DB-66719C942C80}"/>
              </a:ext>
            </a:extLst>
          </p:cNvPr>
          <p:cNvSpPr txBox="1">
            <a:spLocks/>
          </p:cNvSpPr>
          <p:nvPr/>
        </p:nvSpPr>
        <p:spPr>
          <a:xfrm>
            <a:off x="319091" y="842357"/>
            <a:ext cx="8505818" cy="385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 MB </a:t>
            </a:r>
            <a:r>
              <a:rPr lang="de-DE" dirty="0" err="1"/>
              <a:t>für</a:t>
            </a:r>
            <a:r>
              <a:rPr lang="de-DE" dirty="0"/>
              <a:t> die </a:t>
            </a:r>
            <a:r>
              <a:rPr lang="de-DE" dirty="0" err="1"/>
              <a:t>Lookuptabelle</a:t>
            </a:r>
            <a:r>
              <a:rPr lang="de-DE" dirty="0"/>
              <a:t> festgelegt </a:t>
            </a:r>
          </a:p>
          <a:p>
            <a:r>
              <a:rPr lang="de-DE" dirty="0"/>
              <a:t>40000 Werten </a:t>
            </a:r>
          </a:p>
          <a:p>
            <a:r>
              <a:rPr lang="de-DE" dirty="0"/>
              <a:t>logarithmische Verteilung der Werte festgelegt, da auch die Verteilung aller </a:t>
            </a:r>
            <a:r>
              <a:rPr lang="de-DE" dirty="0" err="1"/>
              <a:t>möglichen</a:t>
            </a:r>
            <a:r>
              <a:rPr lang="de-DE" dirty="0"/>
              <a:t> Werte im Datentyp double </a:t>
            </a:r>
            <a:r>
              <a:rPr lang="de-DE" dirty="0" err="1"/>
              <a:t>loga</a:t>
            </a:r>
            <a:r>
              <a:rPr lang="de-DE" dirty="0"/>
              <a:t>- </a:t>
            </a:r>
            <a:r>
              <a:rPr lang="de-DE" dirty="0" err="1"/>
              <a:t>rithmisch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Mapping: </a:t>
            </a:r>
            <a:r>
              <a:rPr lang="de-DE" dirty="0" err="1"/>
              <a:t>table</a:t>
            </a:r>
            <a:r>
              <a:rPr lang="de-DE" dirty="0"/>
              <a:t>[i] ≤ </a:t>
            </a:r>
            <a:r>
              <a:rPr lang="de-DE" dirty="0" err="1"/>
              <a:t>arsinh</a:t>
            </a:r>
            <a:r>
              <a:rPr lang="de-DE" dirty="0"/>
              <a:t>(x) &lt; </a:t>
            </a:r>
            <a:r>
              <a:rPr lang="de-DE" dirty="0" err="1"/>
              <a:t>table</a:t>
            </a:r>
            <a:r>
              <a:rPr lang="de-DE" dirty="0"/>
              <a:t>[i + 1] 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Tabellen-Lookup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3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Umsetzung der C Implementierungen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66F3B7-893C-D3B9-CDF9-2DD5F9FD9867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𝑎𝑟𝑠𝑖𝑛h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&lt;∞ ⋀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 −∞ 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B63955A-DA90-C8BB-2658-7749845A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Definition der Funktionswerte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132BA0-57DB-642B-791A-1FD94CCB7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344B4-A36F-0E3F-B257-797CA66CC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5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Die gemessenen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3E901E-CB90-EDBB-8659-467EB60017E6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42373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E9E3F-D8C9-136F-056C-F90511BEAF6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F8562EE9-78A8-DD4A-0D45-3D70B066A3EA}"/>
              </a:ext>
            </a:extLst>
          </p:cNvPr>
          <p:cNvSpPr txBox="1">
            <a:spLocks/>
          </p:cNvSpPr>
          <p:nvPr/>
        </p:nvSpPr>
        <p:spPr>
          <a:xfrm>
            <a:off x="319090" y="980440"/>
            <a:ext cx="8508999" cy="4957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</a:rPr>
              <a:t>Die Genauigkeit der Lösung als die Abweichung der Implementierung (4) vom Funktionswert der mathematisch definierten Funktion (1) zu verstehen.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06582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656</Words>
  <Application>Microsoft Macintosh PowerPoint</Application>
  <PresentationFormat>Bildschirmpräsentation (16:9)</PresentationFormat>
  <Paragraphs>105</Paragraphs>
  <Slides>18</Slides>
  <Notes>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Die gegebene Aufgabenstellung A316 verlangt die Implementierung der Funktion f(x) = arsinh(x) im C17 Standard von C.</vt:lpstr>
      <vt:lpstr>(1) Lösungsansatz</vt:lpstr>
      <vt:lpstr>Reihendarstellungen</vt:lpstr>
      <vt:lpstr>Tabellen-Lookup</vt:lpstr>
      <vt:lpstr>(2) Umsetzung der C Implementierungen</vt:lpstr>
      <vt:lpstr>Definition der Funktionswerte</vt:lpstr>
      <vt:lpstr>(3) Die gemessenen Ergebnisse</vt:lpstr>
      <vt:lpstr>Genauigkeit</vt:lpstr>
      <vt:lpstr>Performanz</vt:lpstr>
      <vt:lpstr>(4) Einordnung der gesamten Ausarbeitung</vt:lpstr>
      <vt:lpstr>Erkenntnisse der Messungen</vt:lpstr>
      <vt:lpstr>Danke für die Aufmerksamkeit &amp; Zeit für Fragen</vt:lpstr>
      <vt:lpstr>Danke für die Aufmerksamkeit &amp; Zeit für Fragen</vt:lpstr>
      <vt:lpstr>Tabelle – Beispiel 1</vt:lpstr>
      <vt:lpstr>Tabelle – Beispiel 2</vt:lpstr>
      <vt:lpstr>Diagramme – Beispiel 1</vt:lpstr>
      <vt:lpstr>Diagramme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5</cp:revision>
  <cp:lastPrinted>2015-07-30T14:04:45Z</cp:lastPrinted>
  <dcterms:created xsi:type="dcterms:W3CDTF">2023-07-01T11:44:27Z</dcterms:created>
  <dcterms:modified xsi:type="dcterms:W3CDTF">2023-07-13T12:47:03Z</dcterms:modified>
</cp:coreProperties>
</file>