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1"/>
  </p:notesMasterIdLst>
  <p:handoutMasterIdLst>
    <p:handoutMasterId r:id="rId32"/>
  </p:handoutMasterIdLst>
  <p:sldIdLst>
    <p:sldId id="355" r:id="rId7"/>
    <p:sldId id="416" r:id="rId8"/>
    <p:sldId id="423" r:id="rId9"/>
    <p:sldId id="356" r:id="rId10"/>
    <p:sldId id="409" r:id="rId11"/>
    <p:sldId id="410" r:id="rId12"/>
    <p:sldId id="396" r:id="rId13"/>
    <p:sldId id="411" r:id="rId14"/>
    <p:sldId id="424" r:id="rId15"/>
    <p:sldId id="418" r:id="rId16"/>
    <p:sldId id="415" r:id="rId17"/>
    <p:sldId id="397" r:id="rId18"/>
    <p:sldId id="414" r:id="rId19"/>
    <p:sldId id="398" r:id="rId20"/>
    <p:sldId id="419" r:id="rId21"/>
    <p:sldId id="420" r:id="rId22"/>
    <p:sldId id="412" r:id="rId23"/>
    <p:sldId id="417" r:id="rId24"/>
    <p:sldId id="413" r:id="rId25"/>
    <p:sldId id="407" r:id="rId26"/>
    <p:sldId id="379" r:id="rId27"/>
    <p:sldId id="395" r:id="rId28"/>
    <p:sldId id="380" r:id="rId29"/>
    <p:sldId id="381" r:id="rId30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78184" autoAdjust="0"/>
  </p:normalViewPr>
  <p:slideViewPr>
    <p:cSldViewPr snapToGrid="0">
      <p:cViewPr>
        <p:scale>
          <a:sx n="130" d="100"/>
          <a:sy n="130" d="100"/>
        </p:scale>
        <p:origin x="1064" y="21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Die Aufgabenstellung A316 verlangt die Implementierung der Funktion </a:t>
                </a:r>
                <a14:m>
                  <m:oMath xmlns:m="http://schemas.openxmlformats.org/officeDocument/2006/math"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 = </m:t>
                    </m:r>
                    <m:r>
                      <a:rPr kumimoji="0" lang="de-DE" sz="1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𝑎𝑟𝑠𝑖𝑛h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 im C17 Standard von C.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j-ea"/>
                  <a:cs typeface="+mj-cs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Die Aufgabenstellung A316 verlangt die Implementierung der Funktion 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j-ea"/>
                    <a:cs typeface="+mj-cs"/>
                  </a:rPr>
                  <a:t>𝑓(𝑥) =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j-ea"/>
                    <a:cs typeface="+mj-cs"/>
                  </a:rPr>
                  <a:t>𝑎𝑟𝑠𝑖𝑛ℎ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j-ea"/>
                    <a:cs typeface="+mj-cs"/>
                  </a:rPr>
                  <a:t>(𝑥)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 im C17 Standard von C.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j-ea"/>
                  <a:cs typeface="+mj-cs"/>
                </a:endParaRP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8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7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Wir verwenden nur strukturelle und keine Mikro-Optimierungen, da wir wissen, dass moderne Compiler sowieso nicht zu schlagen sind.</a:t>
            </a:r>
          </a:p>
          <a:p>
            <a:endParaRPr lang="de-DE" dirty="0"/>
          </a:p>
          <a:p>
            <a:r>
              <a:rPr lang="de-DE" b="1" dirty="0"/>
              <a:t>Reihendarstellungen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Anzahl der Reihenglieder: Absorption für kleine x -&gt; weniger Reihenglieder x=0,25 -&gt; 13 x=0,5 -&gt; 26 x=0,99 -&gt; rund 1500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haben keine Möglichkeit gefunden, eine einzelne Reihe für alle Werte schnell und passend zu finden, weshalb wir uns mit 13 Reihengliedern einen </a:t>
            </a:r>
            <a:r>
              <a:rPr lang="de-DE" dirty="0">
                <a:solidFill>
                  <a:srgbClr val="A9B7C6"/>
                </a:solidFill>
                <a:effectLst/>
                <a:latin typeface="JetBrains Mono"/>
              </a:rPr>
              <a:t>exponentiell ansteigender relativer Fehler für x &gt; 0,25 in Kauf nehmen.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Koeffizienten vorberechnet: vor </a:t>
            </a:r>
            <a:r>
              <a:rPr lang="de-DE" dirty="0" err="1"/>
              <a:t>Runtime</a:t>
            </a:r>
            <a:r>
              <a:rPr lang="de-DE" dirty="0"/>
              <a:t> -&gt; Viel Zeitersparnis für wenig Speicherverbrauch</a:t>
            </a:r>
          </a:p>
          <a:p>
            <a:r>
              <a:rPr lang="de-DE" dirty="0"/>
              <a:t>Horner-Schemas: Vermeiden der Berechnung von Potenzen zur Laufzeit durch 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Schachtelung von Produkten und Summen</a:t>
            </a:r>
          </a:p>
          <a:p>
            <a:endParaRPr lang="de-DE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Tabellen-Lookup: 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„reiner Lookup“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Logarithmische Verteilung der Werte, da die möglichen Werte im Datentyp double ebenfalls logarithmisch Verteilt sind. 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 Werte pro Exponent vorberechnet und insgesamt etwa 33.000 Werte gespeichert.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Exponent und erste 4 </a:t>
            </a:r>
            <a:r>
              <a:rPr lang="de-DE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bit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der Mantisse bilden auf Index des nächstkleineren Wertes in der Lookup-tabelle ab.</a:t>
            </a:r>
          </a:p>
          <a:p>
            <a:endParaRPr lang="de-DE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Keine Splines (4 werte für jeden Index gespeichert, polynomielle Interpolation), da das Mischung aus Tabelle und Reihe -&gt; wir wollten reinen Tabellen Lookup zur Vergleichbarkeit der Ansätze.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9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Spezifizierungen des Systems und des Compilers würde ich auf die Ausarbeitung verweisen. </a:t>
            </a:r>
          </a:p>
          <a:p>
            <a:endParaRPr lang="de-DE" dirty="0"/>
          </a:p>
          <a:p>
            <a:r>
              <a:rPr lang="de-DE" dirty="0"/>
              <a:t>27(</a:t>
            </a:r>
            <a:r>
              <a:rPr lang="de-DE" dirty="0" err="1"/>
              <a:t>ln</a:t>
            </a:r>
            <a:r>
              <a:rPr lang="de-DE" dirty="0"/>
              <a:t>) und 13(</a:t>
            </a:r>
            <a:r>
              <a:rPr lang="de-DE" dirty="0" err="1"/>
              <a:t>rest</a:t>
            </a:r>
            <a:r>
              <a:rPr lang="de-DE" dirty="0"/>
              <a:t>)  = 40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7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491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5010B12-E122-ACCF-9E1B-EB9DF4BC4519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39E1F419-5591-7E2F-69AD-5BD7089C299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Performanz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A983B-56EE-B3A7-E304-348ED41EDCB5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8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E819967-6B07-57EA-E8FC-92883DC3F04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9088" y="1875088"/>
            <a:ext cx="4181475" cy="19330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1088A2-3C17-BDCC-D633-FDB02CEFF581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985520"/>
                <a:ext cx="4180910" cy="371210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gemischte Reihe für x &gt;= 1 am langsamsten, da 40 </a:t>
                </a:r>
                <a:r>
                  <a:rPr lang="de-DE" dirty="0" err="1"/>
                  <a:t>Reihengleider</a:t>
                </a:r>
                <a:r>
                  <a:rPr lang="de-DE" dirty="0"/>
                  <a:t> berechnet werden.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Gemischte Reihe für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Reine Reihe ist rechen-intensiv, da 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genau 13 Reihenglieder berechnet werden.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Lookup-Table verbessert die Laufzeit auf Kosten des Speicherverbrauchs von etwa 255KB.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&lt;</a:t>
                </a:r>
                <a:r>
                  <a:rPr lang="de-DE" dirty="0" err="1"/>
                  <a:t>math.h</a:t>
                </a:r>
                <a:r>
                  <a:rPr lang="de-DE" dirty="0"/>
                  <a:t>&gt; für große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mit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de-DE" dirty="0"/>
                  <a:t> Wiederholungen Laufzeit Null.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1088A2-3C17-BDCC-D633-FDB02CE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985520"/>
                <a:ext cx="4180910" cy="3712106"/>
              </a:xfrm>
              <a:blipFill>
                <a:blip r:embed="rId4"/>
                <a:stretch>
                  <a:fillRect l="-2417" t="-1701" r="-1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Performanz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41E120-CFF7-A121-EEDA-EC41213280BC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1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Genauigkeit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7FDEF-5426-6A21-0C81-F79CF282B2D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8562EE9-78A8-DD4A-0D45-3D70B066A3EA}"/>
              </a:ext>
            </a:extLst>
          </p:cNvPr>
          <p:cNvSpPr txBox="1">
            <a:spLocks/>
          </p:cNvSpPr>
          <p:nvPr/>
        </p:nvSpPr>
        <p:spPr>
          <a:xfrm>
            <a:off x="319090" y="980440"/>
            <a:ext cx="8508999" cy="4957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</a:rPr>
              <a:t>Die Genauigkeit der Lösung als die Abweichung der Implementierung (4) vom Funktionswert der mathematisch definierten Funktion (1) zu verstehen.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BFE4C37-5BDF-C082-937D-D14B407F2AFA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50106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Einordnung und 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ACC672-A168-E756-7D17-E2D7CEF256B1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146E3-0C59-E495-E04E-C4BDE4D40333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11DAFD-3F13-000E-5796-DC9A56D1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1D4D4-D4F8-256B-4C72-9CAD541C4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45278-1CC5-F913-EB9C-881E5190E7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32EA83-D32A-A74D-9A2B-48F16237CA6E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123745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D1AB0F-886A-12DB-A960-3916D85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AAB308-FA4D-6B63-C2B1-B4E7B0E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775326-148A-6B07-58C5-53EE132BA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E3E63-9D0E-0D15-290A-D75610BF3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1DFCBB0-AB10-966D-77E9-378F9FE6E813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132273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8B16B-7FC0-9C08-9E9A-F0744D18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8066BA-0D3D-5C38-F4AA-F75F823D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2150617"/>
            <a:ext cx="7421938" cy="202088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84F4350-EE09-BD30-6912-740E5BE00004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5D94B5-CDFE-776C-0D85-343DFE8FB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3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8A6274-9C46-B376-397B-DE52B381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31334"/>
            <a:ext cx="8508999" cy="3764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O.V. (2019), </a:t>
            </a:r>
            <a:r>
              <a:rPr lang="de-DE" dirty="0"/>
              <a:t>https://meerdavon.com/wipe-out-aengste-surfen/ (Aufgerufen am: 15.07.2023) „Surfen“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Preuß, M. (2019), </a:t>
            </a:r>
            <a:r>
              <a:rPr lang="de-DE" dirty="0"/>
              <a:t>https://science-to-go.com/die-kettenlinie-2/ (Aufgerufen am: 15.07.2023) „Kettenlinie“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Hartung, L. (2019), </a:t>
            </a:r>
            <a:r>
              <a:rPr lang="de-DE" dirty="0"/>
              <a:t>https://www.spektrum.de/news/weisser-zwerg-nagt-riesenplaneten-an/1689980 (Aufgerufen am: 15.07.2023) „Gravitationswelle“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O.V. (2014), </a:t>
            </a:r>
            <a:r>
              <a:rPr lang="de-DE" dirty="0"/>
              <a:t>https://commons.wikimedia.org/wiki/File:History_of_the_Universe_%28multilingual%29.svg (Aufgerufen am: 15.07.2023) „Ausdehnung des Universums“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DDFC9-98AC-CB8B-1A77-E63EAA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C6AF0-99D7-E3F0-F76A-76D77090E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6AE1-2A90-9B7E-D485-14C83F90B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1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04E12C-AA10-78FB-4A71-FB52FBF91E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016000"/>
            <a:ext cx="4180910" cy="3681626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1. Trade-off zwischen Performance, Genauigkeit und Speicherverbrauch für die Implementierungen sehr unterschiedlich.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12F86-A6C7-614D-1D4F-5F1AF79CF80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016000"/>
            <a:ext cx="4180910" cy="368162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387CAB-35D4-00D1-722C-9F3E80E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166A6-C8D1-81BA-8138-2C84C35AE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822FE-7378-E7B7-4CF4-7F21FF497D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32781D6-AD53-A072-15E2-C37A87B6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t="-1" b="705"/>
          <a:stretch/>
        </p:blipFill>
        <p:spPr>
          <a:xfrm>
            <a:off x="4572002" y="3229941"/>
            <a:ext cx="4571998" cy="304081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1A89ED8-5DDE-3175-ED13-B7DF1D9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7486C-9E7F-06BD-53F4-01A069AFC8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40CA3-DE98-F6BB-F953-3A2C8B1D40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9B26F12-DA4F-FC87-EE1C-70D76B67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83" y="2084061"/>
            <a:ext cx="4580872" cy="306832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C8A4A4A-AD63-4455-CA7D-7D0CE170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83" y="-725655"/>
            <a:ext cx="4580871" cy="30467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60B2C0-4513-B7AE-7F31-16346ADF44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"/>
          <a:stretch/>
        </p:blipFill>
        <p:spPr>
          <a:xfrm>
            <a:off x="4571993" y="-17756"/>
            <a:ext cx="4572003" cy="357362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693C1940-2425-81B3-495C-82590DAA3C49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13146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3619728"/>
            <a:ext cx="8508999" cy="105677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D6850-A258-7F45-58CE-F16A36A9E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F3D5C-FE7B-87B9-1ED5-9D5926F6C0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777CE-EFF2-AA57-D67E-9BD1A50B80E1}"/>
              </a:ext>
            </a:extLst>
          </p:cNvPr>
          <p:cNvSpPr txBox="1"/>
          <p:nvPr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Gruppe</a:t>
            </a:r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de-DE" sz="800" dirty="0">
                <a:solidFill>
                  <a:srgbClr val="0065BD"/>
                </a:solidFill>
                <a:latin typeface="Arial"/>
              </a:rPr>
              <a:t>233 – Vortrag zu Aufgabe A316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Sommersemester 2023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Ludwig Gröber,  Julian Pins,  Daniel </a:t>
            </a:r>
            <a:r>
              <a:rPr lang="de-DE" sz="800" dirty="0" err="1">
                <a:solidFill>
                  <a:srgbClr val="0065BD"/>
                </a:solidFill>
                <a:latin typeface="Arial"/>
              </a:rPr>
              <a:t>Safyan</a:t>
            </a:r>
            <a:endParaRPr lang="de-DE" sz="800" dirty="0">
              <a:solidFill>
                <a:srgbClr val="0065BD"/>
              </a:solidFill>
              <a:latin typeface="Arial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rgbClr val="0065BD"/>
              </a:solidFill>
              <a:latin typeface="Arial"/>
            </a:endParaRPr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5B77F62F-8660-BCAF-4F54-3D64379F37DB}"/>
              </a:ext>
            </a:extLst>
          </p:cNvPr>
          <p:cNvSpPr txBox="1">
            <a:spLocks/>
          </p:cNvSpPr>
          <p:nvPr/>
        </p:nvSpPr>
        <p:spPr>
          <a:xfrm>
            <a:off x="319090" y="1103343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6C41AC8-F664-177A-D70A-A9EC370457C2}"/>
              </a:ext>
            </a:extLst>
          </p:cNvPr>
          <p:cNvSpPr txBox="1">
            <a:spLocks/>
          </p:cNvSpPr>
          <p:nvPr/>
        </p:nvSpPr>
        <p:spPr>
          <a:xfrm>
            <a:off x="319088" y="2823099"/>
            <a:ext cx="8508999" cy="19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 folgt: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 Lösungsansatz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angewandten Optimierungen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Performanz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Genauigkeit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ein Ausblick und die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Eindordnung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F4B76B7-D304-5155-6412-C66CEFB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57" y="956571"/>
            <a:ext cx="6018086" cy="163863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10B8C204-54A4-CB3B-D69C-367BC2803C0D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303404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7F66E87-55E2-4E6B-2B21-0383ACF6B11F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Daniel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29AA-ACFB-C3C1-0254-DEEB6E30BB86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2FB429-BB8A-FEDA-5CFC-47211AEB26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≤ 1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ECB9F-2FA4-D08D-CC33-1B385A3A85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≥ 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Reihendarstellungen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/>
                  <a:t>Genauigkeit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𝑇𝑎𝑦𝑙𝑜𝑟𝐴𝑟𝑠𝑖𝑛h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&lt; 1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∈ {±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 ±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𝑁𝑎𝑛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blipFill>
                <a:blip r:embed="rId2"/>
                <a:stretch>
                  <a:fillRect l="-1190" t="-98361" b="-146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FE47FA33-EB33-B27B-4464-E110E58270C4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1956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2E01DF1-DC74-6C63-81DB-66719C942C80}"/>
              </a:ext>
            </a:extLst>
          </p:cNvPr>
          <p:cNvSpPr txBox="1">
            <a:spLocks/>
          </p:cNvSpPr>
          <p:nvPr/>
        </p:nvSpPr>
        <p:spPr>
          <a:xfrm>
            <a:off x="319091" y="842357"/>
            <a:ext cx="8505818" cy="38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 MB </a:t>
            </a:r>
            <a:r>
              <a:rPr lang="de-DE" dirty="0" err="1"/>
              <a:t>für</a:t>
            </a:r>
            <a:r>
              <a:rPr lang="de-DE" dirty="0"/>
              <a:t> die </a:t>
            </a:r>
            <a:r>
              <a:rPr lang="de-DE" dirty="0" err="1"/>
              <a:t>Lookuptabelle</a:t>
            </a:r>
            <a:r>
              <a:rPr lang="de-DE" dirty="0"/>
              <a:t> festgelegt </a:t>
            </a:r>
          </a:p>
          <a:p>
            <a:r>
              <a:rPr lang="de-DE" dirty="0"/>
              <a:t>40000 Werten </a:t>
            </a:r>
          </a:p>
          <a:p>
            <a:r>
              <a:rPr lang="de-DE" dirty="0"/>
              <a:t>logarithmische Verteilung der Werte festgelegt, da auch die Verteilung aller </a:t>
            </a:r>
            <a:r>
              <a:rPr lang="de-DE" dirty="0" err="1"/>
              <a:t>möglichen</a:t>
            </a:r>
            <a:r>
              <a:rPr lang="de-DE" dirty="0"/>
              <a:t> Werte im Datentyp double </a:t>
            </a:r>
            <a:r>
              <a:rPr lang="de-DE" dirty="0" err="1"/>
              <a:t>loga</a:t>
            </a:r>
            <a:r>
              <a:rPr lang="de-DE" dirty="0"/>
              <a:t>- </a:t>
            </a:r>
            <a:r>
              <a:rPr lang="de-DE" dirty="0" err="1"/>
              <a:t>rithmisch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Mapping: </a:t>
            </a:r>
            <a:r>
              <a:rPr lang="de-DE" dirty="0" err="1"/>
              <a:t>table</a:t>
            </a:r>
            <a:r>
              <a:rPr lang="de-DE" dirty="0"/>
              <a:t>[i] ≤ </a:t>
            </a:r>
            <a:r>
              <a:rPr lang="de-DE" dirty="0" err="1"/>
              <a:t>arsinh</a:t>
            </a:r>
            <a:r>
              <a:rPr lang="de-DE" dirty="0"/>
              <a:t>(x) &lt; </a:t>
            </a:r>
            <a:r>
              <a:rPr lang="de-DE" dirty="0" err="1"/>
              <a:t>table</a:t>
            </a:r>
            <a:r>
              <a:rPr lang="de-DE" dirty="0"/>
              <a:t>[i + 1]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Tabellen-Lookup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2BE1B1-123C-AECE-AD51-41DAF84EA80A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26660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Optimierungen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66F3B7-893C-D3B9-CDF9-2DD5F9FD9867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527582-DD86-26D2-8FDA-88F4F9CFC2E8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B63955A-DA90-C8BB-2658-7749845A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132BA0-57DB-642B-791A-1FD94CCB7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344B4-A36F-0E3F-B257-797CA66CC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240D66-4CB9-BB1E-9AC7-5566C8375DA5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28856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78862C6-E738-3AA6-2B79-D3B1379A90C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Reihen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Reihenglieder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Koeffizienten aller drei Reihen bereits vor </a:t>
                </a:r>
                <a:r>
                  <a:rPr lang="de-DE" dirty="0" err="1"/>
                  <a:t>Runtime</a:t>
                </a:r>
                <a:r>
                  <a:rPr lang="de-DE" dirty="0"/>
                  <a:t> berechnet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Anwendung des Horner-Schemas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Absorption für kleine und große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-&gt; weniger Reihenglieder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78862C6-E738-3AA6-2B79-D3B1379A9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l="-2417" t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C79D8-6FBC-3770-5ECE-EC433E77276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b="1" dirty="0"/>
              <a:t>Tabellen-Lookup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Logarithmische Verteilung der Werte in der Lookup-Tabelle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Exponent und erste 4 Bit der Mantisse -&gt; Index des nächst kleineren Wertes der 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Lineare Interpolation zwischen 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sngStrike" dirty="0"/>
              <a:t>Splines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476E80-B6A0-765B-C1C2-3D604391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Angewandte Optimierungen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B650C2-A672-A7A2-9601-F274C5605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B670E-F23D-539F-66BD-0BC16CF890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663F5CFE-040E-04A2-B7ED-A219D04FA2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12" y="821611"/>
                <a:ext cx="8508998" cy="62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Punktsymmetrie: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ym typeface="Wingdings" pitchFamily="2" charset="2"/>
                  </a:rPr>
                  <a:t></a:t>
                </a:r>
                <a:r>
                  <a:rPr lang="de-DE" dirty="0"/>
                  <a:t> nur betragsmäßige Betrachtung</a:t>
                </a: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663F5CFE-040E-04A2-B7ED-A219D04F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821611"/>
                <a:ext cx="8508998" cy="623030"/>
              </a:xfrm>
              <a:prstGeom prst="rect">
                <a:avLst/>
              </a:prstGeom>
              <a:blipFill>
                <a:blip r:embed="rId4"/>
                <a:stretch>
                  <a:fillRect l="-1190" t="-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7AB6CB9F-569C-18EE-6A46-E2D43A22122E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189983357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1236</Words>
  <Application>Microsoft Macintosh PowerPoint</Application>
  <PresentationFormat>Bildschirmpräsentation (16:9)</PresentationFormat>
  <Paragraphs>200</Paragraphs>
  <Slides>24</Slides>
  <Notes>6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24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JetBrains Mono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PowerPoint-Präsentation</vt:lpstr>
      <vt:lpstr>PowerPoint-Präsentation</vt:lpstr>
      <vt:lpstr>(1) Lösungsansatz</vt:lpstr>
      <vt:lpstr>Reihendarstellungen</vt:lpstr>
      <vt:lpstr>Tabellen-Lookup</vt:lpstr>
      <vt:lpstr>(2) Optimierungen</vt:lpstr>
      <vt:lpstr>Definition der Funktionswerte</vt:lpstr>
      <vt:lpstr>Angewandte Optimierungen</vt:lpstr>
      <vt:lpstr>(3) Performanz</vt:lpstr>
      <vt:lpstr>Performanz</vt:lpstr>
      <vt:lpstr>(4) Genauigkeit</vt:lpstr>
      <vt:lpstr>Genauigkeit</vt:lpstr>
      <vt:lpstr>(5) Einordnung und Ausblick</vt:lpstr>
      <vt:lpstr>Zusammenfassung</vt:lpstr>
      <vt:lpstr>Ausblick</vt:lpstr>
      <vt:lpstr>Danke für die Aufmerksamkeit &amp; Zeit für Fragen</vt:lpstr>
      <vt:lpstr>Quellen</vt:lpstr>
      <vt:lpstr>Erkenntnisse der Messungen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11</cp:revision>
  <cp:lastPrinted>2023-07-15T11:47:55Z</cp:lastPrinted>
  <dcterms:created xsi:type="dcterms:W3CDTF">2023-07-01T11:44:27Z</dcterms:created>
  <dcterms:modified xsi:type="dcterms:W3CDTF">2023-07-15T19:01:39Z</dcterms:modified>
</cp:coreProperties>
</file>