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416" r:id="rId8"/>
    <p:sldId id="423" r:id="rId9"/>
    <p:sldId id="356" r:id="rId10"/>
    <p:sldId id="425" r:id="rId11"/>
    <p:sldId id="426" r:id="rId12"/>
    <p:sldId id="427" r:id="rId13"/>
    <p:sldId id="396" r:id="rId14"/>
    <p:sldId id="424" r:id="rId15"/>
    <p:sldId id="418" r:id="rId16"/>
    <p:sldId id="415" r:id="rId17"/>
    <p:sldId id="429" r:id="rId18"/>
    <p:sldId id="430" r:id="rId19"/>
    <p:sldId id="432" r:id="rId20"/>
    <p:sldId id="434" r:id="rId21"/>
    <p:sldId id="435" r:id="rId22"/>
    <p:sldId id="436" r:id="rId23"/>
    <p:sldId id="437" r:id="rId24"/>
    <p:sldId id="412" r:id="rId25"/>
    <p:sldId id="417" r:id="rId26"/>
    <p:sldId id="428" r:id="rId2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2B8"/>
    <a:srgbClr val="279E27"/>
    <a:srgbClr val="FF0100"/>
    <a:srgbClr val="FF7E0C"/>
    <a:srgbClr val="1F75B4"/>
    <a:srgbClr val="6897BB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2508" autoAdjust="0"/>
  </p:normalViewPr>
  <p:slideViewPr>
    <p:cSldViewPr snapToGrid="0">
      <p:cViewPr varScale="1">
        <p:scale>
          <a:sx n="103" d="100"/>
          <a:sy n="103" d="100"/>
        </p:scale>
        <p:origin x="176" y="46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haben die Kettelinie, Gravitationswellen, die Ausdehnung des Universums und der Surfer, der gerade von einer Welle zerlegt wird, gemeinsam?</a:t>
            </a:r>
          </a:p>
          <a:p>
            <a:endParaRPr lang="de-DE" dirty="0"/>
          </a:p>
          <a:p>
            <a:r>
              <a:rPr lang="de-DE" dirty="0"/>
              <a:t>Diese Anwendungsbereiche verwenden den </a:t>
            </a:r>
            <a:r>
              <a:rPr lang="de-DE" i="1" dirty="0"/>
              <a:t>Area Sinus </a:t>
            </a:r>
            <a:r>
              <a:rPr lang="de-DE" i="1" dirty="0" err="1"/>
              <a:t>Hyperbolicus</a:t>
            </a:r>
            <a:r>
              <a:rPr lang="de-DE" i="1" dirty="0"/>
              <a:t> </a:t>
            </a:r>
            <a:r>
              <a:rPr lang="de-DE" dirty="0"/>
              <a:t>um Wellenprozesse zu beschrieben.</a:t>
            </a:r>
          </a:p>
          <a:p>
            <a:endParaRPr lang="de-DE" dirty="0"/>
          </a:p>
          <a:p>
            <a:r>
              <a:rPr lang="de-DE" dirty="0"/>
              <a:t>Ja, und hätte sich der Mann rechts unten mal intensiver mit der Funktion auseinandergesetzt, würde er jetzt vielleicht noch auf seinem Surfboard stehen.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8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Wir haben das im Gegensatz zu ihm gemacht, unsere Aufgabe war die Annäherung der Funktion </a:t>
                </a:r>
                <a14:m>
                  <m:oMath xmlns:m="http://schemas.openxmlformats.org/officeDocument/2006/math"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𝐴𝑟𝑒𝑎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𝑆𝑖𝑛𝑢𝑠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kumimoji="0" lang="de-DE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𝐻𝑦𝑝𝑒𝑟𝑐𝑜𝑙𝑖𝑐𝑢𝑠</m:t>
                    </m:r>
                  </m:oMath>
                </a14:m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Wir haben zusätzlich zu den drei geforderten Implementierungen noch eine weitere als Vergleich erstellt.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Diese werden im Lösungsansatz von Daniel gleich noch genauer beschrieben.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Dann gebe ich anschließend einen Überblick über die angewandten Optimierungen bei der Umsetzung dieser vier Implementierungen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und</a:t>
                </a:r>
                <a:endParaRPr kumimoji="0" lang="de-DE" sz="1200" b="0" i="0" u="sng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j-ea"/>
                  <a:cs typeface="+mj-cs"/>
                </a:endParaRPr>
              </a:p>
              <a:p>
                <a:r>
                  <a:rPr lang="de-DE" dirty="0"/>
                  <a:t>stelle anschließend gleich unsere Performanz-Messungen vor.</a:t>
                </a:r>
              </a:p>
              <a:p>
                <a:r>
                  <a:rPr lang="de-DE" dirty="0"/>
                  <a:t>Dann schließt sich Julian mit der Genauigkeitsmessung an und ordnet unsere erzielten Messergebnisse und die gesamte Ausarbeitung nochmal ganzheitlich ein.</a:t>
                </a:r>
              </a:p>
              <a:p>
                <a:endParaRPr lang="de-DE" dirty="0"/>
              </a:p>
              <a:p>
                <a:r>
                  <a:rPr lang="de-DE" dirty="0"/>
                  <a:t>Und dann übergebe ich jetzt das Wort an Daniel.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Wir haben das im Gegensatz zu ihm gemacht, unsere Aufgabe war die Annäherung der Funktion 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j-ea"/>
                    <a:cs typeface="+mj-cs"/>
                  </a:rPr>
                  <a:t>𝐴𝑟𝑒𝑎 𝑆𝑖𝑛𝑢𝑠 𝐻𝑦𝑝𝑒𝑟𝑐𝑜𝑙𝑖𝑐𝑢𝑠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Wir haben zusätzlich zu den drei geforderten Implementierungen noch eine weitere als Vergleich erstellt.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Diese werden im Lösungsansatz von Daniel gleich noch genauer beschrieben.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Dann gebe ich anschließend einen Überblick über die angewandten Optimierungen bei der Umsetzung dieser vier Implementierungen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und</a:t>
                </a:r>
                <a:endParaRPr kumimoji="0" lang="de-DE" sz="1200" b="0" i="0" u="sng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j-ea"/>
                  <a:cs typeface="+mj-cs"/>
                </a:endParaRPr>
              </a:p>
              <a:p>
                <a:r>
                  <a:rPr lang="de-DE" dirty="0"/>
                  <a:t>stelle anschließend gleich unsere Performanz-Messungen vor.</a:t>
                </a:r>
              </a:p>
              <a:p>
                <a:r>
                  <a:rPr lang="de-DE" dirty="0"/>
                  <a:t>Dann schließt sich Julian mit der Genauigkeitsmessung an und ordnet unsere erzielten Messergebnisse und die gesamte Ausarbeitung nochmal ganzheitlich ein.</a:t>
                </a:r>
              </a:p>
              <a:p>
                <a:endParaRPr lang="de-DE" dirty="0"/>
              </a:p>
              <a:p>
                <a:r>
                  <a:rPr lang="de-DE" dirty="0"/>
                  <a:t>Und dann übergebe ich jetzt das Wort an Daniel.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8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7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2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trike="sngStrike" dirty="0"/>
              <a:t>Danke für die kurze Einführung in unsere Lösungsansätze Daniel. </a:t>
            </a:r>
          </a:p>
          <a:p>
            <a:r>
              <a:rPr lang="de-DE" dirty="0"/>
              <a:t>Nachdem wir uns diese grundsätzlichen Ansätze überlegt haben, war es Zeit, sich über Optimierungen Gedanken zu machen. </a:t>
            </a:r>
            <a:r>
              <a:rPr lang="de-DE" strike="sngStrike" dirty="0"/>
              <a:t>Wir haben nur strukturelle und keine Mikro-Optimierungen verwendet, da wir wissen, dass moderne Compiler sowieso kaum zu schlagen sind.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Reihendarstellungen</a:t>
            </a:r>
            <a:r>
              <a:rPr lang="de-DE" dirty="0"/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Wenn für die </a:t>
            </a:r>
            <a:r>
              <a:rPr lang="de-DE" b="1" dirty="0"/>
              <a:t>reine Reihe</a:t>
            </a:r>
            <a:r>
              <a:rPr lang="de-DE" dirty="0"/>
              <a:t> der Funktionswert bis auf </a:t>
            </a:r>
            <a:r>
              <a:rPr lang="de-DE" i="1" dirty="0"/>
              <a:t>double</a:t>
            </a:r>
            <a:r>
              <a:rPr lang="de-DE" dirty="0"/>
              <a:t> Genauigkeit berechnet werden soll, werden 13 Reihenglieder bis 0,25 und 26 Reihenglieder bis 0,5 und bereits rund 1500 Reihenglieder bis 0,99 </a:t>
            </a:r>
            <a:r>
              <a:rPr lang="de-DE" dirty="0">
                <a:sym typeface="Wingdings" pitchFamily="2" charset="2"/>
              </a:rPr>
              <a:t>benötigt.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Wir haben keine Möglichkeit gefunden, eine einzelne Reihe für alle Werte mit akzeptabler Laufzeit und Genauigkeit zu finden. </a:t>
            </a:r>
            <a:endParaRPr lang="de-DE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itchFamily="2" charset="2"/>
              </a:rPr>
              <a:t>Die Abwägung zwischen Performanz und Genauigkeit wurde hier zugunsten der Performanz getroffen und deshalb nur 13 Reihenglieder berechnet.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itchFamily="2" charset="2"/>
              </a:rPr>
              <a:t>Damit nehmen wir einen </a:t>
            </a:r>
            <a:r>
              <a:rPr lang="de-DE" dirty="0">
                <a:solidFill>
                  <a:srgbClr val="A9B7C6"/>
                </a:solidFill>
                <a:effectLst/>
                <a:latin typeface="JetBrains Mono"/>
              </a:rPr>
              <a:t>exponentiell ansteigender relativer Fehler für Werte größer 0,25 in Kauf.</a:t>
            </a:r>
          </a:p>
          <a:p>
            <a:endParaRPr lang="de-DE" dirty="0"/>
          </a:p>
          <a:p>
            <a:r>
              <a:rPr lang="de-DE" dirty="0"/>
              <a:t>Als weitere Optimierungen haben wir für alle Reihen die </a:t>
            </a:r>
            <a:r>
              <a:rPr lang="de-DE" b="1" dirty="0"/>
              <a:t>Koeffizienten vorberechnet</a:t>
            </a:r>
            <a:r>
              <a:rPr lang="de-DE" dirty="0"/>
              <a:t>, dies liefert viel Zeitersparnis für vergleichsmäßig wenig Speicherverbrauch.</a:t>
            </a:r>
          </a:p>
          <a:p>
            <a:r>
              <a:rPr lang="de-DE" dirty="0"/>
              <a:t>Ebenso haben wir das </a:t>
            </a:r>
            <a:r>
              <a:rPr lang="de-DE" b="1" dirty="0"/>
              <a:t>Horner-Schema</a:t>
            </a:r>
            <a:r>
              <a:rPr lang="de-DE" dirty="0"/>
              <a:t> angewandt, wodurch wir die Berechnung von Potenzen zur Laufzeit durch 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Schachtelung von Produkten und Summen vermeiden.</a:t>
            </a:r>
          </a:p>
          <a:p>
            <a:endParaRPr lang="de-DE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Tabellen-Lookup: 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„reiner Lookup“</a:t>
            </a:r>
          </a:p>
          <a:p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Als erste Optimierung des Tabellen-Lookup haben wir eine logarithmische Verteilung der Werte gewählt, da die möglichen Werte im Datentyp </a:t>
            </a:r>
            <a:r>
              <a:rPr lang="de-DE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double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ebenfalls logarithmisch Verteilt sind. </a:t>
            </a:r>
          </a:p>
          <a:p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Damit haben wir 16 Werte pro Exponent vorberechnet und insgesamt etwa 33.000 Werte gespeichert.</a:t>
            </a:r>
          </a:p>
          <a:p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Durch die gewählte Verteilung bilden Exponent und die ersten 4 Bit der Mantisse auf den Index des Wertes in der Lookup-tabelle ab.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Allgemein haben wir bei den Optimierungen die Punktsymmetrie ausgenutzt um eine betragsmäßige Betrachtung zu erhalten.</a:t>
            </a:r>
          </a:p>
          <a:p>
            <a:endParaRPr lang="de-DE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de-DE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Komplexe Instruktionen:</a:t>
            </a:r>
          </a:p>
          <a:p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Bei unserer Vergleichsimplementierung mit komplexen Instruktionen, wurde nur die Abschätzung x^2 + 1 = x^2 große x </a:t>
            </a:r>
            <a:r>
              <a:rPr lang="de-DE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vernwendet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9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Jetzt kommen wir zur Messung der Performanz. Für Spezifizierungen des Systems und des Compilers würde ich auf die Ausarbeitung verweisen. </a:t>
            </a:r>
          </a:p>
          <a:p>
            <a:endParaRPr lang="de-DE" dirty="0"/>
          </a:p>
          <a:p>
            <a:r>
              <a:rPr lang="de-DE" dirty="0"/>
              <a:t>(1) Die reine Reihe (Nummer 1 in der Abbildung) benötigt eine lange Laufzeit, da für jeden Wert 13 Reihenglieder berechnet werden müssen.</a:t>
            </a:r>
          </a:p>
          <a:p>
            <a:endParaRPr lang="de-DE" dirty="0"/>
          </a:p>
          <a:p>
            <a:r>
              <a:rPr lang="de-DE" dirty="0"/>
              <a:t>(2) Die gemischte Reihe nutzt für Werte kleiner 1 die reine Reihe, weshalb für diesen Wertebereich eine sehr ähnliche Laufzeit erzielt wird.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Für die anderen Größenordnungen werden jeweils volle 40 Reihenglieder berechnet, um sinnvolle Werte für den gesamten Wertebereich zu erzielen. 27(</a:t>
            </a:r>
            <a:r>
              <a:rPr lang="de-DE" dirty="0" err="1"/>
              <a:t>ln</a:t>
            </a:r>
            <a:r>
              <a:rPr lang="de-DE" dirty="0"/>
              <a:t>) und 13(</a:t>
            </a:r>
            <a:r>
              <a:rPr lang="de-DE" dirty="0" err="1"/>
              <a:t>rest</a:t>
            </a:r>
            <a:r>
              <a:rPr lang="de-DE" dirty="0"/>
              <a:t>)  = 40</a:t>
            </a:r>
          </a:p>
          <a:p>
            <a:endParaRPr lang="de-DE" dirty="0"/>
          </a:p>
          <a:p>
            <a:r>
              <a:rPr lang="de-DE" dirty="0"/>
              <a:t>(3) Die Lookup-Tabelle verbessert die Laufzeit auf Kosten des Speicherverbrauchs.</a:t>
            </a:r>
          </a:p>
          <a:p>
            <a:endParaRPr lang="de-DE" dirty="0"/>
          </a:p>
          <a:p>
            <a:r>
              <a:rPr lang="de-DE" dirty="0"/>
              <a:t>(4) Die Implementierung mit komplexen Instruktionen benötigt am wenigsten Laufzeit, wenn mit –</a:t>
            </a:r>
            <a:r>
              <a:rPr lang="de-DE" dirty="0" err="1"/>
              <a:t>Ofast</a:t>
            </a:r>
            <a:r>
              <a:rPr lang="de-DE" dirty="0"/>
              <a:t> kompiliert, ist für große x die Laufzeit Null, weil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7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4912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Gruppe</a:t>
            </a:r>
            <a:r>
              <a:rPr lang="de-DE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233 – Vortrag zu Aufgabe A316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Sommersemester 2023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Ludwig Gröber,  Julian Pins,  Daniel </a:t>
            </a:r>
            <a:r>
              <a:rPr lang="de-DE" sz="800" kern="1200" baseline="0" dirty="0" err="1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Safyan</a:t>
            </a:r>
            <a:endParaRPr lang="de-DE" sz="800" kern="1200" baseline="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Grundlagenpraktikum: Rechnerarchitektur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LEHRSTUHL FÜRRECHNERARCHITEKTUR UND PARALLELE SYSTEME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Sommersemester 2023</a:t>
            </a:r>
          </a:p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39E1F419-5591-7E2F-69AD-5BD7089C2991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(3) Performanz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6A983B-56EE-B3A7-E304-348ED41EDCB5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8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E819967-6B07-57EA-E8FC-92883DC3F04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9088" y="1875088"/>
            <a:ext cx="4181475" cy="19330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1088A2-3C17-BDCC-D633-FDB02CEFF581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>
              <a:xfrm>
                <a:off x="4647179" y="1148576"/>
                <a:ext cx="4180910" cy="35490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reine Reihe ist rechen-intensiv, da 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13 Reihenglieder berechnet werden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gemischte Reihe für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de-DE" dirty="0"/>
                  <a:t> am langsamsten, da 40 Reihenglieder berechnet werden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gemischte Reihe für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de-DE" dirty="0"/>
                  <a:t> fast gleich schnell wie die reine Reihe, da gleiche Reihe verwendet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Lookup-Table verbessert die Laufzeit auf Kosten des Speicherverbrauchs von etwa 255KB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&lt;</a:t>
                </a:r>
                <a:r>
                  <a:rPr lang="de-DE" dirty="0" err="1"/>
                  <a:t>math.h</a:t>
                </a:r>
                <a:r>
                  <a:rPr lang="de-DE" dirty="0"/>
                  <a:t>&gt; für große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auch mit mehr 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de-DE" dirty="0"/>
                  <a:t> Wiederholungen Laufzeit 0ns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1088A2-3C17-BDCC-D633-FDB02CE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4647179" y="1148576"/>
                <a:ext cx="4180910" cy="3549050"/>
              </a:xfrm>
              <a:blipFill>
                <a:blip r:embed="rId4"/>
                <a:stretch>
                  <a:fillRect l="-2417" t="-1779" r="-3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8" y="339179"/>
            <a:ext cx="8508999" cy="380745"/>
          </a:xfrm>
        </p:spPr>
        <p:txBody>
          <a:bodyPr/>
          <a:lstStyle/>
          <a:p>
            <a:r>
              <a:rPr lang="de-DE" dirty="0"/>
              <a:t>Performanz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777FB-2EC1-3464-5B55-AAA8B937597D}"/>
              </a:ext>
            </a:extLst>
          </p:cNvPr>
          <p:cNvSpPr/>
          <p:nvPr/>
        </p:nvSpPr>
        <p:spPr>
          <a:xfrm>
            <a:off x="4591757" y="114163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/>
              <a:t>1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A798E773-76EB-84D9-2435-A4917DEB5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825" y="1386001"/>
            <a:ext cx="1350000" cy="27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4FC5ED6-0757-2C62-E10B-D580E2BC5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64" y="1386001"/>
            <a:ext cx="718989" cy="27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94795AB-AB50-EAFC-7648-A7C122D03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397" y="1386001"/>
            <a:ext cx="999310" cy="27000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0FC1F37C-8BE7-E489-3652-79852C6F9CEB}"/>
              </a:ext>
            </a:extLst>
          </p:cNvPr>
          <p:cNvSpPr/>
          <p:nvPr/>
        </p:nvSpPr>
        <p:spPr>
          <a:xfrm>
            <a:off x="1683026" y="2073965"/>
            <a:ext cx="2584174" cy="31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6CF715-53EC-A0EA-B224-0F45C7E48F40}"/>
              </a:ext>
            </a:extLst>
          </p:cNvPr>
          <p:cNvSpPr/>
          <p:nvPr/>
        </p:nvSpPr>
        <p:spPr>
          <a:xfrm>
            <a:off x="1945283" y="381737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4B32F7-35F4-5305-7F9B-66F3AAF9D2A0}"/>
              </a:ext>
            </a:extLst>
          </p:cNvPr>
          <p:cNvSpPr/>
          <p:nvPr/>
        </p:nvSpPr>
        <p:spPr>
          <a:xfrm>
            <a:off x="970909" y="381737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426111-B767-B413-C920-B61A757D4781}"/>
              </a:ext>
            </a:extLst>
          </p:cNvPr>
          <p:cNvSpPr/>
          <p:nvPr/>
        </p:nvSpPr>
        <p:spPr>
          <a:xfrm>
            <a:off x="4591757" y="186369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CFB80C-C8E5-FAB0-B81F-39084C0A5732}"/>
              </a:ext>
            </a:extLst>
          </p:cNvPr>
          <p:cNvSpPr/>
          <p:nvPr/>
        </p:nvSpPr>
        <p:spPr>
          <a:xfrm>
            <a:off x="4591757" y="258575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213B50-D759-D555-3768-4B09BFFB7BEB}"/>
              </a:ext>
            </a:extLst>
          </p:cNvPr>
          <p:cNvSpPr/>
          <p:nvPr/>
        </p:nvSpPr>
        <p:spPr>
          <a:xfrm>
            <a:off x="2930808" y="381737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1E51BD-CA98-401B-47CF-512E0B0C6A31}"/>
              </a:ext>
            </a:extLst>
          </p:cNvPr>
          <p:cNvSpPr/>
          <p:nvPr/>
        </p:nvSpPr>
        <p:spPr>
          <a:xfrm>
            <a:off x="4591757" y="330781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/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4F722A-551C-84A7-8420-FB944807E988}"/>
              </a:ext>
            </a:extLst>
          </p:cNvPr>
          <p:cNvSpPr/>
          <p:nvPr/>
        </p:nvSpPr>
        <p:spPr>
          <a:xfrm>
            <a:off x="3949786" y="381737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313A8A-9E44-EA24-8340-7A2204D1D1E3}"/>
              </a:ext>
            </a:extLst>
          </p:cNvPr>
          <p:cNvSpPr/>
          <p:nvPr/>
        </p:nvSpPr>
        <p:spPr>
          <a:xfrm>
            <a:off x="4591757" y="402987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(4) Genauigkeit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C7FDEF-5426-6A21-0C81-F79CF282B2D1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8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361CF13-39F7-AE80-F786-7A907508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35" y="921046"/>
            <a:ext cx="8043730" cy="37061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2A9ABBB-EAF1-A4D0-09A0-240D251C383F}"/>
              </a:ext>
            </a:extLst>
          </p:cNvPr>
          <p:cNvSpPr/>
          <p:nvPr/>
        </p:nvSpPr>
        <p:spPr>
          <a:xfrm>
            <a:off x="4572000" y="2437471"/>
            <a:ext cx="3097763" cy="573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Genauigkeit: relativer Fehler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Praktikum GRA | Gruppe 233 | Vortrag zu Aufgabe A316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F8562EE9-78A8-DD4A-0D45-3D70B066A3EA}"/>
              </a:ext>
            </a:extLst>
          </p:cNvPr>
          <p:cNvSpPr txBox="1">
            <a:spLocks/>
          </p:cNvSpPr>
          <p:nvPr/>
        </p:nvSpPr>
        <p:spPr>
          <a:xfrm>
            <a:off x="319090" y="980440"/>
            <a:ext cx="8508999" cy="4957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A670B95-F59C-95D1-990D-17AD248CC67C}"/>
                  </a:ext>
                </a:extLst>
              </p:cNvPr>
              <p:cNvSpPr txBox="1"/>
              <p:nvPr/>
            </p:nvSpPr>
            <p:spPr>
              <a:xfrm>
                <a:off x="4707086" y="2582596"/>
                <a:ext cx="2845094" cy="282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𝑎𝑟𝑠𝑖𝑛h</m:t>
                    </m:r>
                    <m:d>
                      <m:dPr>
                        <m:ctrlP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kumimoji="0" lang="de-DE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ln</m:t>
                    </m:r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⁡(</m:t>
                    </m:r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ad>
                      <m:radPr>
                        <m:degHide m:val="on"/>
                        <m:ctrlP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de-DE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de-DE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de-DE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rad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A670B95-F59C-95D1-990D-17AD248C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86" y="2582596"/>
                <a:ext cx="2845094" cy="282770"/>
              </a:xfrm>
              <a:prstGeom prst="rect">
                <a:avLst/>
              </a:prstGeom>
              <a:blipFill>
                <a:blip r:embed="rId3"/>
                <a:stretch>
                  <a:fillRect t="-13043" b="-43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DD9D93-5872-4A27-5A99-B3977409B774}"/>
              </a:ext>
            </a:extLst>
          </p:cNvPr>
          <p:cNvSpPr/>
          <p:nvPr/>
        </p:nvSpPr>
        <p:spPr>
          <a:xfrm>
            <a:off x="6940550" y="1106160"/>
            <a:ext cx="144000" cy="144000"/>
          </a:xfrm>
          <a:prstGeom prst="ellipse">
            <a:avLst/>
          </a:prstGeom>
          <a:solidFill>
            <a:srgbClr val="1F7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81B8CE-6054-5818-44A9-D66533292D0D}"/>
              </a:ext>
            </a:extLst>
          </p:cNvPr>
          <p:cNvSpPr/>
          <p:nvPr/>
        </p:nvSpPr>
        <p:spPr>
          <a:xfrm>
            <a:off x="6940550" y="1278695"/>
            <a:ext cx="144000" cy="144000"/>
          </a:xfrm>
          <a:prstGeom prst="ellipse">
            <a:avLst/>
          </a:prstGeom>
          <a:solidFill>
            <a:srgbClr val="FF7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3236F5-9904-B0A7-9AE8-BBAD475D672E}"/>
              </a:ext>
            </a:extLst>
          </p:cNvPr>
          <p:cNvSpPr/>
          <p:nvPr/>
        </p:nvSpPr>
        <p:spPr>
          <a:xfrm>
            <a:off x="6940550" y="1451230"/>
            <a:ext cx="144000" cy="144000"/>
          </a:xfrm>
          <a:prstGeom prst="ellipse">
            <a:avLst/>
          </a:prstGeom>
          <a:solidFill>
            <a:srgbClr val="FF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7D2FD9-F0B7-BAD8-D5DB-1881E4D70F21}"/>
              </a:ext>
            </a:extLst>
          </p:cNvPr>
          <p:cNvSpPr/>
          <p:nvPr/>
        </p:nvSpPr>
        <p:spPr>
          <a:xfrm>
            <a:off x="6940550" y="1623765"/>
            <a:ext cx="144000" cy="144000"/>
          </a:xfrm>
          <a:prstGeom prst="ellipse">
            <a:avLst/>
          </a:prstGeom>
          <a:solidFill>
            <a:srgbClr val="279E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3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2E7EECF0-36D3-BFA4-1522-33357185C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916" y="1230054"/>
            <a:ext cx="4078258" cy="301371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Genauigkeit: relativer Fehler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Praktikum GRA | Gruppe 233 | Vortrag zu Aufgabe A316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A58826-C98A-70D2-573F-5E0CFE8D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3" y="1272204"/>
            <a:ext cx="4023267" cy="30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2E80723E-96D3-B762-E675-E62E0A3F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370" y="1192078"/>
            <a:ext cx="3352800" cy="2933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4138E0-B155-DC88-F0D9-F73094FD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3" y="1049170"/>
            <a:ext cx="3392871" cy="341131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9EEB09-536A-B5E4-EA3E-6F8E2BD7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810"/>
          </a:xfrm>
        </p:spPr>
        <p:txBody>
          <a:bodyPr/>
          <a:lstStyle/>
          <a:p>
            <a:r>
              <a:rPr lang="de-DE" dirty="0"/>
              <a:t>Fehler: Reihenentwicklungen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6987C8-3DCA-E779-8A00-6A1A375F3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E4612-5736-F213-A28A-89B10A837F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Praktikum GRA | Gruppe 233 | Vortrag zu Aufgabe A316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CE3DC87-6B43-31D9-C145-463776622967}"/>
              </a:ext>
            </a:extLst>
          </p:cNvPr>
          <p:cNvSpPr/>
          <p:nvPr/>
        </p:nvSpPr>
        <p:spPr>
          <a:xfrm>
            <a:off x="2735943" y="2216018"/>
            <a:ext cx="188686" cy="13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574D430-096D-F3A7-B643-3E06249FE229}"/>
              </a:ext>
            </a:extLst>
          </p:cNvPr>
          <p:cNvCxnSpPr>
            <a:cxnSpLocks/>
          </p:cNvCxnSpPr>
          <p:nvPr/>
        </p:nvCxnSpPr>
        <p:spPr>
          <a:xfrm flipV="1">
            <a:off x="2735943" y="1195346"/>
            <a:ext cx="1889488" cy="10206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351A46E-4496-4CB7-FED0-5BC1CB4DA983}"/>
              </a:ext>
            </a:extLst>
          </p:cNvPr>
          <p:cNvCxnSpPr>
            <a:cxnSpLocks/>
          </p:cNvCxnSpPr>
          <p:nvPr/>
        </p:nvCxnSpPr>
        <p:spPr>
          <a:xfrm>
            <a:off x="2735943" y="2353904"/>
            <a:ext cx="1889488" cy="179689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2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Einordnung und 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8146E3-0C59-E495-E04E-C4BDE4D40333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2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C11DAFD-3F13-000E-5796-DC9A56D1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1D4D4-D4F8-256B-4C72-9CAD541C4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45278-1CC5-F913-EB9C-881E5190E7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Praktikum GRA | Gruppe 233 | Vortrag zu Aufgabe A316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7">
                <a:extLst>
                  <a:ext uri="{FF2B5EF4-FFF2-40B4-BE49-F238E27FC236}">
                    <a16:creationId xmlns:a16="http://schemas.microsoft.com/office/drawing/2014/main" id="{93A442C5-EC91-BE72-B696-CB08A9459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810986"/>
                  </p:ext>
                </p:extLst>
              </p:nvPr>
            </p:nvGraphicFramePr>
            <p:xfrm>
              <a:off x="495302" y="1040493"/>
              <a:ext cx="7988300" cy="335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997075">
                      <a:extLst>
                        <a:ext uri="{9D8B030D-6E8A-4147-A177-3AD203B41FA5}">
                          <a16:colId xmlns:a16="http://schemas.microsoft.com/office/drawing/2014/main" val="691417522"/>
                        </a:ext>
                      </a:extLst>
                    </a:gridCol>
                    <a:gridCol w="1997075">
                      <a:extLst>
                        <a:ext uri="{9D8B030D-6E8A-4147-A177-3AD203B41FA5}">
                          <a16:colId xmlns:a16="http://schemas.microsoft.com/office/drawing/2014/main" val="1296652361"/>
                        </a:ext>
                      </a:extLst>
                    </a:gridCol>
                    <a:gridCol w="1997075">
                      <a:extLst>
                        <a:ext uri="{9D8B030D-6E8A-4147-A177-3AD203B41FA5}">
                          <a16:colId xmlns:a16="http://schemas.microsoft.com/office/drawing/2014/main" val="33733252"/>
                        </a:ext>
                      </a:extLst>
                    </a:gridCol>
                    <a:gridCol w="1997075">
                      <a:extLst>
                        <a:ext uri="{9D8B030D-6E8A-4147-A177-3AD203B41FA5}">
                          <a16:colId xmlns:a16="http://schemas.microsoft.com/office/drawing/2014/main" val="2117034601"/>
                        </a:ext>
                      </a:extLst>
                    </a:gridCol>
                  </a:tblGrid>
                  <a:tr h="670016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Genauigkeit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Performanz</a:t>
                          </a:r>
                        </a:p>
                        <a:p>
                          <a:pPr algn="ctr"/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de-DE" sz="1500" dirty="0" err="1">
                              <a:solidFill>
                                <a:schemeClr val="tx1"/>
                              </a:solidFill>
                            </a:rPr>
                            <a:t>worst</a:t>
                          </a:r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500" dirty="0" err="1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Speicherverbrauch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517332"/>
                      </a:ext>
                    </a:extLst>
                  </a:tr>
                  <a:tr h="670016">
                    <a:tc>
                      <a:txBody>
                        <a:bodyPr/>
                        <a:lstStyle/>
                        <a:p>
                          <a:r>
                            <a:rPr lang="de-DE" sz="1600" b="1" dirty="0"/>
                            <a:t>Lookup-Tabelle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de-DE" sz="1300" dirty="0"/>
                            <a:t>Bis zu 0,02% rel. Fehler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>
                            <a:alpha val="4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  2,61 </a:t>
                          </a:r>
                          <a:r>
                            <a:rPr lang="de-DE" sz="1300" dirty="0" err="1"/>
                            <a:t>ns</a:t>
                          </a:r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66">
                            <a:alpha val="4470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3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de-DE" sz="13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  <m:t>262 </m:t>
                              </m:r>
                              <m: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  <m:t>𝐾𝐵</m:t>
                              </m:r>
                              <m: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300" dirty="0"/>
                            <a:t>Tabelle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4509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961391"/>
                      </a:ext>
                    </a:extLst>
                  </a:tr>
                  <a:tr h="670016">
                    <a:tc>
                      <a:txBody>
                        <a:bodyPr/>
                        <a:lstStyle/>
                        <a:p>
                          <a:r>
                            <a:rPr lang="de-DE" sz="1600" b="1" dirty="0"/>
                            <a:t>Reine Reihendarstellung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Nur Konvergenzbereich </a:t>
                          </a:r>
                          <a14:m>
                            <m:oMath xmlns:m="http://schemas.openxmlformats.org/officeDocument/2006/math">
                              <m: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  <m:t>| &lt; 1</m:t>
                              </m:r>
                            </m:oMath>
                          </a14:m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4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  6,37 </a:t>
                          </a:r>
                          <a:r>
                            <a:rPr lang="de-DE" sz="1300" dirty="0" err="1"/>
                            <a:t>ns</a:t>
                          </a:r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>
                            <a:alpha val="4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𝐾𝐵</m:t>
                                </m:r>
                              </m:oMath>
                            </m:oMathPara>
                          </a14:m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66">
                            <a:alpha val="4470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426097"/>
                      </a:ext>
                    </a:extLst>
                  </a:tr>
                  <a:tr h="670016">
                    <a:tc>
                      <a:txBody>
                        <a:bodyPr/>
                        <a:lstStyle/>
                        <a:p>
                          <a:r>
                            <a:rPr lang="de-DE" sz="1600" b="1" dirty="0"/>
                            <a:t>Gemischte Reihendarstellung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Nur ungenau für </a:t>
                          </a:r>
                          <a:br>
                            <a:rPr lang="de-DE" sz="130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300" i="1" dirty="0" smtClean="0">
                                    <a:latin typeface="Cambria Math" panose="02040503050406030204" pitchFamily="18" charset="0"/>
                                  </a:rPr>
                                  <m:t>0.25 &lt; |</m:t>
                                </m:r>
                                <m:r>
                                  <a:rPr lang="de-DE" sz="13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300" i="1" dirty="0" smtClean="0">
                                    <a:latin typeface="Cambria Math" panose="02040503050406030204" pitchFamily="18" charset="0"/>
                                  </a:rPr>
                                  <m:t>| &lt; 4</m:t>
                                </m:r>
                              </m:oMath>
                            </m:oMathPara>
                          </a14:m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66">
                            <a:alpha val="4470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29,21 </a:t>
                          </a:r>
                          <a:r>
                            <a:rPr lang="de-DE" sz="1300" dirty="0" err="1"/>
                            <a:t>ns</a:t>
                          </a:r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4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𝐾𝐵</m:t>
                                </m:r>
                              </m:oMath>
                            </m:oMathPara>
                          </a14:m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66">
                            <a:alpha val="4470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432089"/>
                      </a:ext>
                    </a:extLst>
                  </a:tr>
                  <a:tr h="670016">
                    <a:tc>
                      <a:txBody>
                        <a:bodyPr/>
                        <a:lstStyle/>
                        <a:p>
                          <a:r>
                            <a:rPr lang="de-DE" sz="1600" b="1" dirty="0"/>
                            <a:t>Komplexe Instruktionen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Nur ungenau für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30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sz="13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300" i="1" dirty="0" smtClean="0">
                                    <a:latin typeface="Cambria Math" panose="02040503050406030204" pitchFamily="18" charset="0"/>
                                  </a:rPr>
                                  <m:t>| &lt; </m:t>
                                </m:r>
                                <m:sSup>
                                  <m:sSupPr>
                                    <m:ctrlP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−26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3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66FF66">
                            <a:alpha val="4470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  1,65 </a:t>
                          </a:r>
                          <a:r>
                            <a:rPr lang="de-DE" sz="1300" dirty="0" err="1"/>
                            <a:t>ns</a:t>
                          </a:r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66FF66">
                            <a:alpha val="4470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𝐾𝐵</m:t>
                                </m:r>
                              </m:oMath>
                            </m:oMathPara>
                          </a14:m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66FF66">
                            <a:alpha val="4470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124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7">
                <a:extLst>
                  <a:ext uri="{FF2B5EF4-FFF2-40B4-BE49-F238E27FC236}">
                    <a16:creationId xmlns:a16="http://schemas.microsoft.com/office/drawing/2014/main" id="{93A442C5-EC91-BE72-B696-CB08A9459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810986"/>
                  </p:ext>
                </p:extLst>
              </p:nvPr>
            </p:nvGraphicFramePr>
            <p:xfrm>
              <a:off x="495302" y="1040493"/>
              <a:ext cx="7988300" cy="33500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997075">
                      <a:extLst>
                        <a:ext uri="{9D8B030D-6E8A-4147-A177-3AD203B41FA5}">
                          <a16:colId xmlns:a16="http://schemas.microsoft.com/office/drawing/2014/main" val="691417522"/>
                        </a:ext>
                      </a:extLst>
                    </a:gridCol>
                    <a:gridCol w="1997075">
                      <a:extLst>
                        <a:ext uri="{9D8B030D-6E8A-4147-A177-3AD203B41FA5}">
                          <a16:colId xmlns:a16="http://schemas.microsoft.com/office/drawing/2014/main" val="1296652361"/>
                        </a:ext>
                      </a:extLst>
                    </a:gridCol>
                    <a:gridCol w="1997075">
                      <a:extLst>
                        <a:ext uri="{9D8B030D-6E8A-4147-A177-3AD203B41FA5}">
                          <a16:colId xmlns:a16="http://schemas.microsoft.com/office/drawing/2014/main" val="33733252"/>
                        </a:ext>
                      </a:extLst>
                    </a:gridCol>
                    <a:gridCol w="1997075">
                      <a:extLst>
                        <a:ext uri="{9D8B030D-6E8A-4147-A177-3AD203B41FA5}">
                          <a16:colId xmlns:a16="http://schemas.microsoft.com/office/drawing/2014/main" val="2117034601"/>
                        </a:ext>
                      </a:extLst>
                    </a:gridCol>
                  </a:tblGrid>
                  <a:tr h="670016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Genauigkeit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Performanz</a:t>
                          </a:r>
                        </a:p>
                        <a:p>
                          <a:pPr algn="ctr"/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de-DE" sz="1500" dirty="0" err="1">
                              <a:solidFill>
                                <a:schemeClr val="tx1"/>
                              </a:solidFill>
                            </a:rPr>
                            <a:t>worst</a:t>
                          </a:r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500" dirty="0" err="1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500" dirty="0">
                              <a:solidFill>
                                <a:schemeClr val="tx1"/>
                              </a:solidFill>
                            </a:rPr>
                            <a:t>Speicherverbrauch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517332"/>
                      </a:ext>
                    </a:extLst>
                  </a:tr>
                  <a:tr h="670016">
                    <a:tc>
                      <a:txBody>
                        <a:bodyPr/>
                        <a:lstStyle/>
                        <a:p>
                          <a:r>
                            <a:rPr lang="de-DE" sz="1600" b="1" dirty="0"/>
                            <a:t>Lookup-Tabelle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de-DE" sz="1300" dirty="0"/>
                            <a:t>Bis zu 0,02% rel. Fehler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>
                            <a:alpha val="4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  2,61 </a:t>
                          </a:r>
                          <a:r>
                            <a:rPr lang="de-DE" sz="1300" dirty="0" err="1"/>
                            <a:t>ns</a:t>
                          </a:r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66">
                            <a:alpha val="4470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911" t="-101887" r="-637" b="-3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961391"/>
                      </a:ext>
                    </a:extLst>
                  </a:tr>
                  <a:tr h="670016">
                    <a:tc>
                      <a:txBody>
                        <a:bodyPr/>
                        <a:lstStyle/>
                        <a:p>
                          <a:r>
                            <a:rPr lang="de-DE" sz="1600" b="1" dirty="0"/>
                            <a:t>Reine Reihendarstellung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74" t="-201887" r="-201274" b="-2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  6,37 </a:t>
                          </a:r>
                          <a:r>
                            <a:rPr lang="de-DE" sz="1300" dirty="0" err="1"/>
                            <a:t>ns</a:t>
                          </a:r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>
                            <a:alpha val="4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911" t="-201887" r="-637" b="-2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426097"/>
                      </a:ext>
                    </a:extLst>
                  </a:tr>
                  <a:tr h="670016">
                    <a:tc>
                      <a:txBody>
                        <a:bodyPr/>
                        <a:lstStyle/>
                        <a:p>
                          <a:r>
                            <a:rPr lang="de-DE" sz="1600" b="1" dirty="0"/>
                            <a:t>Gemischte Reihendarstellung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74" t="-301887" r="-201274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29,21 </a:t>
                          </a:r>
                          <a:r>
                            <a:rPr lang="de-DE" sz="1300" dirty="0" err="1"/>
                            <a:t>ns</a:t>
                          </a:r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4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911" t="-301887" r="-637" b="-1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432089"/>
                      </a:ext>
                    </a:extLst>
                  </a:tr>
                  <a:tr h="670016">
                    <a:tc>
                      <a:txBody>
                        <a:bodyPr/>
                        <a:lstStyle/>
                        <a:p>
                          <a:r>
                            <a:rPr lang="de-DE" sz="1600" b="1" dirty="0"/>
                            <a:t>Komplexe Instruktionen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274" t="-401887" r="-201274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300" dirty="0"/>
                            <a:t>  1,65 </a:t>
                          </a:r>
                          <a:r>
                            <a:rPr lang="de-DE" sz="1300" dirty="0" err="1"/>
                            <a:t>ns</a:t>
                          </a:r>
                          <a:endParaRPr lang="de-DE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66FF66">
                            <a:alpha val="4470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911" t="-401887" r="-637" b="-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1240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913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0D1AB0F-886A-12DB-A960-3916D856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21046"/>
            <a:ext cx="8508999" cy="3774779"/>
          </a:xfrm>
        </p:spPr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Fallunterscheidung von Reihendarstellung / Lookup-Tabelle abhängig vom Eingabewert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/>
              <a:t>Reihendarstellungen: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Anzahl Reihenglieder abhängig von Eingabewert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/>
              <a:t>Lookup-Tabelle: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Polynome zur Interpolation: Splines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Umverteilung der Messpunkte in der Lookup-Tabelle </a:t>
            </a:r>
            <a:r>
              <a:rPr lang="de-DE" sz="1600" dirty="0">
                <a:sym typeface="Wingdings" pitchFamily="2" charset="2"/>
              </a:rPr>
              <a:t> gemäß Krümmung der Funktion</a:t>
            </a: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AAB308-FA4D-6B63-C2B1-B4E7B0E9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Ausblick: weitere Optimierungen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775326-148A-6B07-58C5-53EE132BA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E3E63-9D0E-0D15-290A-D75610BF3D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Praktikum GRA | Gruppe 233 | Vortrag zu Aufgabe A316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8B16B-7FC0-9C08-9E9A-F0744D18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8066BA-0D3D-5C38-F4AA-F75F823D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0" y="1602982"/>
            <a:ext cx="8294538" cy="225847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5D94B5-CDFE-776C-0D85-343DFE8FB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BCDAE8-D287-0B2C-9216-DD323C66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58" y="3993372"/>
            <a:ext cx="5351884" cy="5767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65850F7-0A77-ACF1-5F94-A3DDDA565527}"/>
              </a:ext>
            </a:extLst>
          </p:cNvPr>
          <p:cNvSpPr/>
          <p:nvPr/>
        </p:nvSpPr>
        <p:spPr>
          <a:xfrm>
            <a:off x="887104" y="1665027"/>
            <a:ext cx="3446060" cy="66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32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732781D6-AD53-A072-15E2-C37A87B6B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" t="-1" b="705"/>
          <a:stretch/>
        </p:blipFill>
        <p:spPr>
          <a:xfrm>
            <a:off x="4572002" y="3229941"/>
            <a:ext cx="4571998" cy="304081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1A89ED8-5DDE-3175-ED13-B7DF1D96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D7486C-9E7F-06BD-53F4-01A069AFC8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40CA3-DE98-F6BB-F953-3A2C8B1D40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9B26F12-DA4F-FC87-EE1C-70D76B673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83" y="2084061"/>
            <a:ext cx="4580872" cy="306832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C8A4A4A-AD63-4455-CA7D-7D0CE1703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83" y="-725655"/>
            <a:ext cx="4580871" cy="304671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860B2C0-4513-B7AE-7F31-16346ADF44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9"/>
          <a:stretch/>
        </p:blipFill>
        <p:spPr>
          <a:xfrm>
            <a:off x="4571993" y="-17756"/>
            <a:ext cx="4572003" cy="35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8A6274-9C46-B376-397B-DE52B381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31334"/>
            <a:ext cx="8508999" cy="37644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O.V. (2019), </a:t>
            </a:r>
            <a:r>
              <a:rPr lang="de-DE" dirty="0"/>
              <a:t>https://meerdavon.com/wipe-out-aengste-surfen/ (Aufgerufen am: 15.07.2023) „Surfen“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Preuß, M. (2019), </a:t>
            </a:r>
            <a:r>
              <a:rPr lang="de-DE" dirty="0"/>
              <a:t>https://science-to-go.com/die-kettenlinie-2/ (Aufgerufen am: 15.07.2023) „Kettenlinie“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Hartung, L. (2019), </a:t>
            </a:r>
            <a:r>
              <a:rPr lang="de-DE" dirty="0"/>
              <a:t>https://www.spektrum.de/news/weisser-zwerg-nagt-riesenplaneten-an/1689980 (Aufgerufen am: 15.07.2023) „Gravitationswelle“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O.V. (2014), </a:t>
            </a:r>
            <a:r>
              <a:rPr lang="de-DE" dirty="0"/>
              <a:t>https://commons.wikimedia.org/wiki/File:History_of_the_Universe_%28multilingual%29.svg (Aufgerufen am: 15.07.2023) „Ausdehnung des Universums“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Stolfi</a:t>
            </a:r>
            <a:r>
              <a:rPr lang="de-DE" b="1" dirty="0"/>
              <a:t>, J. (2009), </a:t>
            </a:r>
            <a:r>
              <a:rPr lang="de-DE" dirty="0"/>
              <a:t>https://</a:t>
            </a:r>
            <a:r>
              <a:rPr lang="de-DE" dirty="0" err="1"/>
              <a:t>commons.wikimedia.org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/File:Hash_table_3_1_1_0_1_0_0_SP.svg (Aufgerufen am 16.07.2023) “Hash-</a:t>
            </a:r>
            <a:r>
              <a:rPr lang="de-DE" dirty="0" err="1"/>
              <a:t>Map</a:t>
            </a:r>
            <a:r>
              <a:rPr lang="de-DE" dirty="0"/>
              <a:t>”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Rtnick</a:t>
            </a:r>
            <a:r>
              <a:rPr lang="de-DE" b="1" dirty="0"/>
              <a:t> (2010), </a:t>
            </a:r>
            <a:r>
              <a:rPr lang="de-DE" dirty="0"/>
              <a:t>https://</a:t>
            </a:r>
            <a:r>
              <a:rPr lang="de-DE" dirty="0" err="1"/>
              <a:t>commons.wikimedia.org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File:Lin_interp_w-legend.png</a:t>
            </a:r>
            <a:r>
              <a:rPr lang="de-DE" dirty="0"/>
              <a:t> (Aufgerufen am 16.07.2023) “Linear </a:t>
            </a:r>
            <a:r>
              <a:rPr lang="de-DE" dirty="0" err="1"/>
              <a:t>interpolation</a:t>
            </a:r>
            <a:r>
              <a:rPr lang="de-DE" dirty="0"/>
              <a:t>”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9DDFC9-98AC-CB8B-1A77-E63EAA69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C6AF0-99D7-E3F0-F76A-76D77090E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6AE1-2A90-9B7E-D485-14C83F90B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1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8A6274-9C46-B376-397B-DE52B381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31334"/>
            <a:ext cx="8508999" cy="37644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O.V. (2016), </a:t>
            </a:r>
            <a:r>
              <a:rPr lang="de-DE" dirty="0"/>
              <a:t>https://</a:t>
            </a:r>
            <a:r>
              <a:rPr lang="de-DE" dirty="0" err="1"/>
              <a:t>commons.wikimedia.org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File:Runge's_phenomenon_in_Lagrange_polynomials.svg</a:t>
            </a:r>
            <a:r>
              <a:rPr lang="de-DE" dirty="0"/>
              <a:t> (Aufgerufen am 16.07.2023) “Runge Effekt”</a:t>
            </a:r>
          </a:p>
          <a:p>
            <a:pPr>
              <a:lnSpc>
                <a:spcPct val="150000"/>
              </a:lnSpc>
            </a:pPr>
            <a:r>
              <a:rPr lang="de-DE" b="1" dirty="0"/>
              <a:t>O.V. (2022), </a:t>
            </a:r>
            <a:r>
              <a:rPr lang="de-DE" dirty="0"/>
              <a:t>https://</a:t>
            </a:r>
            <a:r>
              <a:rPr lang="de-DE" dirty="0" err="1"/>
              <a:t>commons.wikimedia.org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/File:Binary32_format_for_single-precision_floating_point_number.png (Aufgerufen am 16.07.2023) “double”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9DDFC9-98AC-CB8B-1A77-E63EAA69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C6AF0-99D7-E3F0-F76A-76D77090E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6AE1-2A90-9B7E-D485-14C83F90B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8D6850-A258-7F45-58CE-F16A36A9E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F3D5C-FE7B-87B9-1ED5-9D5926F6C0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777CE-EFF2-AA57-D67E-9BD1A50B80E1}"/>
              </a:ext>
            </a:extLst>
          </p:cNvPr>
          <p:cNvSpPr txBox="1"/>
          <p:nvPr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rgbClr val="0065BD"/>
                </a:solidFill>
                <a:latin typeface="Arial"/>
              </a:rPr>
              <a:t>Gruppe</a:t>
            </a:r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de-DE" sz="800" dirty="0">
                <a:solidFill>
                  <a:srgbClr val="0065BD"/>
                </a:solidFill>
                <a:latin typeface="Arial"/>
              </a:rPr>
              <a:t>233 – Vortrag zu Aufgabe A316</a:t>
            </a:r>
          </a:p>
          <a:p>
            <a:r>
              <a:rPr lang="de-DE" sz="800" dirty="0">
                <a:solidFill>
                  <a:srgbClr val="0065BD"/>
                </a:solidFill>
                <a:latin typeface="Arial"/>
              </a:rPr>
              <a:t>Sommersemester 2023</a:t>
            </a:r>
          </a:p>
          <a:p>
            <a:r>
              <a:rPr lang="de-DE" sz="800" dirty="0">
                <a:solidFill>
                  <a:srgbClr val="0065BD"/>
                </a:solidFill>
                <a:latin typeface="Arial"/>
              </a:rPr>
              <a:t>Ludwig Gröber,  Julian Pins,  Daniel </a:t>
            </a:r>
            <a:r>
              <a:rPr lang="de-DE" sz="800" dirty="0" err="1">
                <a:solidFill>
                  <a:srgbClr val="0065BD"/>
                </a:solidFill>
                <a:latin typeface="Arial"/>
              </a:rPr>
              <a:t>Safyan</a:t>
            </a:r>
            <a:endParaRPr lang="de-DE" sz="800" dirty="0">
              <a:solidFill>
                <a:srgbClr val="0065BD"/>
              </a:solidFill>
              <a:latin typeface="Arial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rgbClr val="0065BD"/>
              </a:solidFill>
              <a:latin typeface="Arial"/>
            </a:endParaRPr>
          </a:p>
        </p:txBody>
      </p:sp>
      <p:sp>
        <p:nvSpPr>
          <p:cNvPr id="16" name="Titel 4">
            <a:extLst>
              <a:ext uri="{FF2B5EF4-FFF2-40B4-BE49-F238E27FC236}">
                <a16:creationId xmlns:a16="http://schemas.microsoft.com/office/drawing/2014/main" id="{5B77F62F-8660-BCAF-4F54-3D64379F37DB}"/>
              </a:ext>
            </a:extLst>
          </p:cNvPr>
          <p:cNvSpPr txBox="1">
            <a:spLocks/>
          </p:cNvSpPr>
          <p:nvPr/>
        </p:nvSpPr>
        <p:spPr>
          <a:xfrm>
            <a:off x="319090" y="1103343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6C41AC8-F664-177A-D70A-A9EC370457C2}"/>
              </a:ext>
            </a:extLst>
          </p:cNvPr>
          <p:cNvSpPr txBox="1">
            <a:spLocks/>
          </p:cNvSpPr>
          <p:nvPr/>
        </p:nvSpPr>
        <p:spPr>
          <a:xfrm>
            <a:off x="319090" y="3078393"/>
            <a:ext cx="8507918" cy="171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der Lösungsansatz 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die angewandten Optimierungen 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die Performanz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die Genauigkeit 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ein Ausblick und die Einordnung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F4B76B7-D304-5155-6412-C66CEFBB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93" y="790046"/>
            <a:ext cx="7253611" cy="19750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CBE7EFE-3103-C620-0275-CA64ED48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832" y="2711723"/>
            <a:ext cx="3422332" cy="368831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6A331AC3-C75C-0B2B-F0BC-1DAA8ADCDAC4}"/>
              </a:ext>
            </a:extLst>
          </p:cNvPr>
          <p:cNvSpPr/>
          <p:nvPr/>
        </p:nvSpPr>
        <p:spPr>
          <a:xfrm>
            <a:off x="1297858" y="910531"/>
            <a:ext cx="3067860" cy="484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04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(1) 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429AA-ACFB-C3C1-0254-DEEB6E30BB86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>
            <a:extLst>
              <a:ext uri="{FF2B5EF4-FFF2-40B4-BE49-F238E27FC236}">
                <a16:creationId xmlns:a16="http://schemas.microsoft.com/office/drawing/2014/main" id="{C0BE6EBC-0C7F-4D18-4310-B186BE01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033650"/>
            <a:ext cx="5915435" cy="1196487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5DF112-116B-2486-025C-D456C193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521" y="2505364"/>
            <a:ext cx="1386350" cy="276811"/>
          </a:xfrm>
        </p:spPr>
        <p:txBody>
          <a:bodyPr/>
          <a:lstStyle/>
          <a:p>
            <a:pPr algn="ctr"/>
            <a:r>
              <a:rPr lang="de-DE" dirty="0"/>
              <a:t>Tabelle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C3633B-0D5D-4273-16FE-3B762EBB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Lookup-Tabelle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A74F7-312E-87D6-A36A-7DAC878A4E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779E4-19CD-A9DE-FB04-18D011A888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66850A-5B55-FC95-ED84-30D2C342D6B3}"/>
              </a:ext>
            </a:extLst>
          </p:cNvPr>
          <p:cNvSpPr/>
          <p:nvPr/>
        </p:nvSpPr>
        <p:spPr>
          <a:xfrm>
            <a:off x="5008245" y="3306006"/>
            <a:ext cx="1465384" cy="539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FAD3AA5A-2ADE-CCB9-0126-B247CC37D2FC}"/>
              </a:ext>
            </a:extLst>
          </p:cNvPr>
          <p:cNvCxnSpPr>
            <a:cxnSpLocks/>
          </p:cNvCxnSpPr>
          <p:nvPr/>
        </p:nvCxnSpPr>
        <p:spPr>
          <a:xfrm>
            <a:off x="602249" y="2282539"/>
            <a:ext cx="1321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6F6AC65-D36D-F8FB-B2E8-7ECD08B2CDDE}"/>
              </a:ext>
            </a:extLst>
          </p:cNvPr>
          <p:cNvSpPr/>
          <p:nvPr/>
        </p:nvSpPr>
        <p:spPr>
          <a:xfrm>
            <a:off x="2080522" y="2785041"/>
            <a:ext cx="1575324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1.1125369292536007e-308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0EB1BB4-FCFE-A21D-ACCB-19D86D9A5C32}"/>
              </a:ext>
            </a:extLst>
          </p:cNvPr>
          <p:cNvCxnSpPr>
            <a:cxnSpLocks/>
          </p:cNvCxnSpPr>
          <p:nvPr/>
        </p:nvCxnSpPr>
        <p:spPr>
          <a:xfrm flipV="1">
            <a:off x="1905634" y="1554480"/>
            <a:ext cx="0" cy="7280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F9532F01-0ADF-F3C6-7DB7-E969B9BB7A83}"/>
              </a:ext>
            </a:extLst>
          </p:cNvPr>
          <p:cNvCxnSpPr>
            <a:cxnSpLocks/>
          </p:cNvCxnSpPr>
          <p:nvPr/>
        </p:nvCxnSpPr>
        <p:spPr>
          <a:xfrm flipV="1">
            <a:off x="618056" y="1553669"/>
            <a:ext cx="0" cy="730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3AE4AF6-6CDD-BD54-7DF0-E04C83D8F586}"/>
              </a:ext>
            </a:extLst>
          </p:cNvPr>
          <p:cNvCxnSpPr>
            <a:cxnSpLocks/>
          </p:cNvCxnSpPr>
          <p:nvPr/>
        </p:nvCxnSpPr>
        <p:spPr>
          <a:xfrm flipV="1">
            <a:off x="1340644" y="2269491"/>
            <a:ext cx="0" cy="13394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7E71906A-14E0-33ED-69D2-E72A248C5C01}"/>
              </a:ext>
            </a:extLst>
          </p:cNvPr>
          <p:cNvCxnSpPr>
            <a:cxnSpLocks/>
          </p:cNvCxnSpPr>
          <p:nvPr/>
        </p:nvCxnSpPr>
        <p:spPr>
          <a:xfrm flipH="1">
            <a:off x="1333820" y="3599315"/>
            <a:ext cx="539791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793A4CA-4B44-F128-483D-9F977C23A757}"/>
              </a:ext>
            </a:extLst>
          </p:cNvPr>
          <p:cNvSpPr/>
          <p:nvPr/>
        </p:nvSpPr>
        <p:spPr>
          <a:xfrm>
            <a:off x="2080522" y="2988836"/>
            <a:ext cx="1575324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1.1820704873319507e-308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1663EEC-CA05-A8C0-EF8E-E1A01166188F}"/>
              </a:ext>
            </a:extLst>
          </p:cNvPr>
          <p:cNvSpPr/>
          <p:nvPr/>
        </p:nvSpPr>
        <p:spPr>
          <a:xfrm>
            <a:off x="2080522" y="3192631"/>
            <a:ext cx="1575324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1.251604045410301e-308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96AB5DE-FE41-11F6-C193-C15B7D6720FC}"/>
              </a:ext>
            </a:extLst>
          </p:cNvPr>
          <p:cNvSpPr/>
          <p:nvPr/>
        </p:nvSpPr>
        <p:spPr>
          <a:xfrm>
            <a:off x="2080522" y="3396426"/>
            <a:ext cx="1575324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1.321137603488651e-308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278139B-3403-23B6-0DED-DB7C74E5852A}"/>
              </a:ext>
            </a:extLst>
          </p:cNvPr>
          <p:cNvSpPr/>
          <p:nvPr/>
        </p:nvSpPr>
        <p:spPr>
          <a:xfrm>
            <a:off x="2080522" y="3600221"/>
            <a:ext cx="1575324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1.390671161567001e-308</a:t>
            </a:r>
          </a:p>
          <a:p>
            <a:pPr algn="ctr"/>
            <a:endParaRPr lang="de-DE" sz="800" dirty="0">
              <a:solidFill>
                <a:srgbClr val="6897B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E671EE7-5F72-33A7-1230-9412E414E8B7}"/>
              </a:ext>
            </a:extLst>
          </p:cNvPr>
          <p:cNvSpPr/>
          <p:nvPr/>
        </p:nvSpPr>
        <p:spPr>
          <a:xfrm>
            <a:off x="2080522" y="3804016"/>
            <a:ext cx="1575324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1.460204719645351e-308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D5B1875-2B4C-6151-CDF8-FEF056AAD241}"/>
              </a:ext>
            </a:extLst>
          </p:cNvPr>
          <p:cNvSpPr/>
          <p:nvPr/>
        </p:nvSpPr>
        <p:spPr>
          <a:xfrm>
            <a:off x="2080522" y="4007811"/>
            <a:ext cx="1575324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1.529738277723701e-308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5ACDB2E-C592-BE38-FDD8-0D27A0F587C3}"/>
              </a:ext>
            </a:extLst>
          </p:cNvPr>
          <p:cNvSpPr/>
          <p:nvPr/>
        </p:nvSpPr>
        <p:spPr>
          <a:xfrm>
            <a:off x="2080522" y="4211604"/>
            <a:ext cx="1575324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1.599271835802051e-308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AD58B4B-236E-2F9E-F177-EC03E13D7E85}"/>
              </a:ext>
            </a:extLst>
          </p:cNvPr>
          <p:cNvSpPr/>
          <p:nvPr/>
        </p:nvSpPr>
        <p:spPr>
          <a:xfrm>
            <a:off x="1919702" y="2785041"/>
            <a:ext cx="160208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3B7E9F4-EA25-1674-E944-844F110D5A49}"/>
              </a:ext>
            </a:extLst>
          </p:cNvPr>
          <p:cNvSpPr/>
          <p:nvPr/>
        </p:nvSpPr>
        <p:spPr>
          <a:xfrm>
            <a:off x="1919702" y="2988836"/>
            <a:ext cx="160208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80994E1-486C-8381-608B-02511B7D11CF}"/>
              </a:ext>
            </a:extLst>
          </p:cNvPr>
          <p:cNvSpPr/>
          <p:nvPr/>
        </p:nvSpPr>
        <p:spPr>
          <a:xfrm>
            <a:off x="1919702" y="3192631"/>
            <a:ext cx="160208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4E1DDA9-BC0F-24FE-5985-4B72FDB32BDD}"/>
              </a:ext>
            </a:extLst>
          </p:cNvPr>
          <p:cNvSpPr/>
          <p:nvPr/>
        </p:nvSpPr>
        <p:spPr>
          <a:xfrm>
            <a:off x="1919702" y="3396426"/>
            <a:ext cx="160208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BBE4D1-5A03-539F-8955-10D57C743A5C}"/>
              </a:ext>
            </a:extLst>
          </p:cNvPr>
          <p:cNvSpPr/>
          <p:nvPr/>
        </p:nvSpPr>
        <p:spPr>
          <a:xfrm>
            <a:off x="1919702" y="3600221"/>
            <a:ext cx="160208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61FC42C-4FAF-26D5-916C-B2F7E0564B0E}"/>
              </a:ext>
            </a:extLst>
          </p:cNvPr>
          <p:cNvSpPr/>
          <p:nvPr/>
        </p:nvSpPr>
        <p:spPr>
          <a:xfrm>
            <a:off x="1919702" y="3804016"/>
            <a:ext cx="160208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C338CFF-770C-69C5-E9B7-BAEC4C8F2441}"/>
              </a:ext>
            </a:extLst>
          </p:cNvPr>
          <p:cNvSpPr/>
          <p:nvPr/>
        </p:nvSpPr>
        <p:spPr>
          <a:xfrm>
            <a:off x="1919702" y="4007811"/>
            <a:ext cx="160208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6870D56-FCE3-6245-3B5C-21F8D3FB8D8C}"/>
              </a:ext>
            </a:extLst>
          </p:cNvPr>
          <p:cNvSpPr/>
          <p:nvPr/>
        </p:nvSpPr>
        <p:spPr>
          <a:xfrm>
            <a:off x="1919702" y="4211604"/>
            <a:ext cx="160208" cy="2182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800" dirty="0"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114000"/>
              </a:lnSpc>
            </a:pPr>
            <a:endParaRPr lang="de-DE" sz="700" dirty="0">
              <a:solidFill>
                <a:srgbClr val="689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33809AC-A259-A9EA-8BC0-E0211013C55D}"/>
              </a:ext>
            </a:extLst>
          </p:cNvPr>
          <p:cNvSpPr txBox="1"/>
          <p:nvPr/>
        </p:nvSpPr>
        <p:spPr>
          <a:xfrm rot="5400000">
            <a:off x="2799729" y="4462781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FBF15D3-B71D-219F-3FBE-DED75223A1E5}"/>
              </a:ext>
            </a:extLst>
          </p:cNvPr>
          <p:cNvSpPr txBox="1"/>
          <p:nvPr/>
        </p:nvSpPr>
        <p:spPr>
          <a:xfrm rot="5400000">
            <a:off x="1977318" y="4462242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…</a:t>
            </a: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0B1BAE4A-F01B-DBC8-0379-7EDF08B3A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747" y="2318036"/>
            <a:ext cx="4622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2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154BBB1A-CF27-51DB-0F67-045CDB8842CE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19091" y="1291914"/>
                <a:ext cx="4180910" cy="340571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Größtes erwartetes Ergebnis:</a:t>
                </a:r>
              </a:p>
              <a:p>
                <a:endParaRPr lang="de-DE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𝐷𝑂𝑈𝐵𝐿𝐸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710,41</m:t>
                      </m:r>
                    </m:oMath>
                  </m:oMathPara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Gemischte Reihe:</a:t>
                </a: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154BBB1A-CF27-51DB-0F67-045CDB884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1" y="1291914"/>
                <a:ext cx="4180910" cy="3405711"/>
              </a:xfrm>
              <a:blipFill>
                <a:blip r:embed="rId2"/>
                <a:stretch>
                  <a:fillRect l="-2417" t="-21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3D01D284-4AB0-2678-4BD2-1B7D5EAF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Problematik einer Reihenentwicklung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1C75FD-90A8-A5CA-CB70-2EF1C5EABF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118809-9071-1147-6B95-2C15D69B7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pic>
        <p:nvPicPr>
          <p:cNvPr id="7" name="Google Shape;71;p15">
            <a:extLst>
              <a:ext uri="{FF2B5EF4-FFF2-40B4-BE49-F238E27FC236}">
                <a16:creationId xmlns:a16="http://schemas.microsoft.com/office/drawing/2014/main" id="{B6B6BF59-9455-370D-24CF-C25CBF14AD87}"/>
              </a:ext>
            </a:extLst>
          </p:cNvPr>
          <p:cNvPicPr preferRelativeResize="0">
            <a:picLocks noGrp="1"/>
          </p:cNvPicPr>
          <p:nvPr>
            <p:ph idx="15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364" y="1368115"/>
            <a:ext cx="4181475" cy="2860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0DD49A3-55D0-1CCC-DA1C-5B133197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1" y="3146195"/>
            <a:ext cx="4261428" cy="78139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869EF72-6E95-38E5-39BE-C6C9758418AE}"/>
              </a:ext>
            </a:extLst>
          </p:cNvPr>
          <p:cNvSpPr/>
          <p:nvPr/>
        </p:nvSpPr>
        <p:spPr>
          <a:xfrm>
            <a:off x="3875756" y="1745251"/>
            <a:ext cx="148532" cy="125324"/>
          </a:xfrm>
          <a:prstGeom prst="rect">
            <a:avLst/>
          </a:prstGeom>
          <a:solidFill>
            <a:srgbClr val="5E8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53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F542B16-0EF5-763C-A307-55D26BF3BF7F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19091" y="1055077"/>
                <a:ext cx="4180910" cy="364254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b="1" dirty="0"/>
              </a:p>
              <a:p>
                <a:endParaRPr lang="de-DE" dirty="0"/>
              </a:p>
              <a:p>
                <a:r>
                  <a:rPr lang="de-DE" b="1" dirty="0"/>
                  <a:t>Taylor Entwicklung um 0: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F542B16-0EF5-763C-A307-55D26BF3B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1" y="1055077"/>
                <a:ext cx="4180910" cy="3642549"/>
              </a:xfrm>
              <a:blipFill>
                <a:blip r:embed="rId2"/>
                <a:stretch>
                  <a:fillRect l="-2417" t="-3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A67597-0E55-7C38-67FE-BC4A3F3AA61A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>
              <a:xfrm>
                <a:off x="4647179" y="1055077"/>
                <a:ext cx="4180910" cy="364254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b="1" dirty="0"/>
              </a:p>
              <a:p>
                <a:endParaRPr lang="de-DE" dirty="0"/>
              </a:p>
              <a:p>
                <a:r>
                  <a:rPr lang="de-DE" b="1" dirty="0"/>
                  <a:t>Approximation: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𝑎𝑟𝑠h𝑖𝑛h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Reine Reihe: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Gemischte Reihe:</a:t>
                </a:r>
              </a:p>
              <a:p>
                <a:endParaRPr lang="de-DE" sz="200" b="1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A67597-0E55-7C38-67FE-BC4A3F3AA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4647179" y="1055077"/>
                <a:ext cx="4180910" cy="3642549"/>
              </a:xfrm>
              <a:blipFill>
                <a:blip r:embed="rId3"/>
                <a:stretch>
                  <a:fillRect l="-2417" t="-347" b="-20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B7C62AA7-F367-233C-C88C-FFD0D4EC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" dirty="0"/>
              <a:t>Reihenentwicklung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7ABB84-EB42-E06D-D29A-91604638B5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40B124-283B-B42F-A7D1-924903E2F4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1F05CD-877B-1D63-13E1-EF4608514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1871262"/>
            <a:ext cx="4026798" cy="544802"/>
          </a:xfrm>
          <a:prstGeom prst="rect">
            <a:avLst/>
          </a:prstGeom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30FED035-3FA6-A9A2-B8D0-9EF9CDEDD564}"/>
              </a:ext>
            </a:extLst>
          </p:cNvPr>
          <p:cNvCxnSpPr>
            <a:cxnSpLocks/>
          </p:cNvCxnSpPr>
          <p:nvPr/>
        </p:nvCxnSpPr>
        <p:spPr>
          <a:xfrm>
            <a:off x="1257021" y="1438275"/>
            <a:ext cx="23050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6A33DB73-CD8A-7A2B-E5D1-1594E60E597D}"/>
              </a:ext>
            </a:extLst>
          </p:cNvPr>
          <p:cNvCxnSpPr>
            <a:cxnSpLocks/>
          </p:cNvCxnSpPr>
          <p:nvPr/>
        </p:nvCxnSpPr>
        <p:spPr>
          <a:xfrm>
            <a:off x="5585109" y="1419225"/>
            <a:ext cx="23050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CB1EA925-C5C9-4EEF-07D1-D9AF21C2A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817" y="2571750"/>
            <a:ext cx="2180292" cy="21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5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Optimierungen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527582-DD86-26D2-8FDA-88F4F9CFC2E8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6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78862C6-E738-3AA6-2B79-D3B1379A90C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19091" y="1444641"/>
                <a:ext cx="4180910" cy="3252985"/>
              </a:xfrm>
            </p:spPr>
            <p:txBody>
              <a:bodyPr/>
              <a:lstStyle/>
              <a:p>
                <a:r>
                  <a:rPr lang="de-DE" b="1" dirty="0"/>
                  <a:t>Reihen: </a:t>
                </a:r>
                <a:r>
                  <a:rPr lang="de-DE" b="1" dirty="0">
                    <a:sym typeface="Wingdings" pitchFamily="2" charset="2"/>
                  </a:rPr>
                  <a:t>Tylor-Entwicklungen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Anzahl der Reihenglieder gewählt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Koeffizienten der drei Reihen vorberechnet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Horner-Schema angewandt: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5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+ 7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+ 11=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2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− 4 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− 5 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+ 7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+ 11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Absorption für kleine und große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-&gt; weniger Reihenglieder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78862C6-E738-3AA6-2B79-D3B1379A9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1" y="1444641"/>
                <a:ext cx="4180910" cy="3252985"/>
              </a:xfrm>
              <a:blipFill>
                <a:blip r:embed="rId3"/>
                <a:stretch>
                  <a:fillRect l="-2417" t="-15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47C79D8-6FBC-3770-5ECE-EC433E772765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>
              <a:xfrm>
                <a:off x="4647179" y="1444641"/>
                <a:ext cx="4180910" cy="3252985"/>
              </a:xfrm>
            </p:spPr>
            <p:txBody>
              <a:bodyPr/>
              <a:lstStyle/>
              <a:p>
                <a:r>
                  <a:rPr lang="de-DE" b="1" dirty="0"/>
                  <a:t>Tabellen-Lookup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Logarithmische Verteilung der Werte in der Lookup-Tabelle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Exponent und erste 4 Bit der Mantisse -&gt; Index des nächst kleineren Wertes der Tabelle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Punktsymmetrie: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𝑎𝑟𝑠𝑖𝑛h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= −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𝑎𝑟𝑠𝑖𝑛h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ym typeface="Wingdings" pitchFamily="2" charset="2"/>
                  </a:rPr>
                  <a:t></a:t>
                </a:r>
                <a:r>
                  <a:rPr lang="de-DE" dirty="0"/>
                  <a:t> nur betragsmäßige Betrachtung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Index der Tabelle aus Exponent und höchstwertigen vier Bit der Mantisse errechnet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Lineare Interpolation zwischen Werten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47C79D8-6FBC-3770-5ECE-EC433E772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4647179" y="1444641"/>
                <a:ext cx="4180910" cy="3252985"/>
              </a:xfrm>
              <a:blipFill>
                <a:blip r:embed="rId4"/>
                <a:stretch>
                  <a:fillRect l="-2417" t="-1550" b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0C476E80-B6A0-765B-C1C2-3D604391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Optimierungen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B650C2-A672-A7A2-9601-F274C5605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B670E-F23D-539F-66BD-0BC16CF890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63F5CFE-040E-04A2-B7ED-A219D04FA295}"/>
              </a:ext>
            </a:extLst>
          </p:cNvPr>
          <p:cNvSpPr txBox="1">
            <a:spLocks/>
          </p:cNvSpPr>
          <p:nvPr/>
        </p:nvSpPr>
        <p:spPr>
          <a:xfrm>
            <a:off x="315912" y="821611"/>
            <a:ext cx="8508998" cy="62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83357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0</TotalTime>
  <Words>1642</Words>
  <Application>Microsoft Macintosh PowerPoint</Application>
  <PresentationFormat>Bildschirmpräsentation (16:9)</PresentationFormat>
  <Paragraphs>252</Paragraphs>
  <Slides>21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JetBrains Mono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Grundlagenpraktikum: Rechnerarchitektur</vt:lpstr>
      <vt:lpstr>PowerPoint-Präsentation</vt:lpstr>
      <vt:lpstr>PowerPoint-Präsentation</vt:lpstr>
      <vt:lpstr>(1) Lösungsansatz</vt:lpstr>
      <vt:lpstr>Lookup-Tabelle</vt:lpstr>
      <vt:lpstr>Problematik einer Reihenentwicklung</vt:lpstr>
      <vt:lpstr>Reihenentwicklung</vt:lpstr>
      <vt:lpstr>(2) Optimierungen</vt:lpstr>
      <vt:lpstr>Optimierungen</vt:lpstr>
      <vt:lpstr>(3) Performanz</vt:lpstr>
      <vt:lpstr>Performanz</vt:lpstr>
      <vt:lpstr>(4) Genauigkeit</vt:lpstr>
      <vt:lpstr>Genauigkeit: relativer Fehler</vt:lpstr>
      <vt:lpstr>Genauigkeit: relativer Fehler</vt:lpstr>
      <vt:lpstr>Fehler: Reihenentwicklungen</vt:lpstr>
      <vt:lpstr>(5) Einordnung und Ausblick</vt:lpstr>
      <vt:lpstr>Zusammenfassung</vt:lpstr>
      <vt:lpstr>Ausblick: weitere Optimierungen</vt:lpstr>
      <vt:lpstr>Danke für die Aufmerksamkeit &amp; Zeit für Fragen</vt:lpstr>
      <vt:lpstr>Quellen</vt:lpstr>
      <vt:lpstr>Quellen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Gröber</dc:creator>
  <cp:lastModifiedBy>Ludwig Gröber</cp:lastModifiedBy>
  <cp:revision>20</cp:revision>
  <cp:lastPrinted>2023-07-15T11:47:55Z</cp:lastPrinted>
  <dcterms:created xsi:type="dcterms:W3CDTF">2023-07-01T11:44:27Z</dcterms:created>
  <dcterms:modified xsi:type="dcterms:W3CDTF">2023-07-16T18:01:01Z</dcterms:modified>
</cp:coreProperties>
</file>