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8" r:id="rId2"/>
    <p:sldId id="259" r:id="rId3"/>
    <p:sldId id="257" r:id="rId4"/>
    <p:sldId id="260" r:id="rId5"/>
    <p:sldId id="261" r:id="rId6"/>
    <p:sldId id="262" r:id="rId7"/>
    <p:sldId id="264" r:id="rId8"/>
    <p:sldId id="266" r:id="rId9"/>
    <p:sldId id="265" r:id="rId10"/>
    <p:sldId id="267" r:id="rId11"/>
  </p:sldIdLst>
  <p:sldSz cx="12192000" cy="6858000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68" autoAdjust="0"/>
    <p:restoredTop sz="94660"/>
  </p:normalViewPr>
  <p:slideViewPr>
    <p:cSldViewPr snapToGrid="0">
      <p:cViewPr>
        <p:scale>
          <a:sx n="66" d="100"/>
          <a:sy n="66" d="100"/>
        </p:scale>
        <p:origin x="469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F5CD0-F302-4CC7-BE79-B338993F3CC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E628E-7C90-4ABF-8E2E-A792A4835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8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1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4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83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5566"/>
            <a:ext cx="10515600" cy="5011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3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9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7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5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8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6553200"/>
            <a:ext cx="499533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7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71550" indent="-51435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romanLcPeriod"/>
        <a:defRPr sz="2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lphaLcParenR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现在房子不好卖，但是车位更难。怎样定一个公平而合理的价格，能满足客户的车位需求，同时也能实现最大化的销售额？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争夺车位：</a:t>
            </a:r>
          </a:p>
          <a:p>
            <a:pPr marL="457200" lvl="1" indent="0">
              <a:buNone/>
            </a:pPr>
            <a:r>
              <a:rPr lang="zh-CN" altLang="en-US" dirty="0" smtClean="0"/>
              <a:t>客户摇号争抢优质车位、甚至走关系抢车位的情况，说明部分车位可能定价偏低。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低价整售：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为报去化率而降价，造成卖的越多亏损越多：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万一个整售掉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，但是不如</a:t>
            </a:r>
            <a:r>
              <a:rPr lang="en-US" altLang="zh-CN" dirty="0" smtClean="0"/>
              <a:t>6</a:t>
            </a:r>
            <a:r>
              <a:rPr lang="zh-CN" altLang="en-US" dirty="0" smtClean="0"/>
              <a:t>万一个能卖掉</a:t>
            </a:r>
            <a:r>
              <a:rPr lang="en-US" altLang="zh-CN" dirty="0" smtClean="0"/>
              <a:t>51%</a:t>
            </a:r>
            <a:r>
              <a:rPr lang="zh-CN" altLang="en-US" dirty="0" smtClean="0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总图错配：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和户数匹配洋房区车位少，高层去车位多。而实际上洋房区客户买车位积极性高，高层区客户支付力弱，偏向红线外停车。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地面车位或者停车桥布置导致车位去化不均匀，临停车桥一册地库去化受到挤压（栾城）。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1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88676" cy="7584901"/>
          </a:xfrm>
          <a:prstGeom prst="rect">
            <a:avLst/>
          </a:prstGeom>
        </p:spPr>
      </p:pic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en-US" altLang="zh-CN" dirty="0" smtClean="0"/>
              <a:t>【</a:t>
            </a:r>
            <a:r>
              <a:rPr lang="zh-CN" altLang="en-US" dirty="0" smtClean="0"/>
              <a:t>无销控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售出方案区别</a:t>
            </a:r>
            <a:r>
              <a:rPr lang="en-US" altLang="zh-CN" dirty="0" smtClean="0"/>
              <a:t>】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24" y="0"/>
            <a:ext cx="5688676" cy="758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车位销售中的常见场景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争夺车位：</a:t>
            </a:r>
          </a:p>
          <a:p>
            <a:pPr marL="457200" lvl="1" indent="0">
              <a:buNone/>
            </a:pPr>
            <a:r>
              <a:rPr lang="zh-CN" altLang="en-US" dirty="0" smtClean="0"/>
              <a:t>客户摇号争抢优质车位、甚至走</a:t>
            </a:r>
            <a:r>
              <a:rPr lang="zh-CN" altLang="en-US" dirty="0" smtClean="0"/>
              <a:t>关系预定车位</a:t>
            </a:r>
            <a:r>
              <a:rPr lang="zh-CN" altLang="en-US" dirty="0" smtClean="0"/>
              <a:t>的情况，说明部分车位可能定价偏低。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低价整售：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为保去</a:t>
            </a:r>
            <a:r>
              <a:rPr lang="zh-CN" altLang="en-US" dirty="0" smtClean="0"/>
              <a:t>化率而降价，造成卖的越多亏损越多：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万一个整售掉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，但是不如</a:t>
            </a:r>
            <a:r>
              <a:rPr lang="en-US" altLang="zh-CN" dirty="0" smtClean="0"/>
              <a:t>6</a:t>
            </a:r>
            <a:r>
              <a:rPr lang="zh-CN" altLang="en-US" dirty="0" smtClean="0"/>
              <a:t>万一个能卖掉</a:t>
            </a:r>
            <a:r>
              <a:rPr lang="en-US" altLang="zh-CN" dirty="0" smtClean="0"/>
              <a:t>50%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阶梯</a:t>
            </a:r>
            <a:r>
              <a:rPr lang="zh-CN" altLang="en-US" dirty="0" smtClean="0"/>
              <a:t>化估价是更合理的估价方法。</a:t>
            </a:r>
            <a:endParaRPr lang="zh-CN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空间</a:t>
            </a:r>
            <a:r>
              <a:rPr lang="zh-CN" altLang="en-US" dirty="0" smtClean="0"/>
              <a:t>错配、规划问题：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举例：和</a:t>
            </a:r>
            <a:r>
              <a:rPr lang="zh-CN" altLang="en-US" dirty="0" smtClean="0"/>
              <a:t>户数匹配，洋房区车位少，高层去车位多。而实际上洋房区客户买车位积极性高，高层区客户支付力弱，宁可园区外街头停车。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地面车位或者停车桥布置导致车位去化不均匀，临停车桥一边地库去化受到挤压（栾城）。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需要考虑的问题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每一个客户对每一个车位的看法都不同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改善</a:t>
            </a:r>
            <a:r>
              <a:rPr lang="zh-CN" altLang="en-US" dirty="0" smtClean="0"/>
              <a:t>客户和刚需客户的支付力截然不同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即使购买同样产品的客户，彼此的支付能力和支付意愿也不同</a:t>
            </a:r>
            <a:r>
              <a:rPr lang="zh-CN" altLang="en-US" dirty="0"/>
              <a:t>；客户的收入水平和对时间的看法不同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车位的远近对不同客户敏感性也不同</a:t>
            </a:r>
            <a:r>
              <a:rPr lang="zh-CN" altLang="en-US" dirty="0" smtClean="0"/>
              <a:t>；空间规划</a:t>
            </a:r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从客户家到车位的距离影响客户对车位价值的看法。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是否地下车库直接入户影响客户对车位价值的看法。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是否有转换梯，转换梯的位置和绕行距离，都影响客户对车位价值的看法。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园区外停车资源、街头停车资源、地面停车位都是竞争因素。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调研事项和输入条件收集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方案基础</a:t>
            </a:r>
            <a:r>
              <a:rPr lang="zh-CN" altLang="en-US" dirty="0" smtClean="0"/>
              <a:t>信息：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各单元户数，每户单价、</a:t>
            </a:r>
            <a:r>
              <a:rPr lang="zh-CN" altLang="en-US" dirty="0" smtClean="0"/>
              <a:t>总价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已</a:t>
            </a:r>
            <a:r>
              <a:rPr lang="zh-CN" altLang="en-US" dirty="0"/>
              <a:t>售出每户客户数据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对</a:t>
            </a:r>
            <a:r>
              <a:rPr lang="zh-CN" altLang="en-US" dirty="0" smtClean="0"/>
              <a:t>成交客户的统计和访谈：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数据：客户基础数据，户型、房子单价、总价；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问卷：客户家庭人口、汽车数量、汽车品牌，客户需要几个车位；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处理数据，分析客户在城市人口中的相对收入位置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园区外停车供应调研：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500</a:t>
            </a:r>
            <a:r>
              <a:rPr lang="zh-CN" altLang="en-US" dirty="0" smtClean="0"/>
              <a:t>米内街头停车位数量、价格、交通强制水平；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街道状态的中期预期；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友商售价、社会车位租金、周边小区车位转租价格；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地段</a:t>
            </a:r>
            <a:r>
              <a:rPr lang="zh-CN" altLang="en-US" dirty="0" smtClean="0"/>
              <a:t>信息，重点关注入住率：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周边入住率、教育配套、商业配套完善度；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销售计划：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住宅销售计划和进度、车位销售目标、车位销控方式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模拟过程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建模：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空间建模：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车位位置、车位尺寸类型的标注；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单元楼电梯间</a:t>
            </a:r>
            <a:r>
              <a:rPr lang="zh-CN" altLang="en-US" dirty="0"/>
              <a:t>标注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转换电梯位置标注；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园区人行出入口位置</a:t>
            </a:r>
            <a:r>
              <a:rPr lang="zh-CN" altLang="en-US" dirty="0"/>
              <a:t>标注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图纸整理：整理成</a:t>
            </a:r>
            <a:r>
              <a:rPr lang="en-US" altLang="zh-CN" dirty="0" smtClean="0"/>
              <a:t>AI</a:t>
            </a:r>
            <a:r>
              <a:rPr lang="zh-CN" altLang="en-US" dirty="0" smtClean="0"/>
              <a:t>可以接受的图纸格式，进行编码；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客户建模：</a:t>
            </a:r>
            <a:r>
              <a:rPr lang="zh-CN" altLang="en-US" dirty="0"/>
              <a:t>通过调研结果和</a:t>
            </a:r>
            <a:r>
              <a:rPr lang="zh-CN" altLang="en-US" dirty="0" smtClean="0"/>
              <a:t>统计规律给</a:t>
            </a:r>
            <a:r>
              <a:rPr lang="zh-CN" altLang="en-US" dirty="0" smtClean="0"/>
              <a:t>每个单元的每个客户建模；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模拟：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选购多方博弈过程模拟；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分期，销控手段的模拟；出售比例要求，这些都影响定价策略；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考虑客户感受，风险管控，避免各期价格过大波动。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检查</a:t>
            </a:r>
            <a:r>
              <a:rPr lang="zh-CN" altLang="en-US" dirty="0" smtClean="0"/>
              <a:t>模型</a:t>
            </a:r>
            <a:r>
              <a:rPr lang="zh-CN" altLang="en-US" dirty="0" smtClean="0"/>
              <a:t>和项目现实</a:t>
            </a:r>
            <a:r>
              <a:rPr lang="zh-CN" altLang="en-US" dirty="0" smtClean="0"/>
              <a:t>匹配</a:t>
            </a:r>
            <a:r>
              <a:rPr lang="zh-CN" altLang="en-US" dirty="0" smtClean="0"/>
              <a:t>度，并</a:t>
            </a:r>
            <a:r>
              <a:rPr lang="zh-CN" altLang="en-US" dirty="0" smtClean="0"/>
              <a:t>调整</a:t>
            </a:r>
            <a:r>
              <a:rPr lang="zh-CN" altLang="en-US" dirty="0" smtClean="0"/>
              <a:t>参数。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26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输出内容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最优定价方案；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每个车位在特定时点销售的合理价格；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销控方案；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47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259" y="5827969"/>
            <a:ext cx="11630182" cy="687131"/>
          </a:xfrm>
        </p:spPr>
        <p:txBody>
          <a:bodyPr/>
          <a:lstStyle/>
          <a:p>
            <a:r>
              <a:rPr lang="zh-CN" altLang="en-US" dirty="0" smtClean="0"/>
              <a:t>模拟案例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5566"/>
            <a:ext cx="11630182" cy="55198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688676" cy="75849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24" y="-3"/>
            <a:ext cx="5688676" cy="75849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4355" y="10149847"/>
            <a:ext cx="5688676" cy="75849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6545" y="311492"/>
            <a:ext cx="5688676" cy="7584901"/>
          </a:xfrm>
          <a:prstGeom prst="rect">
            <a:avLst/>
          </a:prstGeom>
        </p:spPr>
      </p:pic>
      <p:sp>
        <p:nvSpPr>
          <p:cNvPr id="17" name="标题 3"/>
          <p:cNvSpPr txBox="1">
            <a:spLocks/>
          </p:cNvSpPr>
          <p:nvPr/>
        </p:nvSpPr>
        <p:spPr>
          <a:xfrm>
            <a:off x="838200" y="365126"/>
            <a:ext cx="10515600" cy="623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en-US" altLang="zh-CN" dirty="0" smtClean="0"/>
              <a:t>【</a:t>
            </a:r>
            <a:r>
              <a:rPr lang="zh-CN" altLang="en-US" dirty="0" smtClean="0"/>
              <a:t>供应量关系对比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4712754" y="-905850"/>
            <a:ext cx="685800" cy="371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右箭头 22"/>
          <p:cNvSpPr/>
          <p:nvPr/>
        </p:nvSpPr>
        <p:spPr>
          <a:xfrm flipH="1">
            <a:off x="656909" y="330188"/>
            <a:ext cx="289560" cy="14807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右箭头 23"/>
          <p:cNvSpPr/>
          <p:nvPr/>
        </p:nvSpPr>
        <p:spPr>
          <a:xfrm flipH="1">
            <a:off x="7211495" y="330188"/>
            <a:ext cx="289560" cy="14807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24" y="-1"/>
            <a:ext cx="5688676" cy="758490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88676" cy="758490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23900" y="2828925"/>
            <a:ext cx="685800" cy="371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2638425" y="5800059"/>
            <a:ext cx="685800" cy="371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7255929" y="2842880"/>
            <a:ext cx="685800" cy="371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9170454" y="5814014"/>
            <a:ext cx="685800" cy="371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标题 3"/>
          <p:cNvSpPr txBox="1">
            <a:spLocks/>
          </p:cNvSpPr>
          <p:nvPr/>
        </p:nvSpPr>
        <p:spPr>
          <a:xfrm>
            <a:off x="838200" y="365126"/>
            <a:ext cx="10515600" cy="623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en-US" altLang="zh-CN" dirty="0" smtClean="0"/>
              <a:t>【</a:t>
            </a:r>
            <a:r>
              <a:rPr lang="zh-CN" altLang="en-US" dirty="0" smtClean="0"/>
              <a:t>外部车位影响对比</a:t>
            </a:r>
            <a:r>
              <a:rPr lang="en-US" altLang="zh-CN" dirty="0" smtClean="0"/>
              <a:t>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88676" cy="75849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24" y="0"/>
            <a:ext cx="5688676" cy="7584901"/>
          </a:xfrm>
          <a:prstGeom prst="rect">
            <a:avLst/>
          </a:prstGeom>
        </p:spPr>
      </p:pic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en-US" altLang="zh-CN" dirty="0" smtClean="0"/>
              <a:t>【</a:t>
            </a:r>
            <a:r>
              <a:rPr lang="zh-CN" altLang="en-US" dirty="0" smtClean="0"/>
              <a:t>改善和首置客户对比</a:t>
            </a:r>
            <a:r>
              <a:rPr lang="en-US" altLang="zh-CN" dirty="0" smtClean="0"/>
              <a:t>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758</Words>
  <Application>Microsoft Office PowerPoint</Application>
  <PresentationFormat>宽屏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华文楷体</vt:lpstr>
      <vt:lpstr>Arial</vt:lpstr>
      <vt:lpstr>Calibri</vt:lpstr>
      <vt:lpstr>Office 主题​​</vt:lpstr>
      <vt:lpstr>现在房子不好卖，但是车位更难。怎样定一个公平而合理的价格，能满足客户的车位需求，同时也能实现最大化的销售额？</vt:lpstr>
      <vt:lpstr>【车位销售中的常见场景】</vt:lpstr>
      <vt:lpstr>【需要考虑的问题】</vt:lpstr>
      <vt:lpstr>【调研事项和输入条件收集】</vt:lpstr>
      <vt:lpstr>【模拟过程】</vt:lpstr>
      <vt:lpstr>【输出内容】</vt:lpstr>
      <vt:lpstr>模拟案例</vt:lpstr>
      <vt:lpstr>PowerPoint 演示文稿</vt:lpstr>
      <vt:lpstr>【改善和首置客户对比】</vt:lpstr>
      <vt:lpstr>【无销控100%售出方案区别】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【车位销售中的常见场景】</dc:title>
  <dc:creator>李谦</dc:creator>
  <cp:lastModifiedBy>李谦</cp:lastModifiedBy>
  <cp:revision>27</cp:revision>
  <cp:lastPrinted>2024-01-12T04:25:29Z</cp:lastPrinted>
  <dcterms:created xsi:type="dcterms:W3CDTF">2024-01-10T09:06:28Z</dcterms:created>
  <dcterms:modified xsi:type="dcterms:W3CDTF">2024-01-12T05:57:19Z</dcterms:modified>
</cp:coreProperties>
</file>