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70" r:id="rId2"/>
    <p:sldId id="288" r:id="rId3"/>
    <p:sldId id="258" r:id="rId4"/>
    <p:sldId id="279" r:id="rId5"/>
    <p:sldId id="275" r:id="rId6"/>
    <p:sldId id="277" r:id="rId7"/>
    <p:sldId id="27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61" r:id="rId16"/>
    <p:sldId id="260" r:id="rId17"/>
    <p:sldId id="268" r:id="rId18"/>
    <p:sldId id="262" r:id="rId19"/>
    <p:sldId id="281" r:id="rId20"/>
    <p:sldId id="298" r:id="rId21"/>
    <p:sldId id="297" r:id="rId22"/>
    <p:sldId id="296" r:id="rId23"/>
  </p:sldIdLst>
  <p:sldSz cx="12192000" cy="6858000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42" autoAdjust="0"/>
    <p:restoredTop sz="86924" autoAdjust="0"/>
  </p:normalViewPr>
  <p:slideViewPr>
    <p:cSldViewPr snapToGrid="0">
      <p:cViewPr>
        <p:scale>
          <a:sx n="75" d="100"/>
          <a:sy n="75" d="100"/>
        </p:scale>
        <p:origin x="420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1128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F5CD0-F302-4CC7-BE79-B338993F3CC4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FE628E-7C90-4ABF-8E2E-A792A4835A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087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2D66-1975-4E83-8EF3-59B2DA23E68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1063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1038" y="4783138"/>
            <a:ext cx="5443537" cy="39131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BF08CD-1811-4EF5-9925-2B278A90E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51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现在房子不好卖，但是车位更难。怎样定一个公平而合理的价格，能满足客户的车位需求，同时也能实现最大化的销售额？</a:t>
            </a:r>
            <a:endParaRPr lang="en-US" altLang="zh-CN" dirty="0" smtClean="0"/>
          </a:p>
          <a:p>
            <a:r>
              <a:rPr lang="en-US" altLang="zh-CN" dirty="0" smtClean="0"/>
              <a:t>【</a:t>
            </a:r>
            <a:r>
              <a:rPr lang="zh-CN" altLang="en-US" dirty="0" smtClean="0"/>
              <a:t>车位销售中的常见场景</a:t>
            </a:r>
            <a:r>
              <a:rPr lang="en-US" altLang="zh-CN" dirty="0" smtClean="0"/>
              <a:t>】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F08CD-1811-4EF5-9925-2B278A90E7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417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F08CD-1811-4EF5-9925-2B278A90E7D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19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F08CD-1811-4EF5-9925-2B278A90E7D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7381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F08CD-1811-4EF5-9925-2B278A90E7D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74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现在房子不好卖，但是车位更难。怎样定一个公平而合理的价格，能满足客户的车位需求，同时也能实现最大化的销售额？</a:t>
            </a:r>
            <a:endParaRPr lang="en-US" altLang="zh-CN" dirty="0" smtClean="0"/>
          </a:p>
          <a:p>
            <a:r>
              <a:rPr lang="en-US" altLang="zh-CN" dirty="0" smtClean="0"/>
              <a:t>【</a:t>
            </a:r>
            <a:r>
              <a:rPr lang="zh-CN" altLang="en-US" dirty="0" smtClean="0"/>
              <a:t>车位销售中的常见场景</a:t>
            </a:r>
            <a:r>
              <a:rPr lang="en-US" altLang="zh-CN" dirty="0" smtClean="0"/>
              <a:t>】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F08CD-1811-4EF5-9925-2B278A90E7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06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现在房子不好卖，但是车位更难。怎样定一个公平而合理的价格，能满足客户的车位需求，同时也能实现最大化的销售额？</a:t>
            </a:r>
            <a:endParaRPr lang="en-US" altLang="zh-CN" dirty="0" smtClean="0"/>
          </a:p>
          <a:p>
            <a:r>
              <a:rPr lang="en-US" altLang="zh-CN" dirty="0" smtClean="0"/>
              <a:t>【</a:t>
            </a:r>
            <a:r>
              <a:rPr lang="zh-CN" altLang="en-US" dirty="0" smtClean="0"/>
              <a:t>车位销售中的常见场景</a:t>
            </a:r>
            <a:r>
              <a:rPr lang="en-US" altLang="zh-CN" dirty="0" smtClean="0"/>
              <a:t>】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F08CD-1811-4EF5-9925-2B278A90E7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74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F08CD-1811-4EF5-9925-2B278A90E7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96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F08CD-1811-4EF5-9925-2B278A90E7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89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F08CD-1811-4EF5-9925-2B278A90E7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98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F08CD-1811-4EF5-9925-2B278A90E7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07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F08CD-1811-4EF5-9925-2B278A90E7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12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BF08CD-1811-4EF5-9925-2B278A90E7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88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1846CD-220F-4474-96C9-8CB5FFF34221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2026F9-8670-4DE1-9A80-59DAEC9C9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16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460310"/>
            <a:ext cx="10515600" cy="4716653"/>
          </a:xfrm>
        </p:spPr>
        <p:txBody>
          <a:bodyPr vert="horz"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1846CD-220F-4474-96C9-8CB5FFF34221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2026F9-8670-4DE1-9A80-59DAEC9C9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8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1846CD-220F-4474-96C9-8CB5FFF34221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2026F9-8670-4DE1-9A80-59DAEC9C9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49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3839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65566"/>
            <a:ext cx="10515600" cy="50113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1846CD-220F-4474-96C9-8CB5FFF34221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2026F9-8670-4DE1-9A80-59DAEC9C9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31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639145"/>
            <a:ext cx="10515600" cy="923330"/>
          </a:xfrm>
        </p:spPr>
        <p:txBody>
          <a:bodyPr anchor="b">
            <a:spAutoFit/>
          </a:bodyPr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1846CD-220F-4474-96C9-8CB5FFF34221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2026F9-8670-4DE1-9A80-59DAEC9C9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78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1846CD-220F-4474-96C9-8CB5FFF34221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2026F9-8670-4DE1-9A80-59DAEC9C9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96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1846CD-220F-4474-96C9-8CB5FFF34221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2026F9-8670-4DE1-9A80-59DAEC9C9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77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1846CD-220F-4474-96C9-8CB5FFF34221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2026F9-8670-4DE1-9A80-59DAEC9C9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55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1846CD-220F-4474-96C9-8CB5FFF34221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2026F9-8670-4DE1-9A80-59DAEC9C9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43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1846CD-220F-4474-96C9-8CB5FFF34221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2026F9-8670-4DE1-9A80-59DAEC9C9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49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1846CD-220F-4474-96C9-8CB5FFF34221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02026F9-8670-4DE1-9A80-59DAEC9C95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84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5300" y="7067550"/>
            <a:ext cx="499533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373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</p:titleStyle>
    <p:bodyStyle>
      <a:lvl1pPr marL="514350" indent="-514350" algn="l" defTabSz="914400" rtl="0" eaLnBrk="1" latinLnBrk="0" hangingPunct="1">
        <a:lnSpc>
          <a:spcPct val="90000"/>
        </a:lnSpc>
        <a:spcBef>
          <a:spcPts val="1000"/>
        </a:spcBef>
        <a:buFont typeface="+mj-lt"/>
        <a:buAutoNum type="arabicPeriod"/>
        <a:defRPr sz="28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971550" indent="-514350" algn="l" defTabSz="914400" rtl="0" eaLnBrk="1" latinLnBrk="0" hangingPunct="1">
        <a:lnSpc>
          <a:spcPct val="90000"/>
        </a:lnSpc>
        <a:spcBef>
          <a:spcPts val="500"/>
        </a:spcBef>
        <a:buFont typeface="+mj-lt"/>
        <a:buAutoNum type="romanLcPeriod"/>
        <a:defRPr sz="24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2pPr>
      <a:lvl3pPr marL="1371600" indent="-457200" algn="l" defTabSz="914400" rtl="0" eaLnBrk="1" latinLnBrk="0" hangingPunct="1">
        <a:lnSpc>
          <a:spcPct val="90000"/>
        </a:lnSpc>
        <a:spcBef>
          <a:spcPts val="500"/>
        </a:spcBef>
        <a:buFont typeface="+mj-lt"/>
        <a:buAutoNum type="alphaLcParenR"/>
        <a:defRPr sz="20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766405"/>
            <a:ext cx="10515600" cy="923330"/>
          </a:xfrm>
        </p:spPr>
        <p:txBody>
          <a:bodyPr/>
          <a:lstStyle/>
          <a:p>
            <a:r>
              <a:rPr lang="zh-CN" altLang="en-US" b="1" dirty="0" smtClean="0"/>
              <a:t>“车均衡”</a:t>
            </a:r>
            <a:endParaRPr 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1716723"/>
            <a:ext cx="10515600" cy="1500187"/>
          </a:xfrm>
        </p:spPr>
        <p:txBody>
          <a:bodyPr/>
          <a:lstStyle/>
          <a:p>
            <a:pPr algn="r"/>
            <a:r>
              <a:rPr lang="en-US" altLang="zh-CN" b="1" dirty="0" smtClean="0"/>
              <a:t>——</a:t>
            </a:r>
            <a:r>
              <a:rPr lang="zh-CN" altLang="en-US" b="1" dirty="0" smtClean="0"/>
              <a:t>基于客户</a:t>
            </a:r>
            <a:r>
              <a:rPr lang="zh-CN" altLang="en-US" b="1" dirty="0" smtClean="0"/>
              <a:t>数据、行为、算法</a:t>
            </a:r>
            <a:r>
              <a:rPr lang="zh-CN" altLang="en-US" b="1" dirty="0" smtClean="0"/>
              <a:t>和空间模型</a:t>
            </a:r>
            <a:r>
              <a:rPr lang="zh-CN" altLang="en-US" b="1" dirty="0"/>
              <a:t>的</a:t>
            </a:r>
            <a:r>
              <a:rPr lang="zh-CN" altLang="en-US" b="1" dirty="0" smtClean="0"/>
              <a:t>车位精细</a:t>
            </a:r>
            <a:r>
              <a:rPr lang="zh-CN" altLang="en-US" b="1" u="sng" dirty="0" smtClean="0"/>
              <a:t>定价</a:t>
            </a:r>
            <a:r>
              <a:rPr lang="zh-CN" altLang="en-US" b="1" u="sng" dirty="0" smtClean="0"/>
              <a:t>工具</a:t>
            </a:r>
            <a:r>
              <a:rPr lang="zh-CN" altLang="en-US" b="1" dirty="0" smtClean="0"/>
              <a:t>、</a:t>
            </a:r>
            <a:endParaRPr lang="en-US" altLang="zh-CN" b="1" u="sng" dirty="0" smtClean="0"/>
          </a:p>
          <a:p>
            <a:pPr algn="r"/>
            <a:r>
              <a:rPr lang="zh-CN" altLang="en-US" b="1" dirty="0" smtClean="0"/>
              <a:t>地库方案价值比较</a:t>
            </a:r>
            <a:r>
              <a:rPr lang="zh-CN" altLang="en-US" b="1" u="sng" dirty="0"/>
              <a:t>规划</a:t>
            </a:r>
            <a:r>
              <a:rPr lang="zh-CN" altLang="en-US" b="1" u="sng" dirty="0" smtClean="0"/>
              <a:t>工具</a:t>
            </a:r>
            <a:endParaRPr lang="en-US" altLang="zh-CN" b="1" u="sng" dirty="0" smtClean="0"/>
          </a:p>
        </p:txBody>
      </p:sp>
      <p:sp>
        <p:nvSpPr>
          <p:cNvPr id="5" name="矩形 4"/>
          <p:cNvSpPr/>
          <p:nvPr/>
        </p:nvSpPr>
        <p:spPr>
          <a:xfrm>
            <a:off x="9964596" y="5951180"/>
            <a:ext cx="1459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dirty="0" smtClean="0"/>
              <a:t>李</a:t>
            </a:r>
            <a:r>
              <a:rPr lang="zh-CN" altLang="en-US" dirty="0"/>
              <a:t>谦 </a:t>
            </a:r>
            <a:r>
              <a:rPr lang="en-US" altLang="zh-CN" dirty="0" smtClean="0"/>
              <a:t>2024.04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02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功能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：体现价格挤压</a:t>
            </a:r>
            <a:endParaRPr 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255" b="47591"/>
          <a:stretch/>
        </p:blipFill>
        <p:spPr>
          <a:xfrm>
            <a:off x="4879888" y="1838036"/>
            <a:ext cx="7194349" cy="3798187"/>
          </a:xfrm>
        </p:spPr>
      </p:pic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 smtClean="0"/>
              <a:t>系统可以显示客户的选车位行为；</a:t>
            </a:r>
            <a:endParaRPr lang="en-US" altLang="zh-CN" dirty="0" smtClean="0"/>
          </a:p>
          <a:p>
            <a:r>
              <a:rPr lang="zh-CN" altLang="en-US" dirty="0" smtClean="0"/>
              <a:t>洋房</a:t>
            </a:r>
            <a:r>
              <a:rPr lang="zh-CN" altLang="en-US" dirty="0"/>
              <a:t>区供不应求，一部分客户</a:t>
            </a:r>
            <a:r>
              <a:rPr lang="zh-CN" altLang="en-US" dirty="0" smtClean="0"/>
              <a:t>被挤出</a:t>
            </a:r>
            <a:r>
              <a:rPr lang="zh-CN" altLang="en-US" dirty="0"/>
              <a:t>选择较远较便宜的</a:t>
            </a:r>
            <a:r>
              <a:rPr lang="zh-CN" altLang="en-US" dirty="0" smtClean="0"/>
              <a:t>区域；</a:t>
            </a:r>
            <a:endParaRPr lang="en-US" altLang="zh-CN" dirty="0" smtClean="0"/>
          </a:p>
          <a:p>
            <a:r>
              <a:rPr lang="zh-CN" altLang="en-US" dirty="0" smtClean="0"/>
              <a:t>一些客户的第二辆或者第三辆车使用率低，主动选择比较便宜的车位。</a:t>
            </a:r>
            <a:endParaRPr lang="zh-CN" altLang="en-US" dirty="0"/>
          </a:p>
          <a:p>
            <a:endParaRPr lang="en-US" dirty="0"/>
          </a:p>
        </p:txBody>
      </p:sp>
      <p:pic>
        <p:nvPicPr>
          <p:cNvPr id="8" name="内容占位符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05" r="11831"/>
          <a:stretch/>
        </p:blipFill>
        <p:spPr>
          <a:xfrm>
            <a:off x="12326620" y="2192432"/>
            <a:ext cx="3117850" cy="3874675"/>
          </a:xfrm>
          <a:prstGeom prst="rect">
            <a:avLst/>
          </a:prstGeom>
        </p:spPr>
      </p:pic>
      <p:sp>
        <p:nvSpPr>
          <p:cNvPr id="9" name="圆角矩形 8"/>
          <p:cNvSpPr/>
          <p:nvPr/>
        </p:nvSpPr>
        <p:spPr>
          <a:xfrm>
            <a:off x="12399459" y="2496783"/>
            <a:ext cx="2273198" cy="3139440"/>
          </a:xfrm>
          <a:prstGeom prst="round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8550030" y="2448480"/>
            <a:ext cx="159471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洋房区供不应求，一部分洋房客户自然地选择较远较便宜的区域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" name="椭圆 1"/>
          <p:cNvSpPr/>
          <p:nvPr/>
        </p:nvSpPr>
        <p:spPr>
          <a:xfrm>
            <a:off x="7287491" y="2362200"/>
            <a:ext cx="325582" cy="325582"/>
          </a:xfrm>
          <a:prstGeom prst="ellipse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椭圆 10"/>
          <p:cNvSpPr/>
          <p:nvPr/>
        </p:nvSpPr>
        <p:spPr>
          <a:xfrm>
            <a:off x="9053946" y="4146167"/>
            <a:ext cx="280360" cy="280360"/>
          </a:xfrm>
          <a:prstGeom prst="ellipse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直接箭头连接符 4"/>
          <p:cNvCxnSpPr>
            <a:endCxn id="11" idx="1"/>
          </p:cNvCxnSpPr>
          <p:nvPr/>
        </p:nvCxnSpPr>
        <p:spPr>
          <a:xfrm>
            <a:off x="7613073" y="2687782"/>
            <a:ext cx="1481931" cy="1499443"/>
          </a:xfrm>
          <a:prstGeom prst="straightConnector1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2" name="组合 11"/>
          <p:cNvGrpSpPr/>
          <p:nvPr/>
        </p:nvGrpSpPr>
        <p:grpSpPr>
          <a:xfrm>
            <a:off x="4091949" y="4426527"/>
            <a:ext cx="751520" cy="1244244"/>
            <a:chOff x="2746410" y="1549395"/>
            <a:chExt cx="751520" cy="1244244"/>
          </a:xfrm>
        </p:grpSpPr>
        <p:sp>
          <p:nvSpPr>
            <p:cNvPr id="13" name="矩形 12"/>
            <p:cNvSpPr/>
            <p:nvPr/>
          </p:nvSpPr>
          <p:spPr>
            <a:xfrm>
              <a:off x="2746410" y="1631097"/>
              <a:ext cx="137160" cy="1104900"/>
            </a:xfrm>
            <a:prstGeom prst="rect">
              <a:avLst/>
            </a:prstGeom>
            <a:gradFill>
              <a:gsLst>
                <a:gs pos="0">
                  <a:srgbClr val="FF0000"/>
                </a:gs>
                <a:gs pos="100000">
                  <a:srgbClr val="00206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890071" y="1549395"/>
              <a:ext cx="60785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1050" dirty="0" smtClean="0"/>
                <a:t>价格高</a:t>
              </a:r>
              <a:endParaRPr lang="en-US" sz="105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2894299" y="2539723"/>
              <a:ext cx="588624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1050" dirty="0" smtClean="0"/>
                <a:t>价格低</a:t>
              </a:r>
              <a:endParaRPr 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220532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7536" y="456610"/>
            <a:ext cx="2603507" cy="1600200"/>
          </a:xfrm>
        </p:spPr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功能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：体现供求关系</a:t>
            </a:r>
            <a:endParaRPr 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>
          <a:xfrm>
            <a:off x="607537" y="2056810"/>
            <a:ext cx="2622759" cy="3811588"/>
          </a:xfrm>
        </p:spPr>
        <p:txBody>
          <a:bodyPr/>
          <a:lstStyle/>
          <a:p>
            <a:r>
              <a:rPr lang="zh-CN" altLang="en-US" dirty="0" smtClean="0"/>
              <a:t>系统可以计算和发现各个区域供求关系的差异，给供应偏大的区域调整价格，实现均匀去化。</a:t>
            </a:r>
            <a:endParaRPr lang="en-US" altLang="zh-CN" dirty="0" smtClean="0"/>
          </a:p>
          <a:p>
            <a:r>
              <a:rPr lang="zh-CN" altLang="en-US" dirty="0" smtClean="0"/>
              <a:t>系统可以发现机会，一些地下二层车位由于供不应求，其价格可以高于地下一层供大于求的区域。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4663396" y="4224113"/>
            <a:ext cx="640416" cy="1060296"/>
            <a:chOff x="2746410" y="1549395"/>
            <a:chExt cx="751520" cy="1244244"/>
          </a:xfrm>
        </p:grpSpPr>
        <p:sp>
          <p:nvSpPr>
            <p:cNvPr id="13" name="矩形 12"/>
            <p:cNvSpPr/>
            <p:nvPr/>
          </p:nvSpPr>
          <p:spPr>
            <a:xfrm>
              <a:off x="2746410" y="1631097"/>
              <a:ext cx="137160" cy="1104900"/>
            </a:xfrm>
            <a:prstGeom prst="rect">
              <a:avLst/>
            </a:prstGeom>
            <a:gradFill>
              <a:gsLst>
                <a:gs pos="0">
                  <a:srgbClr val="FF0000"/>
                </a:gs>
                <a:gs pos="100000">
                  <a:srgbClr val="00206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890071" y="1549395"/>
              <a:ext cx="60785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1050" dirty="0" smtClean="0"/>
                <a:t>价格高</a:t>
              </a:r>
              <a:endParaRPr lang="en-US" sz="105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2894299" y="2539723"/>
              <a:ext cx="588624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1050" dirty="0" smtClean="0"/>
                <a:t>价格低</a:t>
              </a:r>
              <a:endParaRPr lang="en-US" sz="1050" dirty="0"/>
            </a:p>
          </p:txBody>
        </p:sp>
      </p:grpSp>
      <p:pic>
        <p:nvPicPr>
          <p:cNvPr id="16" name="内容占位符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42"/>
          <a:stretch/>
        </p:blipFill>
        <p:spPr>
          <a:xfrm>
            <a:off x="3343593" y="452001"/>
            <a:ext cx="8429307" cy="5844117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3628556" y="748624"/>
            <a:ext cx="363634" cy="3147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/>
              <a:t>B1</a:t>
            </a:r>
            <a:endParaRPr lang="en-US" dirty="0"/>
          </a:p>
        </p:txBody>
      </p:sp>
      <p:sp>
        <p:nvSpPr>
          <p:cNvPr id="18" name="矩形 17"/>
          <p:cNvSpPr/>
          <p:nvPr/>
        </p:nvSpPr>
        <p:spPr>
          <a:xfrm>
            <a:off x="8329958" y="715515"/>
            <a:ext cx="363634" cy="3147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/>
              <a:t>B2</a:t>
            </a:r>
            <a:endParaRPr lang="en-US" dirty="0"/>
          </a:p>
        </p:txBody>
      </p:sp>
      <p:sp>
        <p:nvSpPr>
          <p:cNvPr id="19" name="圆角矩形 18"/>
          <p:cNvSpPr/>
          <p:nvPr/>
        </p:nvSpPr>
        <p:spPr>
          <a:xfrm>
            <a:off x="3810373" y="4705220"/>
            <a:ext cx="1948555" cy="1290576"/>
          </a:xfrm>
          <a:prstGeom prst="round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圆角矩形 19"/>
          <p:cNvSpPr/>
          <p:nvPr/>
        </p:nvSpPr>
        <p:spPr>
          <a:xfrm>
            <a:off x="8085237" y="4705219"/>
            <a:ext cx="1948555" cy="1290576"/>
          </a:xfrm>
          <a:prstGeom prst="round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矩形 20"/>
          <p:cNvSpPr/>
          <p:nvPr/>
        </p:nvSpPr>
        <p:spPr>
          <a:xfrm>
            <a:off x="5804435" y="4844232"/>
            <a:ext cx="2167505" cy="708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户数较多车位较少的区域，供求相对平衡，定价可略微调高</a:t>
            </a:r>
            <a:endParaRPr lang="en-US" sz="1600" dirty="0">
              <a:solidFill>
                <a:schemeClr val="bg1"/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>
            <a:off x="5758928" y="5688330"/>
            <a:ext cx="2280802" cy="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5920263" y="1731017"/>
            <a:ext cx="1041033" cy="472661"/>
          </a:xfrm>
          <a:prstGeom prst="round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肘形连接符 23"/>
          <p:cNvCxnSpPr>
            <a:endCxn id="23" idx="3"/>
          </p:cNvCxnSpPr>
          <p:nvPr/>
        </p:nvCxnSpPr>
        <p:spPr>
          <a:xfrm rot="16200000" flipV="1">
            <a:off x="5359505" y="3569141"/>
            <a:ext cx="3720982" cy="517398"/>
          </a:xfrm>
          <a:prstGeom prst="bentConnector2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4654818" y="2923089"/>
            <a:ext cx="1467436" cy="1389948"/>
          </a:xfrm>
          <a:prstGeom prst="round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矩形 25"/>
          <p:cNvSpPr/>
          <p:nvPr/>
        </p:nvSpPr>
        <p:spPr>
          <a:xfrm>
            <a:off x="3454826" y="3390293"/>
            <a:ext cx="1358952" cy="708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该区域户数较少车位较多，定价适当降低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079299" y="5287652"/>
            <a:ext cx="1364085" cy="7081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chemeClr val="bg1"/>
                </a:solidFill>
              </a:rPr>
              <a:t>B2</a:t>
            </a:r>
            <a:r>
              <a:rPr lang="zh-CN" altLang="en-US" sz="1600" dirty="0" smtClean="0">
                <a:solidFill>
                  <a:schemeClr val="bg1"/>
                </a:solidFill>
              </a:rPr>
              <a:t>车位稀缺区域局部定价可以超过</a:t>
            </a:r>
            <a:r>
              <a:rPr lang="en-US" altLang="zh-CN" sz="1600" dirty="0" smtClean="0">
                <a:solidFill>
                  <a:schemeClr val="bg1"/>
                </a:solidFill>
              </a:rPr>
              <a:t>B1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616319" y="4914582"/>
            <a:ext cx="751520" cy="1244244"/>
            <a:chOff x="2746410" y="1549395"/>
            <a:chExt cx="751520" cy="1244244"/>
          </a:xfrm>
        </p:grpSpPr>
        <p:sp>
          <p:nvSpPr>
            <p:cNvPr id="29" name="矩形 28"/>
            <p:cNvSpPr/>
            <p:nvPr/>
          </p:nvSpPr>
          <p:spPr>
            <a:xfrm>
              <a:off x="2746410" y="1631097"/>
              <a:ext cx="137160" cy="1104900"/>
            </a:xfrm>
            <a:prstGeom prst="rect">
              <a:avLst/>
            </a:prstGeom>
            <a:gradFill>
              <a:gsLst>
                <a:gs pos="0">
                  <a:srgbClr val="FF0000"/>
                </a:gs>
                <a:gs pos="100000">
                  <a:srgbClr val="00206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2890071" y="1549395"/>
              <a:ext cx="60785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1050" dirty="0" smtClean="0"/>
                <a:t>价格高</a:t>
              </a:r>
              <a:endParaRPr lang="en-US" sz="1050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2894299" y="2539723"/>
              <a:ext cx="588624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1050" dirty="0" smtClean="0"/>
                <a:t>价格低</a:t>
              </a:r>
              <a:endParaRPr 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424509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7536" y="456610"/>
            <a:ext cx="2443415" cy="1600200"/>
          </a:xfrm>
        </p:spPr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功能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：合理分期分区</a:t>
            </a:r>
            <a:endParaRPr 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>
          <a:xfrm>
            <a:off x="607538" y="2056810"/>
            <a:ext cx="2427764" cy="3811588"/>
          </a:xfrm>
        </p:spPr>
        <p:txBody>
          <a:bodyPr/>
          <a:lstStyle/>
          <a:p>
            <a:r>
              <a:rPr lang="zh-CN" altLang="en-US" dirty="0"/>
              <a:t>通过模拟，</a:t>
            </a:r>
            <a:r>
              <a:rPr lang="zh-CN" altLang="en-US" dirty="0" smtClean="0"/>
              <a:t>可以直观显示客户选车位</a:t>
            </a:r>
            <a:r>
              <a:rPr lang="zh-CN" altLang="en-US" smtClean="0"/>
              <a:t>地行为很好</a:t>
            </a:r>
            <a:r>
              <a:rPr lang="zh-CN" altLang="en-US" dirty="0" smtClean="0"/>
              <a:t>的</a:t>
            </a:r>
            <a:r>
              <a:rPr lang="zh-CN" altLang="en-US" dirty="0"/>
              <a:t>判断每个楼栋对应的合理销售分区</a:t>
            </a:r>
            <a:r>
              <a:rPr lang="zh-CN" altLang="en-US" dirty="0" smtClean="0"/>
              <a:t>。避免供应区域和需求区域不匹配导致的价格流失。</a:t>
            </a:r>
            <a:endParaRPr lang="zh-CN" altLang="en-US" dirty="0"/>
          </a:p>
        </p:txBody>
      </p:sp>
      <p:grpSp>
        <p:nvGrpSpPr>
          <p:cNvPr id="32" name="组合 31"/>
          <p:cNvGrpSpPr/>
          <p:nvPr/>
        </p:nvGrpSpPr>
        <p:grpSpPr>
          <a:xfrm>
            <a:off x="3124201" y="292101"/>
            <a:ext cx="8940800" cy="6396533"/>
            <a:chOff x="2" y="0"/>
            <a:chExt cx="14278090" cy="10214999"/>
          </a:xfrm>
        </p:grpSpPr>
        <p:pic>
          <p:nvPicPr>
            <p:cNvPr id="33" name="图片 3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16"/>
            <a:stretch/>
          </p:blipFill>
          <p:spPr>
            <a:xfrm>
              <a:off x="2" y="0"/>
              <a:ext cx="14278090" cy="10214999"/>
            </a:xfrm>
            <a:prstGeom prst="rect">
              <a:avLst/>
            </a:prstGeom>
          </p:spPr>
        </p:pic>
        <p:sp>
          <p:nvSpPr>
            <p:cNvPr id="34" name="矩形 33"/>
            <p:cNvSpPr/>
            <p:nvPr/>
          </p:nvSpPr>
          <p:spPr>
            <a:xfrm>
              <a:off x="1577404" y="344913"/>
              <a:ext cx="532979" cy="4177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altLang="zh-CN" sz="1100" dirty="0" smtClean="0"/>
                <a:t>B1</a:t>
              </a:r>
              <a:endParaRPr lang="en-US" sz="1100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9013737" y="409828"/>
              <a:ext cx="532979" cy="4177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altLang="zh-CN" sz="1100" dirty="0" smtClean="0"/>
                <a:t>B2</a:t>
              </a:r>
              <a:endParaRPr lang="en-US" sz="1100" dirty="0"/>
            </a:p>
          </p:txBody>
        </p:sp>
        <p:sp>
          <p:nvSpPr>
            <p:cNvPr id="36" name="任意多边形 35"/>
            <p:cNvSpPr/>
            <p:nvPr/>
          </p:nvSpPr>
          <p:spPr>
            <a:xfrm>
              <a:off x="1724253" y="1846141"/>
              <a:ext cx="1767840" cy="2560320"/>
            </a:xfrm>
            <a:custGeom>
              <a:avLst/>
              <a:gdLst>
                <a:gd name="connsiteX0" fmla="*/ 518160 w 1767840"/>
                <a:gd name="connsiteY0" fmla="*/ 0 h 2560320"/>
                <a:gd name="connsiteX1" fmla="*/ 1226820 w 1767840"/>
                <a:gd name="connsiteY1" fmla="*/ 0 h 2560320"/>
                <a:gd name="connsiteX2" fmla="*/ 1226820 w 1767840"/>
                <a:gd name="connsiteY2" fmla="*/ 198120 h 2560320"/>
                <a:gd name="connsiteX3" fmla="*/ 1767840 w 1767840"/>
                <a:gd name="connsiteY3" fmla="*/ 198120 h 2560320"/>
                <a:gd name="connsiteX4" fmla="*/ 1767840 w 1767840"/>
                <a:gd name="connsiteY4" fmla="*/ 617220 h 2560320"/>
                <a:gd name="connsiteX5" fmla="*/ 1341120 w 1767840"/>
                <a:gd name="connsiteY5" fmla="*/ 617220 h 2560320"/>
                <a:gd name="connsiteX6" fmla="*/ 1341120 w 1767840"/>
                <a:gd name="connsiteY6" fmla="*/ 2560320 h 2560320"/>
                <a:gd name="connsiteX7" fmla="*/ 1021080 w 1767840"/>
                <a:gd name="connsiteY7" fmla="*/ 2560320 h 2560320"/>
                <a:gd name="connsiteX8" fmla="*/ 1021080 w 1767840"/>
                <a:gd name="connsiteY8" fmla="*/ 655320 h 2560320"/>
                <a:gd name="connsiteX9" fmla="*/ 0 w 1767840"/>
                <a:gd name="connsiteY9" fmla="*/ 655320 h 2560320"/>
                <a:gd name="connsiteX10" fmla="*/ 0 w 1767840"/>
                <a:gd name="connsiteY10" fmla="*/ 0 h 2560320"/>
                <a:gd name="connsiteX11" fmla="*/ 518160 w 1767840"/>
                <a:gd name="connsiteY11" fmla="*/ 0 h 2560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67840" h="2560320">
                  <a:moveTo>
                    <a:pt x="518160" y="0"/>
                  </a:moveTo>
                  <a:lnTo>
                    <a:pt x="1226820" y="0"/>
                  </a:lnTo>
                  <a:lnTo>
                    <a:pt x="1226820" y="198120"/>
                  </a:lnTo>
                  <a:lnTo>
                    <a:pt x="1767840" y="198120"/>
                  </a:lnTo>
                  <a:lnTo>
                    <a:pt x="1767840" y="617220"/>
                  </a:lnTo>
                  <a:lnTo>
                    <a:pt x="1341120" y="617220"/>
                  </a:lnTo>
                  <a:lnTo>
                    <a:pt x="1341120" y="2560320"/>
                  </a:lnTo>
                  <a:lnTo>
                    <a:pt x="1021080" y="2560320"/>
                  </a:lnTo>
                  <a:lnTo>
                    <a:pt x="1021080" y="655320"/>
                  </a:lnTo>
                  <a:lnTo>
                    <a:pt x="0" y="655320"/>
                  </a:lnTo>
                  <a:lnTo>
                    <a:pt x="0" y="0"/>
                  </a:lnTo>
                  <a:lnTo>
                    <a:pt x="518160" y="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7" name="椭圆 36"/>
            <p:cNvSpPr/>
            <p:nvPr/>
          </p:nvSpPr>
          <p:spPr>
            <a:xfrm>
              <a:off x="2249780" y="2270760"/>
              <a:ext cx="167640" cy="1676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8" name="椭圆 37"/>
            <p:cNvSpPr/>
            <p:nvPr/>
          </p:nvSpPr>
          <p:spPr>
            <a:xfrm>
              <a:off x="9691980" y="2270760"/>
              <a:ext cx="167640" cy="16764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9" name="任意多边形 38"/>
            <p:cNvSpPr/>
            <p:nvPr/>
          </p:nvSpPr>
          <p:spPr>
            <a:xfrm>
              <a:off x="9151620" y="1531620"/>
              <a:ext cx="1699260" cy="2819400"/>
            </a:xfrm>
            <a:custGeom>
              <a:avLst/>
              <a:gdLst>
                <a:gd name="connsiteX0" fmla="*/ 556260 w 1699260"/>
                <a:gd name="connsiteY0" fmla="*/ 45720 h 2819400"/>
                <a:gd name="connsiteX1" fmla="*/ 556260 w 1699260"/>
                <a:gd name="connsiteY1" fmla="*/ 548640 h 2819400"/>
                <a:gd name="connsiteX2" fmla="*/ 0 w 1699260"/>
                <a:gd name="connsiteY2" fmla="*/ 548640 h 2819400"/>
                <a:gd name="connsiteX3" fmla="*/ 0 w 1699260"/>
                <a:gd name="connsiteY3" fmla="*/ 1043940 h 2819400"/>
                <a:gd name="connsiteX4" fmla="*/ 982980 w 1699260"/>
                <a:gd name="connsiteY4" fmla="*/ 1043940 h 2819400"/>
                <a:gd name="connsiteX5" fmla="*/ 982980 w 1699260"/>
                <a:gd name="connsiteY5" fmla="*/ 1882140 h 2819400"/>
                <a:gd name="connsiteX6" fmla="*/ 1257300 w 1699260"/>
                <a:gd name="connsiteY6" fmla="*/ 1882140 h 2819400"/>
                <a:gd name="connsiteX7" fmla="*/ 1257300 w 1699260"/>
                <a:gd name="connsiteY7" fmla="*/ 2819400 h 2819400"/>
                <a:gd name="connsiteX8" fmla="*/ 1478280 w 1699260"/>
                <a:gd name="connsiteY8" fmla="*/ 2819400 h 2819400"/>
                <a:gd name="connsiteX9" fmla="*/ 1478280 w 1699260"/>
                <a:gd name="connsiteY9" fmla="*/ 2118360 h 2819400"/>
                <a:gd name="connsiteX10" fmla="*/ 1310640 w 1699260"/>
                <a:gd name="connsiteY10" fmla="*/ 2118360 h 2819400"/>
                <a:gd name="connsiteX11" fmla="*/ 1310640 w 1699260"/>
                <a:gd name="connsiteY11" fmla="*/ 922020 h 2819400"/>
                <a:gd name="connsiteX12" fmla="*/ 1699260 w 1699260"/>
                <a:gd name="connsiteY12" fmla="*/ 922020 h 2819400"/>
                <a:gd name="connsiteX13" fmla="*/ 1699260 w 1699260"/>
                <a:gd name="connsiteY13" fmla="*/ 327660 h 2819400"/>
                <a:gd name="connsiteX14" fmla="*/ 1699260 w 1699260"/>
                <a:gd name="connsiteY14" fmla="*/ 0 h 2819400"/>
                <a:gd name="connsiteX15" fmla="*/ 556260 w 1699260"/>
                <a:gd name="connsiteY15" fmla="*/ 0 h 2819400"/>
                <a:gd name="connsiteX16" fmla="*/ 556260 w 1699260"/>
                <a:gd name="connsiteY16" fmla="*/ 45720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99260" h="2819400">
                  <a:moveTo>
                    <a:pt x="556260" y="45720"/>
                  </a:moveTo>
                  <a:lnTo>
                    <a:pt x="556260" y="548640"/>
                  </a:lnTo>
                  <a:lnTo>
                    <a:pt x="0" y="548640"/>
                  </a:lnTo>
                  <a:lnTo>
                    <a:pt x="0" y="1043940"/>
                  </a:lnTo>
                  <a:lnTo>
                    <a:pt x="982980" y="1043940"/>
                  </a:lnTo>
                  <a:lnTo>
                    <a:pt x="982980" y="1882140"/>
                  </a:lnTo>
                  <a:lnTo>
                    <a:pt x="1257300" y="1882140"/>
                  </a:lnTo>
                  <a:lnTo>
                    <a:pt x="1257300" y="2819400"/>
                  </a:lnTo>
                  <a:lnTo>
                    <a:pt x="1478280" y="2819400"/>
                  </a:lnTo>
                  <a:lnTo>
                    <a:pt x="1478280" y="2118360"/>
                  </a:lnTo>
                  <a:lnTo>
                    <a:pt x="1310640" y="2118360"/>
                  </a:lnTo>
                  <a:lnTo>
                    <a:pt x="1310640" y="922020"/>
                  </a:lnTo>
                  <a:lnTo>
                    <a:pt x="1699260" y="922020"/>
                  </a:lnTo>
                  <a:lnTo>
                    <a:pt x="1699260" y="327660"/>
                  </a:lnTo>
                  <a:lnTo>
                    <a:pt x="1699260" y="0"/>
                  </a:lnTo>
                  <a:lnTo>
                    <a:pt x="556260" y="0"/>
                  </a:lnTo>
                  <a:lnTo>
                    <a:pt x="556260" y="4572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0" name="矩形 39"/>
            <p:cNvSpPr/>
            <p:nvPr/>
          </p:nvSpPr>
          <p:spPr>
            <a:xfrm>
              <a:off x="5836233" y="160573"/>
              <a:ext cx="3138500" cy="13270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200" dirty="0" smtClean="0">
                  <a:solidFill>
                    <a:schemeClr val="bg1"/>
                  </a:solidFill>
                </a:rPr>
                <a:t>通过模拟，可以很好的判断每个楼栋对应的合理销售分区。距离逻辑之外，也有竞争挤压存在。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41" name="直接箭头连接符 40"/>
            <p:cNvCxnSpPr/>
            <p:nvPr/>
          </p:nvCxnSpPr>
          <p:spPr>
            <a:xfrm flipH="1">
              <a:off x="3654621" y="1188988"/>
              <a:ext cx="2437378" cy="153888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>
              <a:off x="8122730" y="1342876"/>
              <a:ext cx="1569250" cy="642372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任意多边形 42"/>
            <p:cNvSpPr/>
            <p:nvPr/>
          </p:nvSpPr>
          <p:spPr>
            <a:xfrm>
              <a:off x="1981200" y="920750"/>
              <a:ext cx="1695450" cy="1098550"/>
            </a:xfrm>
            <a:custGeom>
              <a:avLst/>
              <a:gdLst>
                <a:gd name="connsiteX0" fmla="*/ 0 w 1695450"/>
                <a:gd name="connsiteY0" fmla="*/ 0 h 1098550"/>
                <a:gd name="connsiteX1" fmla="*/ 0 w 1695450"/>
                <a:gd name="connsiteY1" fmla="*/ 908050 h 1098550"/>
                <a:gd name="connsiteX2" fmla="*/ 539750 w 1695450"/>
                <a:gd name="connsiteY2" fmla="*/ 908050 h 1098550"/>
                <a:gd name="connsiteX3" fmla="*/ 539750 w 1695450"/>
                <a:gd name="connsiteY3" fmla="*/ 1098550 h 1098550"/>
                <a:gd name="connsiteX4" fmla="*/ 1460500 w 1695450"/>
                <a:gd name="connsiteY4" fmla="*/ 1098550 h 1098550"/>
                <a:gd name="connsiteX5" fmla="*/ 1460500 w 1695450"/>
                <a:gd name="connsiteY5" fmla="*/ 831850 h 1098550"/>
                <a:gd name="connsiteX6" fmla="*/ 1524000 w 1695450"/>
                <a:gd name="connsiteY6" fmla="*/ 831850 h 1098550"/>
                <a:gd name="connsiteX7" fmla="*/ 1612900 w 1695450"/>
                <a:gd name="connsiteY7" fmla="*/ 831850 h 1098550"/>
                <a:gd name="connsiteX8" fmla="*/ 1612900 w 1695450"/>
                <a:gd name="connsiteY8" fmla="*/ 539750 h 1098550"/>
                <a:gd name="connsiteX9" fmla="*/ 1695450 w 1695450"/>
                <a:gd name="connsiteY9" fmla="*/ 539750 h 1098550"/>
                <a:gd name="connsiteX10" fmla="*/ 1695450 w 1695450"/>
                <a:gd name="connsiteY10" fmla="*/ 6350 h 1098550"/>
                <a:gd name="connsiteX11" fmla="*/ 0 w 1695450"/>
                <a:gd name="connsiteY11" fmla="*/ 0 h 1098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95450" h="1098550">
                  <a:moveTo>
                    <a:pt x="0" y="0"/>
                  </a:moveTo>
                  <a:lnTo>
                    <a:pt x="0" y="908050"/>
                  </a:lnTo>
                  <a:lnTo>
                    <a:pt x="539750" y="908050"/>
                  </a:lnTo>
                  <a:lnTo>
                    <a:pt x="539750" y="1098550"/>
                  </a:lnTo>
                  <a:lnTo>
                    <a:pt x="1460500" y="1098550"/>
                  </a:lnTo>
                  <a:lnTo>
                    <a:pt x="1460500" y="831850"/>
                  </a:lnTo>
                  <a:lnTo>
                    <a:pt x="1524000" y="831850"/>
                  </a:lnTo>
                  <a:lnTo>
                    <a:pt x="1612900" y="831850"/>
                  </a:lnTo>
                  <a:lnTo>
                    <a:pt x="1612900" y="539750"/>
                  </a:lnTo>
                  <a:lnTo>
                    <a:pt x="1695450" y="539750"/>
                  </a:lnTo>
                  <a:lnTo>
                    <a:pt x="1695450" y="635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4" name="椭圆 43"/>
            <p:cNvSpPr/>
            <p:nvPr/>
          </p:nvSpPr>
          <p:spPr>
            <a:xfrm>
              <a:off x="2679662" y="1021348"/>
              <a:ext cx="167640" cy="1676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5" name="椭圆 44"/>
            <p:cNvSpPr/>
            <p:nvPr/>
          </p:nvSpPr>
          <p:spPr>
            <a:xfrm>
              <a:off x="10176942" y="999975"/>
              <a:ext cx="167640" cy="16764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6" name="任意多边形 45"/>
            <p:cNvSpPr/>
            <p:nvPr/>
          </p:nvSpPr>
          <p:spPr>
            <a:xfrm>
              <a:off x="10885018" y="1602029"/>
              <a:ext cx="643737" cy="563270"/>
            </a:xfrm>
            <a:custGeom>
              <a:avLst/>
              <a:gdLst>
                <a:gd name="connsiteX0" fmla="*/ 0 w 643737"/>
                <a:gd name="connsiteY0" fmla="*/ 0 h 563270"/>
                <a:gd name="connsiteX1" fmla="*/ 0 w 643737"/>
                <a:gd name="connsiteY1" fmla="*/ 563270 h 563270"/>
                <a:gd name="connsiteX2" fmla="*/ 643737 w 643737"/>
                <a:gd name="connsiteY2" fmla="*/ 563270 h 563270"/>
                <a:gd name="connsiteX3" fmla="*/ 643737 w 643737"/>
                <a:gd name="connsiteY3" fmla="*/ 168249 h 563270"/>
                <a:gd name="connsiteX4" fmla="*/ 643737 w 643737"/>
                <a:gd name="connsiteY4" fmla="*/ 29261 h 563270"/>
                <a:gd name="connsiteX5" fmla="*/ 0 w 643737"/>
                <a:gd name="connsiteY5" fmla="*/ 0 h 563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3737" h="563270">
                  <a:moveTo>
                    <a:pt x="0" y="0"/>
                  </a:moveTo>
                  <a:lnTo>
                    <a:pt x="0" y="563270"/>
                  </a:lnTo>
                  <a:lnTo>
                    <a:pt x="643737" y="563270"/>
                  </a:lnTo>
                  <a:lnTo>
                    <a:pt x="643737" y="168249"/>
                  </a:lnTo>
                  <a:lnTo>
                    <a:pt x="643737" y="2926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7" name="矩形 46"/>
            <p:cNvSpPr/>
            <p:nvPr/>
          </p:nvSpPr>
          <p:spPr>
            <a:xfrm>
              <a:off x="9691980" y="920750"/>
              <a:ext cx="1158900" cy="345182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8" name="矩形 47"/>
            <p:cNvSpPr/>
            <p:nvPr/>
          </p:nvSpPr>
          <p:spPr>
            <a:xfrm>
              <a:off x="6364001" y="2506414"/>
              <a:ext cx="2787619" cy="13270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200" dirty="0">
                  <a:solidFill>
                    <a:schemeClr val="bg1"/>
                  </a:solidFill>
                </a:rPr>
                <a:t>楼栋不直通地下二层，但是有一些客户可能因为价格原因选择，经过转换梯到达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49" name="直接箭头连接符 48"/>
            <p:cNvCxnSpPr/>
            <p:nvPr/>
          </p:nvCxnSpPr>
          <p:spPr>
            <a:xfrm flipV="1">
              <a:off x="7661249" y="1188988"/>
              <a:ext cx="2610181" cy="1292388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>
              <a:off x="10502900" y="1167615"/>
              <a:ext cx="609600" cy="716049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7594601" y="4984307"/>
            <a:ext cx="751520" cy="1244244"/>
            <a:chOff x="2746410" y="1549395"/>
            <a:chExt cx="751520" cy="1244244"/>
          </a:xfrm>
        </p:grpSpPr>
        <p:sp>
          <p:nvSpPr>
            <p:cNvPr id="29" name="矩形 28"/>
            <p:cNvSpPr/>
            <p:nvPr/>
          </p:nvSpPr>
          <p:spPr>
            <a:xfrm>
              <a:off x="2746410" y="1631097"/>
              <a:ext cx="137160" cy="1104900"/>
            </a:xfrm>
            <a:prstGeom prst="rect">
              <a:avLst/>
            </a:prstGeom>
            <a:gradFill>
              <a:gsLst>
                <a:gs pos="0">
                  <a:srgbClr val="FF0000"/>
                </a:gs>
                <a:gs pos="100000">
                  <a:srgbClr val="00206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2890071" y="1549395"/>
              <a:ext cx="60785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1050" dirty="0" smtClean="0"/>
                <a:t>价格高</a:t>
              </a:r>
              <a:endParaRPr lang="en-US" sz="1050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2894299" y="2539723"/>
              <a:ext cx="588624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1050" dirty="0" smtClean="0"/>
                <a:t>价格低</a:t>
              </a:r>
              <a:endParaRPr lang="en-US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203899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07536" y="456610"/>
            <a:ext cx="3583464" cy="1600200"/>
          </a:xfrm>
        </p:spPr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功能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：考虑红线外竞争关系</a:t>
            </a:r>
            <a:endParaRPr 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>
          <a:xfrm>
            <a:off x="607537" y="2056810"/>
            <a:ext cx="3726337" cy="3811588"/>
          </a:xfrm>
        </p:spPr>
        <p:txBody>
          <a:bodyPr/>
          <a:lstStyle/>
          <a:p>
            <a:r>
              <a:rPr lang="zh-CN" altLang="en-US" dirty="0" smtClean="0"/>
              <a:t>系统可以具体地设置外围竞争环节，反应街头停车位和园区外停车供应对内部价格地影响。</a:t>
            </a:r>
            <a:endParaRPr lang="zh-CN" altLang="en-US" dirty="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352"/>
          <a:stretch/>
        </p:blipFill>
        <p:spPr>
          <a:xfrm>
            <a:off x="5667375" y="0"/>
            <a:ext cx="4695825" cy="6858000"/>
          </a:xfrm>
          <a:prstGeom prst="rect">
            <a:avLst/>
          </a:prstGeom>
        </p:spPr>
      </p:pic>
      <p:grpSp>
        <p:nvGrpSpPr>
          <p:cNvPr id="51" name="组合 50"/>
          <p:cNvGrpSpPr/>
          <p:nvPr/>
        </p:nvGrpSpPr>
        <p:grpSpPr>
          <a:xfrm>
            <a:off x="5819776" y="161607"/>
            <a:ext cx="751520" cy="1244244"/>
            <a:chOff x="2746410" y="1549395"/>
            <a:chExt cx="751520" cy="1244244"/>
          </a:xfrm>
        </p:grpSpPr>
        <p:sp>
          <p:nvSpPr>
            <p:cNvPr id="52" name="矩形 51"/>
            <p:cNvSpPr/>
            <p:nvPr/>
          </p:nvSpPr>
          <p:spPr>
            <a:xfrm>
              <a:off x="2746410" y="1631097"/>
              <a:ext cx="137160" cy="1104900"/>
            </a:xfrm>
            <a:prstGeom prst="rect">
              <a:avLst/>
            </a:prstGeom>
            <a:gradFill>
              <a:gsLst>
                <a:gs pos="0">
                  <a:srgbClr val="FF0000"/>
                </a:gs>
                <a:gs pos="100000">
                  <a:srgbClr val="00206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2890071" y="1549395"/>
              <a:ext cx="60785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1050" dirty="0" smtClean="0"/>
                <a:t>价格高</a:t>
              </a:r>
              <a:endParaRPr lang="en-US" sz="1050" dirty="0"/>
            </a:p>
          </p:txBody>
        </p:sp>
        <p:sp>
          <p:nvSpPr>
            <p:cNvPr id="54" name="矩形 53"/>
            <p:cNvSpPr/>
            <p:nvPr/>
          </p:nvSpPr>
          <p:spPr>
            <a:xfrm>
              <a:off x="2894299" y="2539723"/>
              <a:ext cx="588624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1050" dirty="0" smtClean="0"/>
                <a:t>价格低</a:t>
              </a:r>
              <a:endParaRPr lang="en-US" sz="1050" dirty="0"/>
            </a:p>
          </p:txBody>
        </p:sp>
      </p:grpSp>
      <p:sp>
        <p:nvSpPr>
          <p:cNvPr id="55" name="圆角矩形 54"/>
          <p:cNvSpPr/>
          <p:nvPr/>
        </p:nvSpPr>
        <p:spPr>
          <a:xfrm>
            <a:off x="8129092" y="6448424"/>
            <a:ext cx="738683" cy="293447"/>
          </a:xfrm>
          <a:prstGeom prst="round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矩形 55"/>
          <p:cNvSpPr/>
          <p:nvPr/>
        </p:nvSpPr>
        <p:spPr>
          <a:xfrm>
            <a:off x="8291795" y="5577498"/>
            <a:ext cx="19952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南侧道路过多停车位，影响南侧车位价格实现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667375" y="1641311"/>
            <a:ext cx="19952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</a:rPr>
              <a:t>北侧道路停车位少，内部车位价格实现好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82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功能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：考虑特殊类型车位的价值和挤压关系，并给出相应价格</a:t>
            </a:r>
            <a:endParaRPr 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>
          <a:xfrm>
            <a:off x="839788" y="2256844"/>
            <a:ext cx="3732212" cy="2505656"/>
          </a:xfrm>
        </p:spPr>
        <p:txBody>
          <a:bodyPr>
            <a:normAutofit/>
          </a:bodyPr>
          <a:lstStyle/>
          <a:p>
            <a:pPr marL="0" lvl="1"/>
            <a:r>
              <a:rPr lang="zh-CN" altLang="en-US" sz="1600" dirty="0"/>
              <a:t>对特殊车位：</a:t>
            </a:r>
            <a:r>
              <a:rPr lang="en-US" altLang="zh-CN" sz="1600" dirty="0"/>
              <a:t>VIP</a:t>
            </a:r>
            <a:r>
              <a:rPr lang="zh-CN" altLang="en-US" sz="1600" dirty="0"/>
              <a:t>车位、窄车位、近端车位、迷你车位、子母车位等，进行精细的定价。</a:t>
            </a:r>
            <a:endParaRPr lang="en-US" altLang="zh-CN" sz="1600" dirty="0"/>
          </a:p>
          <a:p>
            <a:pPr marL="0" lvl="1"/>
            <a:r>
              <a:rPr lang="zh-CN" altLang="en-US" sz="1600" dirty="0"/>
              <a:t>模拟各个客户对车位的不同需求，和他们对这些车位的需求度或者忍受能力。定价最终可以反映特殊类型车位的供求关系。</a:t>
            </a:r>
            <a:endParaRPr lang="en-US" altLang="zh-CN" sz="1600" dirty="0"/>
          </a:p>
        </p:txBody>
      </p:sp>
      <p:grpSp>
        <p:nvGrpSpPr>
          <p:cNvPr id="25" name="组合 24"/>
          <p:cNvGrpSpPr/>
          <p:nvPr/>
        </p:nvGrpSpPr>
        <p:grpSpPr>
          <a:xfrm>
            <a:off x="4978631" y="2057400"/>
            <a:ext cx="6882765" cy="3094303"/>
            <a:chOff x="5082540" y="2926080"/>
            <a:chExt cx="6882765" cy="3094303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26" t="36735" r="4428" b="3628"/>
            <a:stretch/>
          </p:blipFill>
          <p:spPr>
            <a:xfrm>
              <a:off x="5082540" y="2926080"/>
              <a:ext cx="6882765" cy="3094303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0699" b="60998"/>
            <a:stretch/>
          </p:blipFill>
          <p:spPr>
            <a:xfrm>
              <a:off x="10974134" y="2926080"/>
              <a:ext cx="991171" cy="2160270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72" t="12644" r="97173" b="86207"/>
            <a:stretch/>
          </p:blipFill>
          <p:spPr>
            <a:xfrm>
              <a:off x="10081260" y="4668203"/>
              <a:ext cx="58104" cy="625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588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模拟过程</a:t>
            </a:r>
            <a:r>
              <a:rPr lang="en-US" altLang="zh-CN" dirty="0" smtClean="0"/>
              <a:t>】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165566"/>
            <a:ext cx="10515600" cy="519367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建模：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空间建模：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车位位置、车位尺寸类型的标注；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单元楼电梯间</a:t>
            </a:r>
            <a:r>
              <a:rPr lang="zh-CN" altLang="en-US" dirty="0"/>
              <a:t>标注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转换电梯位置标注；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园区人行出入口位置</a:t>
            </a:r>
            <a:r>
              <a:rPr lang="zh-CN" altLang="en-US" dirty="0"/>
              <a:t>标注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图纸整理：整理成</a:t>
            </a:r>
            <a:r>
              <a:rPr lang="en-US" altLang="zh-CN" dirty="0" smtClean="0"/>
              <a:t>AI</a:t>
            </a:r>
            <a:r>
              <a:rPr lang="zh-CN" altLang="en-US" dirty="0" smtClean="0"/>
              <a:t>可以接受的图纸格式，进行编码；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客户建模：</a:t>
            </a:r>
            <a:r>
              <a:rPr lang="zh-CN" altLang="en-US" dirty="0"/>
              <a:t>通过调研结果和</a:t>
            </a:r>
            <a:r>
              <a:rPr lang="zh-CN" altLang="en-US" dirty="0" smtClean="0"/>
              <a:t>统计规律给每个单元的每个客户建模；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模拟：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选购多方博弈过程模拟；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分期，销控手段的模拟；出售比例要求，这些都影响定价策略；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考虑客户感受，风险管控，避免各期价格过大波动。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检查模型和项目现实匹配度，并调整参数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重复模拟。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126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调研事项和输入条件收集</a:t>
            </a:r>
            <a:r>
              <a:rPr lang="en-US" altLang="zh-CN" dirty="0" smtClean="0"/>
              <a:t>】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方案基础</a:t>
            </a:r>
            <a:r>
              <a:rPr lang="zh-CN" altLang="en-US" dirty="0" smtClean="0"/>
              <a:t>信息：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各单元户数，每户单价、</a:t>
            </a:r>
            <a:r>
              <a:rPr lang="zh-CN" altLang="en-US" dirty="0" smtClean="0"/>
              <a:t>总价</a:t>
            </a:r>
            <a:r>
              <a:rPr lang="zh-CN" altLang="en-US" dirty="0"/>
              <a:t>；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已</a:t>
            </a:r>
            <a:r>
              <a:rPr lang="zh-CN" altLang="en-US" dirty="0"/>
              <a:t>售出每户</a:t>
            </a:r>
            <a:r>
              <a:rPr lang="zh-CN" altLang="en-US" dirty="0" smtClean="0"/>
              <a:t>客户调研和数据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对成交客户的统计和访谈：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数据：客户基础数据，户型、房子单价、总价；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问卷：客户家庭人口、汽车数量、汽车品牌，客户需要几个车位；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处理数据，分析客户在城市人口中的相对收入位置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园区外停车供应调研：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 smtClean="0"/>
              <a:t>500</a:t>
            </a:r>
            <a:r>
              <a:rPr lang="zh-CN" altLang="en-US" dirty="0" smtClean="0"/>
              <a:t>米内街头停车位数量、价格、交通强制水平；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街道状态的中期预期；</a:t>
            </a:r>
            <a:endParaRPr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 smtClean="0"/>
              <a:t>友商售价、社会车位租金、周边小区车位转租价格；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地段信息，重点关注入住率：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周边入住率、教育配套、商业配套完善度；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销售计划：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住宅销售计划和进度、车位销售目标、车位销控方式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57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数据和客户车位需求的相关性分析（以某为例）</a:t>
            </a:r>
            <a:r>
              <a:rPr lang="en-US" altLang="zh-CN" dirty="0" smtClean="0"/>
              <a:t>】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/>
              <a:t>对</a:t>
            </a:r>
            <a:r>
              <a:rPr lang="en-US" altLang="zh-CN" dirty="0" smtClean="0"/>
              <a:t>XX</a:t>
            </a:r>
            <a:r>
              <a:rPr lang="zh-CN" altLang="en-US" dirty="0" smtClean="0"/>
              <a:t>项目的调研</a:t>
            </a:r>
            <a:r>
              <a:rPr lang="zh-CN" altLang="en-US" dirty="0"/>
              <a:t>包含</a:t>
            </a:r>
            <a:r>
              <a:rPr lang="en-US" altLang="zh-CN" dirty="0"/>
              <a:t>1115</a:t>
            </a:r>
            <a:r>
              <a:rPr lang="zh-CN" altLang="en-US" dirty="0"/>
              <a:t>组客户问卷，其中</a:t>
            </a:r>
            <a:r>
              <a:rPr lang="en-US" altLang="zh-CN" dirty="0"/>
              <a:t>1094</a:t>
            </a:r>
            <a:r>
              <a:rPr lang="zh-CN" altLang="en-US" dirty="0"/>
              <a:t>组客户数据完整参与分析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u="sng" dirty="0" smtClean="0"/>
              <a:t>客观信息</a:t>
            </a:r>
            <a:r>
              <a:rPr lang="zh-CN" altLang="en-US" dirty="0" smtClean="0"/>
              <a:t>收集：户型面积、成交总价、贷款形式、首付金额、月还款金额、职业、家庭人口；</a:t>
            </a:r>
            <a:r>
              <a:rPr lang="zh-CN" altLang="en-US" b="1" dirty="0" smtClean="0"/>
              <a:t>最具备统计样本价值，对建立前期无数据情况下的预测模型价值最大。</a:t>
            </a:r>
            <a:endParaRPr lang="en-US" altLang="zh-CN" b="1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u="sng" dirty="0" smtClean="0"/>
              <a:t>主观信息</a:t>
            </a:r>
            <a:r>
              <a:rPr lang="zh-CN" altLang="en-US" dirty="0" smtClean="0"/>
              <a:t>收集：月收入、资金储备；</a:t>
            </a:r>
            <a:endParaRPr lang="en-US" altLang="zh-CN" dirty="0" smtClean="0"/>
          </a:p>
          <a:p>
            <a:pPr marL="457200" indent="-457200"/>
            <a:r>
              <a:rPr lang="zh-CN" altLang="en-US" dirty="0" smtClean="0"/>
              <a:t>直接和</a:t>
            </a:r>
            <a:r>
              <a:rPr lang="zh-CN" altLang="en-US" u="sng" dirty="0" smtClean="0"/>
              <a:t>车位有关信息</a:t>
            </a:r>
            <a:r>
              <a:rPr lang="zh-CN" altLang="en-US" dirty="0" smtClean="0"/>
              <a:t>收集：通勤方式、现有车辆数、购车目的、需求车位数、开盘购买车位与否、不买车位的原因等；</a:t>
            </a:r>
            <a:r>
              <a:rPr lang="zh-CN" altLang="en-US" b="1" dirty="0" smtClean="0"/>
              <a:t>最直接有效。</a:t>
            </a:r>
            <a:endParaRPr lang="en-US" altLang="zh-CN" b="1" dirty="0" smtClean="0"/>
          </a:p>
          <a:p>
            <a:pPr marL="457200" indent="-457200"/>
            <a:endParaRPr lang="en-US" altLang="zh-CN" b="1" dirty="0"/>
          </a:p>
          <a:p>
            <a:pPr marL="0" indent="0">
              <a:buNone/>
            </a:pPr>
            <a:r>
              <a:rPr lang="zh-CN" altLang="en-US" b="1" dirty="0" smtClean="0"/>
              <a:t>经过整理、分析、检验，这部分数据有效性、完整性强</a:t>
            </a:r>
            <a:r>
              <a:rPr lang="zh-CN" altLang="en-US" b="1" dirty="0"/>
              <a:t>。</a:t>
            </a:r>
            <a:endParaRPr lang="en-US" altLang="zh-CN" b="1" dirty="0" smtClean="0"/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8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输出内容</a:t>
            </a:r>
            <a:r>
              <a:rPr lang="en-US" altLang="zh-CN" dirty="0" smtClean="0"/>
              <a:t>】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911010"/>
            <a:ext cx="10515600" cy="501139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1400" dirty="0" smtClean="0"/>
              <a:t>不同目标下的定价策略</a:t>
            </a:r>
            <a:endParaRPr lang="en-US" altLang="zh-CN" sz="1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1400" dirty="0" smtClean="0"/>
              <a:t>利润目标；</a:t>
            </a:r>
            <a:endParaRPr lang="en-US" altLang="zh-CN" sz="1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1400" dirty="0"/>
              <a:t>一次性</a:t>
            </a:r>
            <a:r>
              <a:rPr lang="zh-CN" altLang="en-US" sz="1400" dirty="0" smtClean="0"/>
              <a:t>现金流目标；</a:t>
            </a:r>
            <a:endParaRPr lang="en-US" altLang="zh-CN" sz="1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1400" dirty="0" smtClean="0"/>
              <a:t>折中目标等。</a:t>
            </a:r>
            <a:endParaRPr lang="en-US" altLang="zh-CN" sz="1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400" dirty="0" smtClean="0"/>
              <a:t>最优定价方案；</a:t>
            </a:r>
            <a:endParaRPr lang="en-US" altLang="zh-CN" sz="1400" dirty="0" smtClean="0"/>
          </a:p>
          <a:p>
            <a:pPr marL="457200" lvl="1" indent="0">
              <a:buNone/>
            </a:pPr>
            <a:r>
              <a:rPr lang="zh-CN" altLang="en-US" sz="1400" dirty="0" smtClean="0"/>
              <a:t>每个车位在特定时点销售的合理价格；</a:t>
            </a:r>
            <a:endParaRPr lang="en-US" altLang="zh-CN" sz="14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1400" dirty="0" smtClean="0"/>
              <a:t>销控方案：</a:t>
            </a:r>
            <a:endParaRPr lang="en-US" altLang="zh-CN" sz="1400" dirty="0" smtClean="0"/>
          </a:p>
          <a:p>
            <a:pPr marL="457200" lvl="1" indent="0">
              <a:buNone/>
            </a:pPr>
            <a:r>
              <a:rPr lang="zh-CN" altLang="en-US" sz="1400" dirty="0" smtClean="0"/>
              <a:t>保持供求关系正常，避免影响后续其他楼栋；</a:t>
            </a:r>
            <a:endParaRPr lang="en-US" altLang="zh-CN" sz="1400" dirty="0" smtClean="0"/>
          </a:p>
          <a:p>
            <a:pPr marL="457200" indent="-457200"/>
            <a:r>
              <a:rPr lang="zh-CN" altLang="en-US" sz="1400" dirty="0" smtClean="0"/>
              <a:t>特殊车位定价：</a:t>
            </a:r>
            <a:endParaRPr lang="en-US" altLang="zh-CN" sz="1400" dirty="0" smtClean="0"/>
          </a:p>
          <a:p>
            <a:pPr marL="457200" lvl="1" indent="0">
              <a:buNone/>
            </a:pPr>
            <a:r>
              <a:rPr lang="zh-CN" altLang="en-US" sz="1400" dirty="0"/>
              <a:t>小</a:t>
            </a:r>
            <a:r>
              <a:rPr lang="zh-CN" altLang="en-US" sz="1400" dirty="0" smtClean="0"/>
              <a:t>车位、子母车位、</a:t>
            </a:r>
            <a:r>
              <a:rPr lang="en-US" altLang="zh-CN" sz="1400" dirty="0" smtClean="0"/>
              <a:t>VIP</a:t>
            </a:r>
            <a:r>
              <a:rPr lang="zh-CN" altLang="en-US" sz="1400" dirty="0" smtClean="0"/>
              <a:t>车位等按照各自逻辑定价。</a:t>
            </a:r>
            <a:endParaRPr lang="en-US" altLang="zh-CN" sz="14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289" b="55650"/>
          <a:stretch/>
        </p:blipFill>
        <p:spPr>
          <a:xfrm>
            <a:off x="7352574" y="976265"/>
            <a:ext cx="4001226" cy="581183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426036" y="1054219"/>
            <a:ext cx="1745673" cy="21115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组合 6"/>
          <p:cNvGrpSpPr/>
          <p:nvPr/>
        </p:nvGrpSpPr>
        <p:grpSpPr>
          <a:xfrm>
            <a:off x="338191" y="3693799"/>
            <a:ext cx="6882765" cy="3094303"/>
            <a:chOff x="5082540" y="2926080"/>
            <a:chExt cx="6882765" cy="3094303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26" t="36735" r="4428" b="3628"/>
            <a:stretch/>
          </p:blipFill>
          <p:spPr>
            <a:xfrm>
              <a:off x="5082540" y="2926080"/>
              <a:ext cx="6882765" cy="3094303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0699" b="60998"/>
            <a:stretch/>
          </p:blipFill>
          <p:spPr>
            <a:xfrm>
              <a:off x="10974134" y="2926080"/>
              <a:ext cx="991171" cy="216027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72" t="12644" r="97173" b="86207"/>
            <a:stretch/>
          </p:blipFill>
          <p:spPr>
            <a:xfrm>
              <a:off x="10081260" y="4668203"/>
              <a:ext cx="58104" cy="625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473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案例应用</a:t>
            </a:r>
            <a:r>
              <a:rPr lang="en-US" altLang="zh-CN" dirty="0" smtClean="0"/>
              <a:t>】</a:t>
            </a:r>
            <a:r>
              <a:rPr lang="zh-CN" altLang="en-US" dirty="0"/>
              <a:t>某</a:t>
            </a:r>
            <a:r>
              <a:rPr lang="zh-CN" altLang="en-US" dirty="0" smtClean="0"/>
              <a:t>项目模拟（两层全部打开）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" y="1588770"/>
            <a:ext cx="2598420" cy="47647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400" dirty="0" smtClean="0"/>
              <a:t>地下两层</a:t>
            </a:r>
            <a:r>
              <a:rPr lang="zh-CN" altLang="en-US" sz="1400" dirty="0" smtClean="0"/>
              <a:t>全部一次打开模拟</a:t>
            </a:r>
            <a:r>
              <a:rPr lang="zh-CN" altLang="en-US" sz="1400" dirty="0"/>
              <a:t>结果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  <a:p>
            <a:pPr marL="457200" lvl="1" indent="-22860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总</a:t>
            </a:r>
            <a:r>
              <a:rPr lang="zh-CN" altLang="en-US" sz="1400" dirty="0"/>
              <a:t>车位数 </a:t>
            </a:r>
            <a:r>
              <a:rPr lang="en-US" altLang="zh-CN" sz="1400" dirty="0"/>
              <a:t>: </a:t>
            </a:r>
            <a:r>
              <a:rPr lang="en-US" altLang="zh-CN" sz="1400" dirty="0" smtClean="0"/>
              <a:t>1268</a:t>
            </a:r>
            <a:r>
              <a:rPr lang="zh-CN" altLang="en-US" sz="1400" dirty="0" smtClean="0"/>
              <a:t>个；</a:t>
            </a:r>
            <a:endParaRPr lang="en-US" altLang="zh-CN" sz="1400" dirty="0" smtClean="0"/>
          </a:p>
          <a:p>
            <a:pPr marL="457200" lvl="1" indent="-22860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总</a:t>
            </a:r>
            <a:r>
              <a:rPr lang="zh-CN" altLang="en-US" sz="1400" dirty="0"/>
              <a:t>户数 </a:t>
            </a:r>
            <a:r>
              <a:rPr lang="en-US" altLang="zh-CN" sz="1400" dirty="0"/>
              <a:t>: </a:t>
            </a:r>
            <a:r>
              <a:rPr lang="en-US" altLang="zh-CN" sz="1400" dirty="0" smtClean="0"/>
              <a:t>1024</a:t>
            </a:r>
            <a:r>
              <a:rPr lang="zh-CN" altLang="en-US" sz="1400" dirty="0" smtClean="0"/>
              <a:t>个；</a:t>
            </a:r>
            <a:endParaRPr lang="en-US" altLang="zh-CN" sz="1400" dirty="0" smtClean="0"/>
          </a:p>
          <a:p>
            <a:pPr marL="457200" lvl="1" indent="-228600">
              <a:buFont typeface="Arial" panose="020B0604020202020204" pitchFamily="34" charset="0"/>
              <a:buChar char="•"/>
            </a:pPr>
            <a:r>
              <a:rPr lang="zh-CN" altLang="en-US" sz="1400" dirty="0"/>
              <a:t>参与购车位客户</a:t>
            </a:r>
            <a:r>
              <a:rPr lang="en-US" altLang="zh-CN" sz="1400" dirty="0"/>
              <a:t>708</a:t>
            </a:r>
            <a:r>
              <a:rPr lang="zh-CN" altLang="en-US" sz="1400" dirty="0" smtClean="0"/>
              <a:t>组；</a:t>
            </a:r>
            <a:endParaRPr lang="en-US" altLang="zh-CN" sz="1400" dirty="0" smtClean="0"/>
          </a:p>
          <a:p>
            <a:pPr marL="457200" lvl="1" indent="-22860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总</a:t>
            </a:r>
            <a:r>
              <a:rPr lang="zh-CN" altLang="en-US" sz="1400" dirty="0"/>
              <a:t>售出车位数 </a:t>
            </a:r>
            <a:r>
              <a:rPr lang="en-US" altLang="zh-CN" sz="1400" dirty="0"/>
              <a:t>: </a:t>
            </a:r>
            <a:r>
              <a:rPr lang="en-US" altLang="zh-CN" sz="1400" dirty="0" smtClean="0"/>
              <a:t>840</a:t>
            </a:r>
            <a:r>
              <a:rPr lang="zh-CN" altLang="en-US" sz="1400" dirty="0" smtClean="0"/>
              <a:t>个</a:t>
            </a:r>
            <a:r>
              <a:rPr lang="zh-CN" altLang="en-US" sz="1400" dirty="0" smtClean="0"/>
              <a:t>；</a:t>
            </a:r>
            <a:endParaRPr lang="en-US" altLang="zh-CN" sz="1400" dirty="0" smtClean="0"/>
          </a:p>
          <a:p>
            <a:pPr marL="457200" lvl="1" indent="-22860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车位</a:t>
            </a:r>
            <a:r>
              <a:rPr lang="zh-CN" altLang="en-US" sz="1400" dirty="0"/>
              <a:t>去化</a:t>
            </a:r>
            <a:r>
              <a:rPr lang="zh-CN" altLang="en-US" sz="1400" dirty="0" smtClean="0"/>
              <a:t>率 </a:t>
            </a:r>
            <a:r>
              <a:rPr lang="en-US" altLang="zh-CN" sz="1400" dirty="0"/>
              <a:t>: </a:t>
            </a:r>
            <a:r>
              <a:rPr lang="en-US" altLang="zh-CN" sz="1400" dirty="0" smtClean="0"/>
              <a:t>66</a:t>
            </a:r>
            <a:r>
              <a:rPr lang="en-US" altLang="zh-CN" sz="1400" dirty="0" smtClean="0"/>
              <a:t>%</a:t>
            </a:r>
            <a:endParaRPr lang="en-US" altLang="zh-CN" sz="1400" dirty="0" smtClean="0"/>
          </a:p>
          <a:p>
            <a:pPr marL="457200" lvl="1" indent="-22860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总</a:t>
            </a:r>
            <a:r>
              <a:rPr lang="zh-CN" altLang="en-US" sz="1400" dirty="0"/>
              <a:t>销售额 </a:t>
            </a:r>
            <a:r>
              <a:rPr lang="en-US" altLang="zh-CN" sz="1400" dirty="0"/>
              <a:t>: </a:t>
            </a:r>
            <a:r>
              <a:rPr lang="en-US" altLang="zh-CN" sz="1400" dirty="0" smtClean="0"/>
              <a:t>9405</a:t>
            </a:r>
            <a:r>
              <a:rPr lang="zh-CN" altLang="en-US" sz="1400" dirty="0" smtClean="0"/>
              <a:t>万</a:t>
            </a:r>
            <a:r>
              <a:rPr lang="zh-CN" altLang="en-US" sz="1400" dirty="0" smtClean="0"/>
              <a:t>元；</a:t>
            </a:r>
            <a:endParaRPr lang="en-US" altLang="zh-CN" sz="1400" dirty="0" smtClean="0"/>
          </a:p>
          <a:p>
            <a:pPr marL="457200" lvl="1" indent="-22860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单车</a:t>
            </a:r>
            <a:r>
              <a:rPr lang="zh-CN" altLang="en-US" sz="1400" dirty="0"/>
              <a:t>位实现价格 </a:t>
            </a:r>
            <a:r>
              <a:rPr lang="en-US" altLang="zh-CN" sz="1400" dirty="0"/>
              <a:t>: 11.2</a:t>
            </a:r>
            <a:r>
              <a:rPr lang="zh-CN" altLang="en-US" sz="1400" dirty="0"/>
              <a:t>万</a:t>
            </a:r>
            <a:r>
              <a:rPr lang="zh-CN" altLang="en-US" sz="1400" dirty="0" smtClean="0"/>
              <a:t>元</a:t>
            </a:r>
            <a:r>
              <a:rPr lang="zh-CN" altLang="en-US" sz="1400" dirty="0" smtClean="0"/>
              <a:t>；</a:t>
            </a:r>
            <a:endParaRPr lang="en-US" altLang="zh-CN" sz="1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328"/>
          <a:stretch/>
        </p:blipFill>
        <p:spPr>
          <a:xfrm>
            <a:off x="2727960" y="2086364"/>
            <a:ext cx="5324475" cy="4267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62" r="12188"/>
          <a:stretch/>
        </p:blipFill>
        <p:spPr>
          <a:xfrm>
            <a:off x="7656195" y="2086364"/>
            <a:ext cx="44196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04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1850" y="1381719"/>
            <a:ext cx="10515600" cy="1713905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背景：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en-US" dirty="0"/>
          </a:p>
        </p:txBody>
      </p:sp>
      <p:sp>
        <p:nvSpPr>
          <p:cNvPr id="6" name="内容占位符 4"/>
          <p:cNvSpPr>
            <a:spLocks noGrp="1"/>
          </p:cNvSpPr>
          <p:nvPr>
            <p:ph type="body" idx="1"/>
          </p:nvPr>
        </p:nvSpPr>
        <p:spPr>
          <a:xfrm>
            <a:off x="831850" y="2057401"/>
            <a:ext cx="10515600" cy="334645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地产行业已建、在建</a:t>
            </a: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地下车库</a:t>
            </a: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库存</a:t>
            </a: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巨大</a:t>
            </a: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。全行业此类库存在万亿元数量级</a:t>
            </a: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en-US" altLang="zh-CN" sz="3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地库销售管理</a:t>
            </a: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难度大，管理</a:t>
            </a: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投入普遍不足。</a:t>
            </a:r>
            <a:endParaRPr lang="en-US" altLang="zh-CN" sz="3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价格</a:t>
            </a:r>
            <a:r>
              <a:rPr lang="zh-CN" alt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均衡性和透明度造成了价值流失问题和客户信任问题。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3555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案例应用</a:t>
            </a:r>
            <a:r>
              <a:rPr lang="en-US" altLang="zh-CN" dirty="0" smtClean="0"/>
              <a:t>】</a:t>
            </a:r>
            <a:r>
              <a:rPr lang="zh-CN" altLang="en-US" dirty="0"/>
              <a:t>某</a:t>
            </a:r>
            <a:r>
              <a:rPr lang="zh-CN" altLang="en-US" dirty="0" smtClean="0"/>
              <a:t>项目模拟（只供地下一）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0" y="1588770"/>
            <a:ext cx="2598420" cy="47647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400" dirty="0" smtClean="0"/>
              <a:t>只供出地下一层</a:t>
            </a:r>
            <a:r>
              <a:rPr lang="zh-CN" altLang="en-US" sz="1400" dirty="0" smtClean="0"/>
              <a:t>模拟</a:t>
            </a:r>
            <a:r>
              <a:rPr lang="zh-CN" altLang="en-US" sz="1400" dirty="0"/>
              <a:t>结果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  <a:p>
            <a:pPr marL="457200" lvl="1" indent="-22860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总</a:t>
            </a:r>
            <a:r>
              <a:rPr lang="zh-CN" altLang="en-US" sz="1400" dirty="0"/>
              <a:t>车位数 </a:t>
            </a:r>
            <a:r>
              <a:rPr lang="en-US" altLang="zh-CN" sz="1400" dirty="0"/>
              <a:t>: </a:t>
            </a:r>
            <a:r>
              <a:rPr lang="en-US" altLang="zh-CN" sz="1400" dirty="0" smtClean="0"/>
              <a:t>824</a:t>
            </a:r>
            <a:r>
              <a:rPr lang="zh-CN" altLang="en-US" sz="1400" dirty="0" smtClean="0"/>
              <a:t>个；</a:t>
            </a:r>
            <a:endParaRPr lang="en-US" altLang="zh-CN" sz="1400" dirty="0" smtClean="0"/>
          </a:p>
          <a:p>
            <a:pPr marL="457200" lvl="1" indent="-22860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总</a:t>
            </a:r>
            <a:r>
              <a:rPr lang="zh-CN" altLang="en-US" sz="1400" dirty="0"/>
              <a:t>户数 </a:t>
            </a:r>
            <a:r>
              <a:rPr lang="en-US" altLang="zh-CN" sz="1400" dirty="0"/>
              <a:t>: </a:t>
            </a:r>
            <a:r>
              <a:rPr lang="en-US" altLang="zh-CN" sz="1400" dirty="0" smtClean="0"/>
              <a:t>1024</a:t>
            </a:r>
            <a:r>
              <a:rPr lang="zh-CN" altLang="en-US" sz="1400" dirty="0" smtClean="0"/>
              <a:t>个；</a:t>
            </a:r>
            <a:endParaRPr lang="en-US" altLang="zh-CN" sz="1400" dirty="0" smtClean="0"/>
          </a:p>
          <a:p>
            <a:pPr marL="457200" lvl="1" indent="-228600">
              <a:buFont typeface="Arial" panose="020B0604020202020204" pitchFamily="34" charset="0"/>
              <a:buChar char="•"/>
            </a:pPr>
            <a:r>
              <a:rPr lang="zh-CN" altLang="en-US" sz="1400" dirty="0"/>
              <a:t>参与购车位</a:t>
            </a:r>
            <a:r>
              <a:rPr lang="zh-CN" altLang="en-US" sz="1400" dirty="0" smtClean="0"/>
              <a:t>客户</a:t>
            </a:r>
            <a:r>
              <a:rPr lang="en-US" altLang="zh-CN" sz="1400" dirty="0" smtClean="0"/>
              <a:t>717</a:t>
            </a:r>
            <a:r>
              <a:rPr lang="zh-CN" altLang="en-US" sz="1400" dirty="0" smtClean="0"/>
              <a:t>组；</a:t>
            </a:r>
            <a:endParaRPr lang="en-US" altLang="zh-CN" sz="1400" dirty="0" smtClean="0"/>
          </a:p>
          <a:p>
            <a:pPr marL="457200" lvl="1" indent="-22860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总</a:t>
            </a:r>
            <a:r>
              <a:rPr lang="zh-CN" altLang="en-US" sz="1400" dirty="0"/>
              <a:t>售出车位数 </a:t>
            </a:r>
            <a:r>
              <a:rPr lang="en-US" altLang="zh-CN" sz="1400" dirty="0"/>
              <a:t>: </a:t>
            </a:r>
            <a:r>
              <a:rPr lang="en-US" altLang="zh-CN" sz="1400" dirty="0" smtClean="0"/>
              <a:t>793</a:t>
            </a:r>
            <a:r>
              <a:rPr lang="zh-CN" altLang="en-US" sz="1400" dirty="0" smtClean="0"/>
              <a:t>个</a:t>
            </a:r>
            <a:r>
              <a:rPr lang="zh-CN" altLang="en-US" sz="1400" dirty="0" smtClean="0"/>
              <a:t>；</a:t>
            </a:r>
            <a:endParaRPr lang="en-US" altLang="zh-CN" sz="1400" dirty="0" smtClean="0"/>
          </a:p>
          <a:p>
            <a:pPr marL="457200" lvl="1" indent="-22860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车位</a:t>
            </a:r>
            <a:r>
              <a:rPr lang="zh-CN" altLang="en-US" sz="1400" dirty="0"/>
              <a:t>去化</a:t>
            </a:r>
            <a:r>
              <a:rPr lang="zh-CN" altLang="en-US" sz="1400" dirty="0" smtClean="0"/>
              <a:t>率 </a:t>
            </a:r>
            <a:r>
              <a:rPr lang="en-US" altLang="zh-CN" sz="1400" dirty="0"/>
              <a:t>: </a:t>
            </a:r>
            <a:r>
              <a:rPr lang="en-US" altLang="zh-CN" sz="1400" dirty="0" smtClean="0"/>
              <a:t>96</a:t>
            </a:r>
            <a:r>
              <a:rPr lang="en-US" altLang="zh-CN" sz="1400" dirty="0" smtClean="0"/>
              <a:t>%</a:t>
            </a:r>
            <a:endParaRPr lang="en-US" altLang="zh-CN" sz="1400" dirty="0" smtClean="0"/>
          </a:p>
          <a:p>
            <a:pPr marL="457200" lvl="1" indent="-22860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总</a:t>
            </a:r>
            <a:r>
              <a:rPr lang="zh-CN" altLang="en-US" sz="1400" dirty="0"/>
              <a:t>销售额 </a:t>
            </a:r>
            <a:r>
              <a:rPr lang="en-US" altLang="zh-CN" sz="1400" dirty="0"/>
              <a:t>: </a:t>
            </a:r>
            <a:r>
              <a:rPr lang="en-US" altLang="zh-CN" sz="1400" dirty="0" smtClean="0"/>
              <a:t>9067</a:t>
            </a:r>
            <a:r>
              <a:rPr lang="zh-CN" altLang="en-US" sz="1400" dirty="0" smtClean="0"/>
              <a:t>万</a:t>
            </a:r>
            <a:r>
              <a:rPr lang="zh-CN" altLang="en-US" sz="1400" dirty="0" smtClean="0"/>
              <a:t>元；</a:t>
            </a:r>
            <a:endParaRPr lang="en-US" altLang="zh-CN" sz="1400" dirty="0" smtClean="0"/>
          </a:p>
          <a:p>
            <a:pPr marL="457200" lvl="1" indent="-228600"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单车</a:t>
            </a:r>
            <a:r>
              <a:rPr lang="zh-CN" altLang="en-US" sz="1400" dirty="0"/>
              <a:t>位实现价格 </a:t>
            </a:r>
            <a:r>
              <a:rPr lang="en-US" altLang="zh-CN" sz="1400" dirty="0"/>
              <a:t>: </a:t>
            </a:r>
            <a:r>
              <a:rPr lang="en-US" altLang="zh-CN" sz="1400" dirty="0" smtClean="0"/>
              <a:t>11.4</a:t>
            </a:r>
            <a:r>
              <a:rPr lang="zh-CN" altLang="en-US" sz="1400" dirty="0" smtClean="0"/>
              <a:t>万</a:t>
            </a:r>
            <a:r>
              <a:rPr lang="zh-CN" altLang="en-US" sz="1400" dirty="0" smtClean="0"/>
              <a:t>元</a:t>
            </a:r>
            <a:r>
              <a:rPr lang="zh-CN" altLang="en-US" sz="1400" dirty="0" smtClean="0"/>
              <a:t>；</a:t>
            </a:r>
            <a:endParaRPr lang="en-US" altLang="zh-CN" sz="1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750"/>
          <a:stretch/>
        </p:blipFill>
        <p:spPr>
          <a:xfrm>
            <a:off x="4389120" y="1588770"/>
            <a:ext cx="6309360" cy="499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20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目标</a:t>
            </a:r>
            <a:r>
              <a:rPr lang="en-US" altLang="zh-CN" dirty="0" smtClean="0"/>
              <a:t>】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【</a:t>
            </a:r>
            <a:r>
              <a:rPr lang="zh-CN" altLang="en-US" dirty="0" smtClean="0"/>
              <a:t>规模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：每年应用项目</a:t>
            </a:r>
            <a:r>
              <a:rPr lang="en-US" altLang="zh-CN" dirty="0" smtClean="0"/>
              <a:t>50</a:t>
            </a:r>
            <a:r>
              <a:rPr lang="zh-CN" altLang="en-US" dirty="0" smtClean="0"/>
              <a:t>个，为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万个车位提供价格方案；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【</a:t>
            </a:r>
            <a:r>
              <a:rPr lang="zh-CN" altLang="en-US" dirty="0" smtClean="0"/>
              <a:t>价值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：车位价格矫正值</a:t>
            </a:r>
            <a:r>
              <a:rPr lang="en-US" altLang="zh-CN" dirty="0" smtClean="0"/>
              <a:t>5%~15%</a:t>
            </a:r>
            <a:r>
              <a:rPr lang="zh-CN" altLang="en-US" dirty="0" smtClean="0"/>
              <a:t>，产生价值增量</a:t>
            </a:r>
            <a:r>
              <a:rPr lang="en-US" altLang="zh-CN" dirty="0" smtClean="0"/>
              <a:t>3</a:t>
            </a:r>
            <a:r>
              <a:rPr lang="zh-CN" altLang="en-US" dirty="0" smtClean="0"/>
              <a:t>亿；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【</a:t>
            </a:r>
            <a:r>
              <a:rPr lang="zh-CN" altLang="en-US" dirty="0" smtClean="0"/>
              <a:t>管理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：简化价格管理，为量化决策提供工具；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【</a:t>
            </a:r>
            <a:r>
              <a:rPr lang="zh-CN" altLang="en-US" dirty="0" smtClean="0"/>
              <a:t>客户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：在合适的场合下提高对客透明度，增强客户信任；</a:t>
            </a:r>
            <a:endParaRPr lang="en-US" altLang="zh-C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smtClean="0"/>
              <a:t>【</a:t>
            </a:r>
            <a:r>
              <a:rPr lang="zh-CN" altLang="en-US" dirty="0" smtClean="0"/>
              <a:t>模式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：开拓线</a:t>
            </a:r>
            <a:r>
              <a:rPr lang="zh-CN" altLang="en-US" dirty="0"/>
              <a:t>上</a:t>
            </a:r>
            <a:r>
              <a:rPr lang="zh-CN" altLang="en-US" dirty="0" smtClean="0"/>
              <a:t>化、轻人力的车位销售模式。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12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 txBox="1">
            <a:spLocks/>
          </p:cNvSpPr>
          <p:nvPr/>
        </p:nvSpPr>
        <p:spPr>
          <a:xfrm>
            <a:off x="831850" y="3639145"/>
            <a:ext cx="10515600" cy="92333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</a:lstStyle>
          <a:p>
            <a:r>
              <a:rPr lang="zh-CN" altLang="en-US" dirty="0" smtClean="0"/>
              <a:t>谢谢！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39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1</a:t>
            </a:r>
            <a:r>
              <a:rPr lang="zh-CN" altLang="en-US" dirty="0"/>
              <a:t>：卖车位难。</a:t>
            </a:r>
            <a:r>
              <a:rPr lang="zh-CN" altLang="en-US" dirty="0" smtClean="0"/>
              <a:t>在价格和去化率之间怎样寻找合理的</a:t>
            </a:r>
            <a:r>
              <a:rPr lang="zh-CN" altLang="en-US" b="1" u="sng" dirty="0" smtClean="0"/>
              <a:t>平衡定价方案</a:t>
            </a:r>
            <a:r>
              <a:rPr lang="zh-CN" altLang="en-US" dirty="0" smtClean="0"/>
              <a:t>，能让客户认为车位</a:t>
            </a:r>
            <a:r>
              <a:rPr lang="zh-CN" altLang="en-US" dirty="0"/>
              <a:t>之间</a:t>
            </a:r>
            <a:r>
              <a:rPr lang="zh-CN" altLang="en-US" dirty="0" smtClean="0"/>
              <a:t>的价格梯度合理，同时也</a:t>
            </a:r>
            <a:r>
              <a:rPr lang="zh-CN" altLang="en-US" dirty="0" smtClean="0"/>
              <a:t>能为开发者实现</a:t>
            </a:r>
            <a:r>
              <a:rPr lang="zh-CN" altLang="en-US" dirty="0" smtClean="0"/>
              <a:t>最大的销售额？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截至</a:t>
            </a:r>
            <a:r>
              <a:rPr lang="en-US" altLang="zh-CN" dirty="0" smtClean="0"/>
              <a:t>2024</a:t>
            </a:r>
            <a:r>
              <a:rPr lang="zh-CN" altLang="en-US" dirty="0" smtClean="0"/>
              <a:t>年一季度，区域车位库存约</a:t>
            </a:r>
            <a:r>
              <a:rPr lang="en-US" altLang="zh-CN" dirty="0" smtClean="0"/>
              <a:t>8</a:t>
            </a:r>
            <a:r>
              <a:rPr lang="zh-CN" altLang="en-US" dirty="0" smtClean="0"/>
              <a:t>万个，车储</a:t>
            </a:r>
            <a:r>
              <a:rPr lang="zh-CN" altLang="en-US" dirty="0"/>
              <a:t>存</a:t>
            </a:r>
            <a:r>
              <a:rPr lang="zh-CN" altLang="en-US" dirty="0" smtClean="0"/>
              <a:t>量货值约</a:t>
            </a:r>
            <a:r>
              <a:rPr lang="en-US" altLang="zh-CN" dirty="0" smtClean="0"/>
              <a:t>68</a:t>
            </a:r>
            <a:r>
              <a:rPr lang="zh-CN" altLang="en-US" dirty="0" smtClean="0"/>
              <a:t>亿，年出售车位</a:t>
            </a:r>
            <a:r>
              <a:rPr lang="zh-CN" altLang="en-US" dirty="0" smtClean="0"/>
              <a:t>目标金额约</a:t>
            </a:r>
            <a:r>
              <a:rPr lang="en-US" altLang="zh-CN" dirty="0" smtClean="0"/>
              <a:t>16</a:t>
            </a:r>
            <a:r>
              <a:rPr lang="zh-CN" altLang="en-US" dirty="0" smtClean="0"/>
              <a:t>亿。全行业</a:t>
            </a:r>
            <a:r>
              <a:rPr lang="zh-CN" altLang="en-US" dirty="0" smtClean="0"/>
              <a:t>车位库存在万亿数量级。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价格梯度设置不合理导致的去化不均衡比较常见</a:t>
            </a:r>
            <a:r>
              <a:rPr lang="zh-CN" altLang="en-US" dirty="0" smtClean="0"/>
              <a:t>。大比例的长期库存遭到低价处理。</a:t>
            </a:r>
            <a:endParaRPr lang="en-US" altLang="zh-CN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分期、降价、整售等销售行为破坏客户信任，精准性、透明度存在问题。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13116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1850" y="2505259"/>
            <a:ext cx="10515600" cy="1228952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问题</a:t>
            </a:r>
            <a:r>
              <a:rPr lang="en-US" altLang="zh-CN" dirty="0" smtClean="0"/>
              <a:t>2</a:t>
            </a:r>
            <a:r>
              <a:rPr lang="zh-CN" altLang="en-US" dirty="0" smtClean="0"/>
              <a:t>：在规划阶段，如何优化平面布局，</a:t>
            </a:r>
            <a:r>
              <a:rPr lang="zh-CN" altLang="en-US" dirty="0" smtClean="0"/>
              <a:t>使各区域供求关系均衡；车位</a:t>
            </a:r>
            <a:r>
              <a:rPr lang="zh-CN" altLang="en-US" dirty="0" smtClean="0"/>
              <a:t>总体价值最大、最匹配客户的支付力和</a:t>
            </a:r>
            <a:r>
              <a:rPr lang="zh-CN" altLang="en-US" b="1" u="sng" dirty="0" smtClean="0"/>
              <a:t>空间分布</a:t>
            </a:r>
            <a:r>
              <a:rPr lang="zh-CN" altLang="en-US" dirty="0" smtClean="0"/>
              <a:t>？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type="body" idx="1"/>
          </p:nvPr>
        </p:nvSpPr>
        <p:spPr>
          <a:xfrm>
            <a:off x="831850" y="3846512"/>
            <a:ext cx="10515600" cy="255428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应该在洋房区域多布置车位？还是应该高层区域多布置</a:t>
            </a:r>
            <a:r>
              <a:rPr lang="zh-CN" altLang="en-US" sz="2000" dirty="0" smtClean="0"/>
              <a:t>？一方面洋房区客户数量少、高层</a:t>
            </a:r>
            <a:r>
              <a:rPr lang="zh-CN" altLang="en-US" sz="2000" dirty="0" smtClean="0"/>
              <a:t>多；另一方面洋房</a:t>
            </a:r>
            <a:r>
              <a:rPr lang="zh-CN" altLang="en-US" sz="2000" dirty="0"/>
              <a:t>区</a:t>
            </a:r>
            <a:r>
              <a:rPr lang="zh-CN" altLang="en-US" sz="2000" dirty="0" smtClean="0"/>
              <a:t>客户有可能购买力强，买</a:t>
            </a:r>
            <a:r>
              <a:rPr lang="zh-CN" altLang="en-US" sz="2000" dirty="0"/>
              <a:t>车位积极性高，高层区可能客户支付力</a:t>
            </a:r>
            <a:r>
              <a:rPr lang="zh-CN" altLang="en-US" sz="2000" dirty="0" smtClean="0"/>
              <a:t>弱。</a:t>
            </a:r>
            <a:endParaRPr lang="en-US" altLang="zh-CN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/>
              <a:t>地面、街头车位</a:t>
            </a:r>
            <a:r>
              <a:rPr lang="zh-CN" altLang="en-US" sz="2000" dirty="0"/>
              <a:t>或者</a:t>
            </a:r>
            <a:r>
              <a:rPr lang="zh-CN" altLang="en-US" sz="2000" dirty="0" smtClean="0"/>
              <a:t>停车楼的布置</a:t>
            </a:r>
            <a:r>
              <a:rPr lang="zh-CN" altLang="en-US" sz="2000" dirty="0" smtClean="0"/>
              <a:t>也影响供需关系，地面停车场和</a:t>
            </a:r>
            <a:r>
              <a:rPr lang="zh-CN" altLang="en-US" sz="2000" dirty="0" smtClean="0"/>
              <a:t>停车楼一侧</a:t>
            </a:r>
            <a:r>
              <a:rPr lang="zh-CN" altLang="en-US" sz="2000" dirty="0" smtClean="0"/>
              <a:t>的地</a:t>
            </a:r>
            <a:r>
              <a:rPr lang="zh-CN" altLang="en-US" sz="2000" dirty="0"/>
              <a:t>库去化</a:t>
            </a:r>
            <a:r>
              <a:rPr lang="zh-CN" altLang="en-US" sz="2000" dirty="0" smtClean="0"/>
              <a:t>受到竞争挤压。街头</a:t>
            </a:r>
            <a:r>
              <a:rPr lang="zh-CN" altLang="en-US" sz="2000" dirty="0" smtClean="0"/>
              <a:t>车位充足</a:t>
            </a:r>
            <a:r>
              <a:rPr lang="zh-CN" altLang="en-US" sz="2000" dirty="0" smtClean="0"/>
              <a:t>导致相邻区域车位</a:t>
            </a:r>
            <a:r>
              <a:rPr lang="zh-CN" altLang="en-US" sz="2000" dirty="0" smtClean="0"/>
              <a:t>出售</a:t>
            </a:r>
            <a:r>
              <a:rPr lang="zh-CN" altLang="en-US" sz="2000" dirty="0" smtClean="0"/>
              <a:t>难</a:t>
            </a:r>
            <a:r>
              <a:rPr lang="zh-CN" altLang="en-US" sz="2000" dirty="0" smtClean="0"/>
              <a:t>。</a:t>
            </a:r>
            <a:r>
              <a:rPr lang="zh-CN" altLang="en-US" sz="2000" dirty="0" smtClean="0"/>
              <a:t>停车楼一侧</a:t>
            </a:r>
            <a:r>
              <a:rPr lang="zh-CN" altLang="en-US" sz="2000" dirty="0" smtClean="0"/>
              <a:t>停车位供应过大，应该减少布置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zh-CN" altLang="en-US" sz="2000" dirty="0" smtClean="0"/>
              <a:t>如果地库成本和车位价值存在冲突，怎样做</a:t>
            </a:r>
            <a:r>
              <a:rPr lang="zh-CN" altLang="en-US" sz="2000" dirty="0"/>
              <a:t>定量的优化和</a:t>
            </a:r>
            <a:r>
              <a:rPr lang="zh-CN" altLang="en-US" sz="2000" dirty="0" smtClean="0"/>
              <a:t>分析？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0157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现象：</a:t>
            </a:r>
            <a:endParaRPr lang="en-US" b="0" dirty="0"/>
          </a:p>
        </p:txBody>
      </p:sp>
      <p:sp>
        <p:nvSpPr>
          <p:cNvPr id="5" name="竖排文字占位符 4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/>
            <a:r>
              <a:rPr lang="zh-CN" altLang="en-US" b="0" dirty="0" smtClean="0"/>
              <a:t>规划阶段的错误平面布局：</a:t>
            </a:r>
            <a:endParaRPr lang="en-US" altLang="zh-CN" b="0" dirty="0" smtClean="0"/>
          </a:p>
          <a:p>
            <a:pPr marL="457200" lvl="1" indent="0">
              <a:buNone/>
            </a:pPr>
            <a:r>
              <a:rPr lang="zh-CN" altLang="en-US" dirty="0" smtClean="0"/>
              <a:t>地库规划成本和价值方面的错误决策，为节省较少成本而大大影响销售；</a:t>
            </a:r>
            <a:endParaRPr lang="en-US" altLang="zh-CN" dirty="0" smtClean="0"/>
          </a:p>
          <a:p>
            <a:pPr marL="457200" indent="-457200"/>
            <a:r>
              <a:rPr lang="zh-CN" altLang="en-US" b="0" dirty="0" smtClean="0"/>
              <a:t>在</a:t>
            </a:r>
            <a:r>
              <a:rPr lang="zh-CN" altLang="en-US" b="0" dirty="0"/>
              <a:t>保价格和保流速之间</a:t>
            </a:r>
            <a:r>
              <a:rPr lang="zh-CN" altLang="en-US" b="0" dirty="0" smtClean="0"/>
              <a:t>举棋不定：</a:t>
            </a:r>
            <a:endParaRPr lang="en-US" altLang="zh-CN" b="0" dirty="0" smtClean="0"/>
          </a:p>
          <a:p>
            <a:pPr marL="457200" lvl="1" indent="0">
              <a:buNone/>
            </a:pPr>
            <a:r>
              <a:rPr lang="zh-CN" altLang="en-US" dirty="0" smtClean="0"/>
              <a:t>价格</a:t>
            </a:r>
            <a:r>
              <a:rPr lang="zh-CN" altLang="en-US" dirty="0" smtClean="0"/>
              <a:t>决策缺乏工具，忽左忽右缺乏决策稳定性；</a:t>
            </a:r>
            <a:endParaRPr lang="en-US" altLang="zh-CN" dirty="0" smtClean="0"/>
          </a:p>
          <a:p>
            <a:pPr marL="457200" indent="-457200"/>
            <a:r>
              <a:rPr lang="zh-CN" altLang="en-US" b="0" dirty="0" smtClean="0"/>
              <a:t>低价</a:t>
            </a:r>
            <a:r>
              <a:rPr lang="zh-CN" altLang="en-US" b="0" dirty="0"/>
              <a:t>割</a:t>
            </a:r>
            <a:r>
              <a:rPr lang="zh-CN" altLang="en-US" b="0" dirty="0" smtClean="0"/>
              <a:t>肉等错误定价策略导致的价值流失：</a:t>
            </a:r>
            <a:endParaRPr lang="en-US" altLang="zh-CN" b="0" dirty="0"/>
          </a:p>
          <a:p>
            <a:pPr marL="457200" lvl="1" indent="0">
              <a:buNone/>
            </a:pPr>
            <a:r>
              <a:rPr lang="zh-CN" altLang="en-US" dirty="0" smtClean="0"/>
              <a:t>为保去</a:t>
            </a:r>
            <a:r>
              <a:rPr lang="zh-CN" altLang="en-US" dirty="0"/>
              <a:t>化率而降价，造成卖的越多亏损越多：</a:t>
            </a:r>
            <a:r>
              <a:rPr lang="en-US" altLang="zh-CN" dirty="0"/>
              <a:t>3</a:t>
            </a:r>
            <a:r>
              <a:rPr lang="zh-CN" altLang="en-US" dirty="0"/>
              <a:t>万一个整售掉</a:t>
            </a:r>
            <a:r>
              <a:rPr lang="en-US" altLang="zh-CN" dirty="0"/>
              <a:t>100%</a:t>
            </a:r>
            <a:r>
              <a:rPr lang="zh-CN" altLang="en-US" dirty="0" smtClean="0"/>
              <a:t>，不如</a:t>
            </a:r>
            <a:r>
              <a:rPr lang="en-US" altLang="zh-CN" dirty="0"/>
              <a:t>6</a:t>
            </a:r>
            <a:r>
              <a:rPr lang="zh-CN" altLang="en-US" dirty="0"/>
              <a:t>万一</a:t>
            </a:r>
            <a:r>
              <a:rPr lang="zh-CN" altLang="en-US" dirty="0" smtClean="0"/>
              <a:t>个卖掉</a:t>
            </a:r>
            <a:r>
              <a:rPr lang="en-US" altLang="zh-CN" dirty="0"/>
              <a:t>51%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marL="457200" indent="-457200"/>
            <a:r>
              <a:rPr lang="zh-CN" altLang="en-US" b="0" dirty="0" smtClean="0"/>
              <a:t>客户争夺稀缺车位</a:t>
            </a:r>
            <a:r>
              <a:rPr lang="zh-CN" altLang="en-US" b="0" dirty="0"/>
              <a:t>：</a:t>
            </a:r>
          </a:p>
          <a:p>
            <a:pPr marL="457200" lvl="1" indent="0">
              <a:buNone/>
            </a:pPr>
            <a:r>
              <a:rPr lang="zh-CN" altLang="en-US" dirty="0" smtClean="0"/>
              <a:t>客户</a:t>
            </a:r>
            <a:r>
              <a:rPr lang="zh-CN" altLang="en-US" dirty="0"/>
              <a:t>摇号</a:t>
            </a:r>
            <a:r>
              <a:rPr lang="zh-CN" altLang="en-US" dirty="0" smtClean="0"/>
              <a:t>争抢稀缺车位</a:t>
            </a:r>
            <a:r>
              <a:rPr lang="zh-CN" altLang="en-US" dirty="0"/>
              <a:t>、甚至走关系抢车位的情况，说明部分车位可能定价偏低。</a:t>
            </a:r>
          </a:p>
          <a:p>
            <a:r>
              <a:rPr lang="zh-CN" altLang="en-US" b="0" dirty="0" smtClean="0"/>
              <a:t>先高后低，过程</a:t>
            </a:r>
            <a:r>
              <a:rPr lang="zh-CN" altLang="en-US" b="0" dirty="0" smtClean="0"/>
              <a:t>逐步降价：</a:t>
            </a:r>
            <a:endParaRPr lang="en-US" altLang="zh-CN" b="0" dirty="0" smtClean="0"/>
          </a:p>
          <a:p>
            <a:pPr marL="457200" lvl="1" indent="0">
              <a:buNone/>
            </a:pPr>
            <a:r>
              <a:rPr lang="zh-CN" altLang="en-US" dirty="0" smtClean="0"/>
              <a:t>初始定价未能取信客户，后续降价进一步让客户丧失信心</a:t>
            </a:r>
            <a:r>
              <a:rPr lang="zh-CN" altLang="en-US" dirty="0" smtClean="0"/>
              <a:t>，进入恶性循环。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	</a:t>
            </a:r>
            <a:endParaRPr lang="zh-CN" altLang="en-US" dirty="0"/>
          </a:p>
          <a:p>
            <a:pPr marL="457200" indent="-457200"/>
            <a:endParaRPr lang="en-US" b="0" dirty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35286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/>
              <a:t>分析：</a:t>
            </a:r>
            <a:endParaRPr lang="en-US" b="0" dirty="0"/>
          </a:p>
        </p:txBody>
      </p:sp>
      <p:sp>
        <p:nvSpPr>
          <p:cNvPr id="5" name="竖排文字占位符 4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 lnSpcReduction="10000"/>
          </a:bodyPr>
          <a:lstStyle/>
          <a:p>
            <a:pPr marL="457200" indent="-457200"/>
            <a:r>
              <a:rPr lang="zh-CN" altLang="en-US" dirty="0" smtClean="0"/>
              <a:t>客户差异：</a:t>
            </a:r>
            <a:endParaRPr lang="en-US" altLang="zh-CN" dirty="0" smtClean="0"/>
          </a:p>
          <a:p>
            <a:pPr marL="914400" lvl="1" indent="-457200"/>
            <a:r>
              <a:rPr lang="zh-CN" altLang="en-US" dirty="0" smtClean="0"/>
              <a:t>高端和低端项目的客户支付力不同，</a:t>
            </a:r>
            <a:endParaRPr lang="en-US" altLang="zh-CN" dirty="0" smtClean="0"/>
          </a:p>
          <a:p>
            <a:pPr marL="914400" lvl="1" indent="-457200"/>
            <a:r>
              <a:rPr lang="zh-CN" altLang="en-US" dirty="0"/>
              <a:t>同一</a:t>
            </a:r>
            <a:r>
              <a:rPr lang="zh-CN" altLang="en-US" dirty="0" smtClean="0"/>
              <a:t>项目中不同产品的客户支付力不同，</a:t>
            </a:r>
            <a:endParaRPr lang="en-US" altLang="zh-CN" dirty="0" smtClean="0"/>
          </a:p>
          <a:p>
            <a:pPr marL="914400" lvl="1" indent="-457200"/>
            <a:r>
              <a:rPr lang="zh-CN" altLang="en-US" dirty="0" smtClean="0"/>
              <a:t>即使同类户型的客户，也存在收入差异、用车需求和行为模式差异。</a:t>
            </a:r>
            <a:endParaRPr lang="en-US" altLang="zh-CN" dirty="0" smtClean="0"/>
          </a:p>
          <a:p>
            <a:pPr marL="457200" indent="-457200"/>
            <a:r>
              <a:rPr lang="zh-CN" altLang="en-US" b="1" dirty="0" smtClean="0"/>
              <a:t>每个车位</a:t>
            </a:r>
            <a:r>
              <a:rPr lang="zh-CN" altLang="en-US" dirty="0"/>
              <a:t>对</a:t>
            </a:r>
            <a:r>
              <a:rPr lang="zh-CN" altLang="en-US" b="1" dirty="0" smtClean="0"/>
              <a:t>每个客户的</a:t>
            </a:r>
            <a:r>
              <a:rPr lang="zh-CN" altLang="en-US" dirty="0"/>
              <a:t>价值</a:t>
            </a:r>
            <a:r>
              <a:rPr lang="zh-CN" altLang="en-US" b="1" dirty="0" smtClean="0"/>
              <a:t>都不同。</a:t>
            </a:r>
            <a:endParaRPr lang="en-US" altLang="zh-CN" b="1" dirty="0" smtClean="0"/>
          </a:p>
          <a:p>
            <a:pPr marL="914400" lvl="1" indent="-457200"/>
            <a:r>
              <a:rPr lang="zh-CN" altLang="en-US" b="1" dirty="0" smtClean="0"/>
              <a:t>客户和车位是多选多的关系，每个车位</a:t>
            </a:r>
            <a:r>
              <a:rPr lang="zh-CN" altLang="en-US" b="1" dirty="0" smtClean="0"/>
              <a:t>对</a:t>
            </a:r>
            <a:r>
              <a:rPr lang="zh-CN" altLang="en-US" b="1" dirty="0"/>
              <a:t>每个</a:t>
            </a:r>
            <a:r>
              <a:rPr lang="zh-CN" altLang="en-US" b="1" dirty="0" smtClean="0"/>
              <a:t>客户</a:t>
            </a:r>
            <a:r>
              <a:rPr lang="zh-CN" altLang="en-US" b="1" dirty="0" smtClean="0"/>
              <a:t>的价值</a:t>
            </a:r>
            <a:r>
              <a:rPr lang="zh-CN" altLang="en-US" b="1" dirty="0" smtClean="0"/>
              <a:t>都是不同的。</a:t>
            </a:r>
            <a:endParaRPr lang="en-US" altLang="zh-CN" b="1" dirty="0" smtClean="0"/>
          </a:p>
          <a:p>
            <a:pPr marL="457200" indent="-457200"/>
            <a:r>
              <a:rPr lang="zh-CN" altLang="en-US" dirty="0"/>
              <a:t>有数据和经验支持，</a:t>
            </a:r>
            <a:r>
              <a:rPr lang="zh-CN" altLang="en-US" dirty="0" smtClean="0"/>
              <a:t>但是缺乏工具进行量化</a:t>
            </a:r>
            <a:r>
              <a:rPr lang="zh-CN" altLang="en-US" dirty="0"/>
              <a:t>分析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914400" lvl="1" indent="-457200"/>
            <a:r>
              <a:rPr lang="zh-CN" altLang="en-US" dirty="0" smtClean="0"/>
              <a:t>团队在操作中积累了大量经验，但是量化定价的考虑因素很多，涉及的变量造成手工计算过于繁琐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914400" lvl="1" indent="-457200"/>
            <a:r>
              <a:rPr lang="zh-CN" altLang="en-US" dirty="0" smtClean="0"/>
              <a:t>有效经验沉淀为知识过程缓慢，既往数据没有经过分析，没有对其他团队产生价值。</a:t>
            </a:r>
            <a:endParaRPr lang="en-US" altLang="zh-CN" dirty="0" smtClean="0"/>
          </a:p>
          <a:p>
            <a:pPr marL="914400" lvl="1" indent="-457200"/>
            <a:r>
              <a:rPr lang="zh-CN" altLang="en-US" dirty="0" smtClean="0"/>
              <a:t>工具和实际数据、经验之间互相补充和印证。</a:t>
            </a:r>
            <a:endParaRPr lang="en-US" altLang="zh-CN" dirty="0"/>
          </a:p>
          <a:p>
            <a:pPr marL="457200" indent="-457200"/>
            <a:endParaRPr lang="zh-CN" altLang="en-US" b="1" dirty="0"/>
          </a:p>
          <a:p>
            <a:pPr marL="457200" indent="-45720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7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/>
              <a:t>解决方案：</a:t>
            </a:r>
            <a:endParaRPr lang="en-US" b="0" dirty="0"/>
          </a:p>
        </p:txBody>
      </p:sp>
      <p:sp>
        <p:nvSpPr>
          <p:cNvPr id="5" name="竖排文字占位符 4"/>
          <p:cNvSpPr>
            <a:spLocks noGrp="1"/>
          </p:cNvSpPr>
          <p:nvPr>
            <p:ph type="body" orient="vert" idx="1"/>
          </p:nvPr>
        </p:nvSpPr>
        <p:spPr>
          <a:xfrm>
            <a:off x="838200" y="1460309"/>
            <a:ext cx="10515600" cy="5235765"/>
          </a:xfrm>
        </p:spPr>
        <p:txBody>
          <a:bodyPr>
            <a:normAutofit lnSpcReduction="10000"/>
          </a:bodyPr>
          <a:lstStyle/>
          <a:p>
            <a:pPr marL="457200" indent="-457200"/>
            <a:r>
              <a:rPr lang="zh-CN" altLang="en-US" b="0" dirty="0" smtClean="0"/>
              <a:t>给客户建模：</a:t>
            </a:r>
            <a:endParaRPr lang="en-US" altLang="zh-CN" b="0" dirty="0" smtClean="0"/>
          </a:p>
          <a:p>
            <a:pPr marL="914400" lvl="1" indent="-457200"/>
            <a:r>
              <a:rPr lang="zh-CN" altLang="en-US" dirty="0"/>
              <a:t>在前期，开盘之前，</a:t>
            </a:r>
            <a:r>
              <a:rPr lang="zh-CN" altLang="en-US" dirty="0" smtClean="0"/>
              <a:t>没有直接客户信息，需要基于</a:t>
            </a:r>
            <a:r>
              <a:rPr lang="zh-CN" altLang="en-US" dirty="0"/>
              <a:t>统计规律</a:t>
            </a:r>
            <a:r>
              <a:rPr lang="zh-CN" altLang="en-US" dirty="0" smtClean="0"/>
              <a:t>，模拟</a:t>
            </a:r>
            <a:r>
              <a:rPr lang="zh-CN" altLang="en-US" dirty="0" smtClean="0"/>
              <a:t>客户</a:t>
            </a:r>
            <a:r>
              <a:rPr lang="zh-CN" altLang="en-US" dirty="0" smtClean="0"/>
              <a:t>整体的画像</a:t>
            </a:r>
            <a:r>
              <a:rPr lang="zh-CN" altLang="en-US" dirty="0"/>
              <a:t>；</a:t>
            </a:r>
            <a:endParaRPr lang="en-US" altLang="zh-CN" dirty="0" smtClean="0"/>
          </a:p>
          <a:p>
            <a:pPr marL="914400" lvl="1" indent="-457200"/>
            <a:r>
              <a:rPr lang="zh-CN" altLang="en-US" dirty="0" smtClean="0"/>
              <a:t>销售中，基于真实客户信息，对客户模型</a:t>
            </a:r>
            <a:r>
              <a:rPr lang="zh-CN" altLang="en-US" dirty="0" smtClean="0"/>
              <a:t>进行复核，修正。</a:t>
            </a:r>
            <a:endParaRPr lang="en-US" altLang="zh-CN" dirty="0" smtClean="0"/>
          </a:p>
          <a:p>
            <a:pPr marL="457200" indent="-457200"/>
            <a:r>
              <a:rPr lang="zh-CN" altLang="en-US" b="0" dirty="0" smtClean="0"/>
              <a:t>竞购博弈过程模拟：</a:t>
            </a:r>
            <a:endParaRPr lang="en-US" altLang="zh-CN" b="0" dirty="0" smtClean="0"/>
          </a:p>
          <a:p>
            <a:pPr marL="914400" lvl="1" indent="-457200"/>
            <a:r>
              <a:rPr lang="zh-CN" altLang="en-US" dirty="0" smtClean="0"/>
              <a:t>自动线性优化价格方案；</a:t>
            </a:r>
            <a:endParaRPr lang="en-US" altLang="zh-CN" dirty="0" smtClean="0"/>
          </a:p>
          <a:p>
            <a:pPr marL="914400" lvl="1" indent="-457200"/>
            <a:r>
              <a:rPr lang="zh-CN" altLang="en-US" dirty="0" smtClean="0"/>
              <a:t>模拟客户行为，为每一个客户做具体的算计；</a:t>
            </a:r>
            <a:endParaRPr lang="en-US" altLang="zh-CN" dirty="0" smtClean="0"/>
          </a:p>
          <a:p>
            <a:pPr marL="914400" lvl="1" indent="-457200"/>
            <a:r>
              <a:rPr lang="zh-CN" altLang="en-US" dirty="0"/>
              <a:t>多轮模拟，多方</a:t>
            </a:r>
            <a:r>
              <a:rPr lang="zh-CN" altLang="en-US" dirty="0" smtClean="0"/>
              <a:t>博弈</a:t>
            </a:r>
            <a:r>
              <a:rPr lang="zh-CN" altLang="en-US" dirty="0"/>
              <a:t>；</a:t>
            </a:r>
            <a:endParaRPr lang="en-US" altLang="zh-CN" dirty="0" smtClean="0"/>
          </a:p>
          <a:p>
            <a:pPr marL="914400" lvl="1" indent="-457200"/>
            <a:r>
              <a:rPr lang="zh-CN" altLang="en-US" dirty="0" smtClean="0"/>
              <a:t>可以</a:t>
            </a:r>
            <a:r>
              <a:rPr lang="zh-CN" altLang="en-US" dirty="0" smtClean="0"/>
              <a:t>设置不同经营目标</a:t>
            </a:r>
            <a:r>
              <a:rPr lang="zh-CN" altLang="en-US" dirty="0" smtClean="0"/>
              <a:t>（</a:t>
            </a:r>
            <a:r>
              <a:rPr lang="zh-CN" altLang="en-US" dirty="0"/>
              <a:t>销售额、</a:t>
            </a:r>
            <a:r>
              <a:rPr lang="zh-CN" altLang="en-US" dirty="0" smtClean="0"/>
              <a:t>利润率、去化率），</a:t>
            </a:r>
            <a:r>
              <a:rPr lang="zh-CN" altLang="en-US" dirty="0" smtClean="0"/>
              <a:t>产生</a:t>
            </a:r>
            <a:r>
              <a:rPr lang="zh-CN" altLang="en-US" dirty="0" smtClean="0"/>
              <a:t>相应的</a:t>
            </a:r>
            <a:r>
              <a:rPr lang="zh-CN" altLang="en-US" dirty="0" smtClean="0"/>
              <a:t>定价</a:t>
            </a:r>
            <a:r>
              <a:rPr lang="zh-CN" altLang="en-US" dirty="0" smtClean="0"/>
              <a:t>方案。</a:t>
            </a:r>
            <a:endParaRPr lang="en-US" altLang="zh-CN" dirty="0" smtClean="0"/>
          </a:p>
          <a:p>
            <a:pPr marL="457200" indent="-457200"/>
            <a:r>
              <a:rPr lang="zh-CN" altLang="en-US" b="0" dirty="0" smtClean="0"/>
              <a:t>直观的</a:t>
            </a:r>
            <a:r>
              <a:rPr lang="zh-CN" altLang="en-US" b="0" dirty="0" smtClean="0"/>
              <a:t>显示：</a:t>
            </a:r>
            <a:endParaRPr lang="en-US" altLang="zh-CN" b="0" dirty="0" smtClean="0"/>
          </a:p>
          <a:p>
            <a:pPr marL="914400" lvl="1" indent="-457200"/>
            <a:r>
              <a:rPr lang="zh-CN" altLang="en-US" dirty="0" smtClean="0"/>
              <a:t>直观的图形显示，便于操盘人的理解和</a:t>
            </a:r>
            <a:r>
              <a:rPr lang="zh-CN" altLang="en-US" dirty="0" smtClean="0"/>
              <a:t>操作</a:t>
            </a:r>
            <a:r>
              <a:rPr lang="zh-CN" altLang="en-US" dirty="0"/>
              <a:t>；</a:t>
            </a:r>
            <a:endParaRPr lang="en-US" altLang="zh-CN" dirty="0" smtClean="0"/>
          </a:p>
          <a:p>
            <a:pPr marL="914400" lvl="1" indent="-457200"/>
            <a:r>
              <a:rPr lang="zh-CN" altLang="en-US" dirty="0" smtClean="0"/>
              <a:t>给</a:t>
            </a:r>
            <a:r>
              <a:rPr lang="zh-CN" altLang="en-US" dirty="0"/>
              <a:t>决策</a:t>
            </a:r>
            <a:r>
              <a:rPr lang="zh-CN" altLang="en-US" dirty="0" smtClean="0"/>
              <a:t>者提供比较有效的参考。</a:t>
            </a:r>
            <a:endParaRPr lang="en-US" altLang="zh-CN" dirty="0" smtClean="0"/>
          </a:p>
          <a:p>
            <a:pPr marL="457200" indent="-457200"/>
            <a:endParaRPr lang="en-US" b="0" dirty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98686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 smtClean="0"/>
              <a:t>功能：</a:t>
            </a:r>
            <a:r>
              <a:rPr lang="en-US" altLang="zh-CN" b="0" dirty="0" smtClean="0"/>
              <a:t>1</a:t>
            </a:r>
            <a:r>
              <a:rPr lang="zh-CN" altLang="en-US" b="0" dirty="0" smtClean="0"/>
              <a:t>周信息收集，</a:t>
            </a:r>
            <a:r>
              <a:rPr lang="en-US" altLang="zh-CN" b="0" dirty="0" smtClean="0"/>
              <a:t>1</a:t>
            </a:r>
            <a:r>
              <a:rPr lang="zh-CN" altLang="en-US" b="0" dirty="0" smtClean="0"/>
              <a:t>天图纸标注，</a:t>
            </a:r>
            <a:r>
              <a:rPr lang="en-US" altLang="zh-CN" b="0" dirty="0" smtClean="0"/>
              <a:t>1</a:t>
            </a:r>
            <a:r>
              <a:rPr lang="zh-CN" altLang="en-US" b="0" dirty="0" smtClean="0"/>
              <a:t>分钟上机计算，产生一个完善的定价方案。</a:t>
            </a:r>
            <a:endParaRPr lang="en-US" b="0" dirty="0"/>
          </a:p>
        </p:txBody>
      </p:sp>
      <p:sp>
        <p:nvSpPr>
          <p:cNvPr id="5" name="竖排文字占位符 4"/>
          <p:cNvSpPr>
            <a:spLocks noGrp="1"/>
          </p:cNvSpPr>
          <p:nvPr>
            <p:ph type="body" orient="vert" idx="1"/>
          </p:nvPr>
        </p:nvSpPr>
        <p:spPr>
          <a:xfrm>
            <a:off x="838200" y="1838325"/>
            <a:ext cx="10515600" cy="4857749"/>
          </a:xfrm>
        </p:spPr>
        <p:txBody>
          <a:bodyPr>
            <a:normAutofit/>
          </a:bodyPr>
          <a:lstStyle/>
          <a:p>
            <a:pPr marL="457200" indent="-457200"/>
            <a:r>
              <a:rPr lang="zh-CN" altLang="en-US" b="0" dirty="0"/>
              <a:t>基于</a:t>
            </a:r>
            <a:r>
              <a:rPr lang="zh-CN" altLang="en-US" b="0" dirty="0" smtClean="0"/>
              <a:t>客户选择的定价方案：</a:t>
            </a:r>
            <a:endParaRPr lang="en-US" altLang="zh-CN" b="0" dirty="0" smtClean="0"/>
          </a:p>
          <a:p>
            <a:pPr marL="914400" lvl="1" indent="-457200"/>
            <a:r>
              <a:rPr lang="zh-CN" altLang="en-US" dirty="0" smtClean="0"/>
              <a:t>输入各个单元客户的数量、入住率、单价总价信息；</a:t>
            </a:r>
            <a:endParaRPr lang="en-US" altLang="zh-CN" dirty="0" smtClean="0"/>
          </a:p>
          <a:p>
            <a:pPr marL="914400" lvl="1" indent="-457200"/>
            <a:r>
              <a:rPr lang="zh-CN" altLang="en-US" dirty="0" smtClean="0"/>
              <a:t>模拟每个客户在所有可能定价方案下的选择行为，选出实现价值最高的定价方案。</a:t>
            </a:r>
            <a:endParaRPr lang="en-US" altLang="zh-CN" dirty="0" smtClean="0"/>
          </a:p>
          <a:p>
            <a:pPr marL="457200" indent="-457200"/>
            <a:r>
              <a:rPr lang="zh-CN" altLang="en-US" b="0" dirty="0" smtClean="0"/>
              <a:t>车位特殊情况考虑：</a:t>
            </a:r>
            <a:endParaRPr lang="en-US" altLang="zh-CN" b="0" dirty="0" smtClean="0"/>
          </a:p>
          <a:p>
            <a:pPr marL="914400" lvl="1" indent="-457200"/>
            <a:r>
              <a:rPr lang="zh-CN" altLang="en-US" dirty="0" smtClean="0"/>
              <a:t>对特殊车位：</a:t>
            </a:r>
            <a:r>
              <a:rPr lang="en-US" altLang="zh-CN" dirty="0" smtClean="0"/>
              <a:t>VIP</a:t>
            </a:r>
            <a:r>
              <a:rPr lang="zh-CN" altLang="en-US" dirty="0" smtClean="0"/>
              <a:t>车位、窄车位、近端车位、迷你车位、子母车位等，进行精细的定价。</a:t>
            </a:r>
            <a:endParaRPr lang="en-US" altLang="zh-CN" dirty="0" smtClean="0"/>
          </a:p>
          <a:p>
            <a:pPr marL="914400" lvl="1" indent="-457200"/>
            <a:r>
              <a:rPr lang="zh-CN" altLang="en-US" dirty="0" smtClean="0"/>
              <a:t>模拟各个客户对车位的不同需求，和他们对这些车位的需求度或者忍受能力。定价最终可以反映特殊类型车位的供求关系。</a:t>
            </a:r>
            <a:endParaRPr lang="en-US" altLang="zh-CN" dirty="0" smtClean="0"/>
          </a:p>
          <a:p>
            <a:pPr marL="457200" indent="-457200"/>
            <a:r>
              <a:rPr lang="zh-CN" altLang="en-US" b="0" dirty="0" smtClean="0"/>
              <a:t>经营目标：</a:t>
            </a:r>
            <a:endParaRPr lang="en-US" altLang="zh-CN" b="0" dirty="0" smtClean="0"/>
          </a:p>
          <a:p>
            <a:pPr marL="914400" lvl="1" indent="-457200"/>
            <a:r>
              <a:rPr lang="zh-CN" altLang="en-US" dirty="0"/>
              <a:t>可以设置不同经营目标（销售额、利润率、去化率</a:t>
            </a:r>
            <a:r>
              <a:rPr lang="zh-CN" altLang="en-US" dirty="0" smtClean="0"/>
              <a:t>）：保</a:t>
            </a:r>
            <a:r>
              <a:rPr lang="zh-CN" altLang="en-US" dirty="0" smtClean="0"/>
              <a:t>去化和保价格的方案对比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57200" indent="-457200"/>
            <a:endParaRPr lang="en-US" b="0" dirty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47086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功能</a:t>
            </a:r>
            <a:r>
              <a:rPr lang="en-US" altLang="zh-CN" dirty="0" smtClean="0"/>
              <a:t>】</a:t>
            </a:r>
            <a:r>
              <a:rPr lang="zh-CN" altLang="en-US" dirty="0" smtClean="0"/>
              <a:t>：设置改善区域和首置区域之间的价格梯度</a:t>
            </a:r>
            <a:endParaRPr 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199"/>
          <a:stretch/>
        </p:blipFill>
        <p:spPr>
          <a:xfrm>
            <a:off x="4980860" y="649035"/>
            <a:ext cx="7068983" cy="5648547"/>
          </a:xfrm>
        </p:spPr>
      </p:pic>
      <p:sp>
        <p:nvSpPr>
          <p:cNvPr id="6" name="文本占位符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 dirty="0"/>
              <a:t>洋房区域价格设置符合客户的支付能力</a:t>
            </a:r>
            <a:r>
              <a:rPr lang="zh-CN" altLang="en-US" dirty="0" smtClean="0"/>
              <a:t>，和</a:t>
            </a:r>
            <a:r>
              <a:rPr lang="zh-CN" altLang="en-US" dirty="0"/>
              <a:t>首置客户之间形成比较合理的梯度和渐变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5583022" y="967740"/>
            <a:ext cx="2273198" cy="3139440"/>
          </a:xfrm>
          <a:prstGeom prst="round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5663175" y="2415989"/>
            <a:ext cx="93233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100" dirty="0" smtClean="0">
                <a:solidFill>
                  <a:schemeClr val="bg1"/>
                </a:solidFill>
              </a:rPr>
              <a:t>洋房区域价格略高，设置符合客户的支付能力，</a:t>
            </a:r>
            <a:r>
              <a:rPr lang="zh-CN" altLang="en-US" sz="1100" dirty="0" smtClean="0">
                <a:solidFill>
                  <a:schemeClr val="bg1"/>
                </a:solidFill>
              </a:rPr>
              <a:t>和首置客户之间形成比较合理的梯度和渐变</a:t>
            </a:r>
            <a:endParaRPr lang="en-US" sz="1100" dirty="0">
              <a:solidFill>
                <a:schemeClr val="bg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739576" y="4580259"/>
            <a:ext cx="751520" cy="1244244"/>
            <a:chOff x="2746410" y="1549395"/>
            <a:chExt cx="751520" cy="1244244"/>
          </a:xfrm>
        </p:grpSpPr>
        <p:sp>
          <p:nvSpPr>
            <p:cNvPr id="12" name="矩形 11"/>
            <p:cNvSpPr/>
            <p:nvPr/>
          </p:nvSpPr>
          <p:spPr>
            <a:xfrm>
              <a:off x="2746410" y="1631097"/>
              <a:ext cx="137160" cy="1104900"/>
            </a:xfrm>
            <a:prstGeom prst="rect">
              <a:avLst/>
            </a:prstGeom>
            <a:gradFill>
              <a:gsLst>
                <a:gs pos="0">
                  <a:srgbClr val="FF0000"/>
                </a:gs>
                <a:gs pos="100000">
                  <a:srgbClr val="00206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890071" y="1549395"/>
              <a:ext cx="60785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1050" dirty="0" smtClean="0"/>
                <a:t>价格高</a:t>
              </a:r>
              <a:endParaRPr lang="en-US" sz="105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2894299" y="2539723"/>
              <a:ext cx="588624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zh-CN" altLang="en-US" sz="1050" dirty="0" smtClean="0"/>
                <a:t>价格低</a:t>
              </a:r>
              <a:endParaRPr lang="en-US" sz="1050" dirty="0"/>
            </a:p>
          </p:txBody>
        </p:sp>
      </p:grpSp>
      <p:sp>
        <p:nvSpPr>
          <p:cNvPr id="16" name="右箭头 15"/>
          <p:cNvSpPr/>
          <p:nvPr/>
        </p:nvSpPr>
        <p:spPr>
          <a:xfrm rot="1982914">
            <a:off x="6555997" y="4736538"/>
            <a:ext cx="1524051" cy="307224"/>
          </a:xfrm>
          <a:prstGeom prst="rightArrow">
            <a:avLst>
              <a:gd name="adj1" fmla="val 50000"/>
              <a:gd name="adj2" fmla="val 52002"/>
            </a:avLst>
          </a:prstGeom>
          <a:gradFill flip="none" rotWithShape="1">
            <a:gsLst>
              <a:gs pos="0">
                <a:schemeClr val="tx1"/>
              </a:gs>
              <a:gs pos="100000">
                <a:srgbClr val="FF0000"/>
              </a:gs>
            </a:gsLst>
            <a:lin ang="13500000" scaled="1"/>
            <a:tileRect/>
          </a:gradFill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1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bg1"/>
          </a:solidFill>
          <a:prstDash val="sysDash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21806</TotalTime>
  <Words>2250</Words>
  <Application>Microsoft Office PowerPoint</Application>
  <PresentationFormat>宽屏</PresentationFormat>
  <Paragraphs>194</Paragraphs>
  <Slides>22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华文楷体</vt:lpstr>
      <vt:lpstr>等线</vt:lpstr>
      <vt:lpstr>Arial</vt:lpstr>
      <vt:lpstr>Calibri</vt:lpstr>
      <vt:lpstr>Office 主题​​</vt:lpstr>
      <vt:lpstr>“车均衡”</vt:lpstr>
      <vt:lpstr>背景：  </vt:lpstr>
      <vt:lpstr>问题1：卖车位难。在价格和去化率之间怎样寻找合理的平衡定价方案，能让客户认为车位之间的价格梯度合理，同时也能为开发者实现最大的销售额？</vt:lpstr>
      <vt:lpstr>问题2：在规划阶段，如何优化平面布局，使各区域供求关系均衡；车位总体价值最大、最匹配客户的支付力和空间分布？</vt:lpstr>
      <vt:lpstr>现象：</vt:lpstr>
      <vt:lpstr>分析：</vt:lpstr>
      <vt:lpstr>解决方案：</vt:lpstr>
      <vt:lpstr>功能：1周信息收集，1天图纸标注，1分钟上机计算，产生一个完善的定价方案。</vt:lpstr>
      <vt:lpstr>【功能】：设置改善区域和首置区域之间的价格梯度</vt:lpstr>
      <vt:lpstr>【功能】：体现价格挤压</vt:lpstr>
      <vt:lpstr>【功能】：体现供求关系</vt:lpstr>
      <vt:lpstr>【功能】：合理分期分区</vt:lpstr>
      <vt:lpstr>【功能】：考虑红线外竞争关系</vt:lpstr>
      <vt:lpstr>【功能】：考虑特殊类型车位的价值和挤压关系，并给出相应价格</vt:lpstr>
      <vt:lpstr>【模拟过程】</vt:lpstr>
      <vt:lpstr>【调研事项和输入条件收集】</vt:lpstr>
      <vt:lpstr>【数据和客户车位需求的相关性分析（以某为例）】</vt:lpstr>
      <vt:lpstr>【输出内容】</vt:lpstr>
      <vt:lpstr>【案例应用】某项目模拟（两层全部打开）</vt:lpstr>
      <vt:lpstr>【案例应用】某项目模拟（只供地下一）</vt:lpstr>
      <vt:lpstr>【目标】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【车位销售中的常见场景】</dc:title>
  <dc:creator>李谦</dc:creator>
  <cp:lastModifiedBy>李谦</cp:lastModifiedBy>
  <cp:revision>91</cp:revision>
  <cp:lastPrinted>2024-01-12T04:25:29Z</cp:lastPrinted>
  <dcterms:created xsi:type="dcterms:W3CDTF">2024-01-10T09:06:28Z</dcterms:created>
  <dcterms:modified xsi:type="dcterms:W3CDTF">2024-04-25T10:14:33Z</dcterms:modified>
</cp:coreProperties>
</file>