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0" r:id="rId2"/>
    <p:sldId id="258" r:id="rId3"/>
    <p:sldId id="279" r:id="rId4"/>
    <p:sldId id="275" r:id="rId5"/>
    <p:sldId id="277" r:id="rId6"/>
    <p:sldId id="278" r:id="rId7"/>
    <p:sldId id="276" r:id="rId8"/>
    <p:sldId id="273" r:id="rId9"/>
    <p:sldId id="272" r:id="rId10"/>
    <p:sldId id="274" r:id="rId11"/>
    <p:sldId id="271" r:id="rId12"/>
    <p:sldId id="259" r:id="rId13"/>
    <p:sldId id="257" r:id="rId14"/>
    <p:sldId id="260" r:id="rId15"/>
    <p:sldId id="268" r:id="rId16"/>
    <p:sldId id="269" r:id="rId17"/>
    <p:sldId id="261" r:id="rId18"/>
    <p:sldId id="262" r:id="rId19"/>
    <p:sldId id="264" r:id="rId20"/>
    <p:sldId id="266" r:id="rId21"/>
    <p:sldId id="265" r:id="rId22"/>
    <p:sldId id="267" r:id="rId23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2" autoAdjust="0"/>
    <p:restoredTop sz="74597" autoAdjust="0"/>
  </p:normalViewPr>
  <p:slideViewPr>
    <p:cSldViewPr snapToGrid="0">
      <p:cViewPr varScale="1">
        <p:scale>
          <a:sx n="49" d="100"/>
          <a:sy n="49" d="100"/>
        </p:scale>
        <p:origin x="8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5CD0-F302-4CC7-BE79-B338993F3C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628E-7C90-4ABF-8E2E-A792A4835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2D66-1975-4E83-8EF3-59B2DA23E68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F08CD-1811-4EF5-9925-2B278A90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7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争夺车位：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客户摇号争抢优质车位、甚至走关系预定车位的情况，说明部分车位可能定价偏低。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低价整售：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为保去化率而降价，造成卖的越多亏损越多：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万一个整售掉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，但是不如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万一个能卖掉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阶梯化估价是更合理的估价方法。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空间错配、规划问题：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举例：和户数匹配，洋房区车位少，高层去车位多。而实际上洋房区客户买车位积极性高，高层区客户支付力弱，宁可园区外街头停车。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地面车位或者停车桥布置导致车位去化不均匀，临停车桥一边地库去化受到挤压（栾城）。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460310"/>
            <a:ext cx="10515600" cy="4716653"/>
          </a:xfrm>
        </p:spPr>
        <p:txBody>
          <a:bodyPr vert="horz"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83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5566"/>
            <a:ext cx="10515600" cy="5011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639145"/>
            <a:ext cx="10515600" cy="923330"/>
          </a:xfrm>
        </p:spPr>
        <p:txBody>
          <a:bodyPr anchor="b">
            <a:spAutoFit/>
          </a:bodyPr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6553200"/>
            <a:ext cx="49953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71550" indent="-51435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arenR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“车均衡”</a:t>
            </a:r>
            <a:endParaRPr 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b="1" dirty="0" smtClean="0"/>
              <a:t>——</a:t>
            </a:r>
            <a:r>
              <a:rPr lang="zh-CN" altLang="en-US" b="1" dirty="0" smtClean="0"/>
              <a:t>基于客户数据、复合算法和空间模型</a:t>
            </a:r>
            <a:r>
              <a:rPr lang="zh-CN" altLang="en-US" b="1" dirty="0"/>
              <a:t>的车位</a:t>
            </a:r>
            <a:r>
              <a:rPr lang="zh-CN" altLang="en-US" b="1" dirty="0" smtClean="0"/>
              <a:t>定价工具</a:t>
            </a:r>
            <a:endParaRPr lang="en-US" altLang="zh-CN" b="1" dirty="0" smtClean="0"/>
          </a:p>
          <a:p>
            <a:pPr algn="r"/>
            <a:r>
              <a:rPr lang="zh-CN" altLang="en-US" b="1" dirty="0" smtClean="0"/>
              <a:t>既地库规划方案产品价值比较</a:t>
            </a:r>
            <a:r>
              <a:rPr lang="zh-CN" altLang="en-US" b="1" dirty="0"/>
              <a:t>工具</a:t>
            </a:r>
            <a:endParaRPr lang="en-US" altLang="zh-CN" b="1" dirty="0" smtClean="0"/>
          </a:p>
          <a:p>
            <a:pPr algn="r"/>
            <a:r>
              <a:rPr lang="zh-CN" altLang="en-US" dirty="0" smtClean="0"/>
              <a:t>北京区域 李谦 </a:t>
            </a:r>
            <a:r>
              <a:rPr lang="en-US" altLang="zh-CN" dirty="0" smtClean="0"/>
              <a:t>2024.1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现象：现在房子不好卖，但是车位更难。怎样定一个公平而合理的价格，能满足客户的车位需求，同时也能实现最大化的销售额？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争夺车位：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客户摇号争抢优质车位、甚至走关系抢车位的情况，说明部分车位可能定价偏低。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低价整售：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为报去化率而降价，造成卖的越多亏损越多：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万一个整售掉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，但是不如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万一个能卖掉</a:t>
            </a:r>
            <a:r>
              <a:rPr lang="en-US" altLang="zh-CN" dirty="0" smtClean="0"/>
              <a:t>51%</a:t>
            </a:r>
            <a:r>
              <a:rPr lang="zh-CN" altLang="en-US" dirty="0" smtClean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总图错配：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和户数匹配洋房区车位少，高层去车位多。而实际上洋房区客户买车位积极性高，高层区客户支付力弱，偏向红线外停车。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地面车位或者停车桥布置导致车位去化不均匀，临停车桥一册地库去化受到挤压（栾城）。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：平面？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争夺车位：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客户摇号争抢优质车位、甚至走关系抢车位的情况，说明部分车位可能定价偏低。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低价整售：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为报去化率而降价，造成卖的越多亏损越多：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万一个整售掉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，但是不如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万一个能卖掉</a:t>
            </a:r>
            <a:r>
              <a:rPr lang="en-US" altLang="zh-CN" dirty="0" smtClean="0"/>
              <a:t>51%</a:t>
            </a:r>
            <a:r>
              <a:rPr lang="zh-CN" altLang="en-US" dirty="0" smtClean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总图错配：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和户数匹配洋房区车位少，高层去车位多。而实际上洋房区客户买车位积极性高，高层区客户支付力弱，偏向红线外停车。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地面车位或者停车桥布置导致车位去化不均匀，临停车桥一册地库去化受到挤压（栾城）。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争夺车位：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客户摇号争抢优质车位、甚至走关系预定车位的情况，说明部分车位可能定价偏低。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低价整售：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为保去化率而降价，造成卖的越多亏损越多：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万一个整售掉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，但是不如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万一个能卖掉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阶梯</a:t>
            </a:r>
            <a:r>
              <a:rPr lang="zh-CN" altLang="en-US" dirty="0" smtClean="0"/>
              <a:t>化估价是更合理的估价方法。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空间</a:t>
            </a:r>
            <a:r>
              <a:rPr lang="zh-CN" altLang="en-US" dirty="0" smtClean="0"/>
              <a:t>错配、规划问题：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举例：和户数匹配，洋房区车位少，高层去车位多。而实际上洋房区客户买车位积极性高，高层区客户支付力弱，宁可园区外街头停车。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地面车位或者停车桥布置导致车位去化不均匀，临停车桥一边地库去化受到挤压（栾城）。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需要考虑的问题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每一个客户对每一个车位的看法都不同：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改善客户和刚需客户的支付力截然不同；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即使购买同样产品的客户，彼此的支付能力和支付意愿也不同</a:t>
            </a:r>
            <a:r>
              <a:rPr lang="zh-CN" altLang="en-US" dirty="0"/>
              <a:t>；客户的收入水平和对时间的看法不同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车位的远近对不同客户敏感性也不同；空间规划问题：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从客户家到车位的距离影响客户对车位价值的看法。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是否地下车库直接入户影响客户对车位价值的看法。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是否有转换梯，转换梯的位置和绕行距离，都影响客户对车位价值的看法。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园区外停车资源、街头停车资源、地面停车位都是竞争因素。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调研事项和输入条件收集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方案基础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各单元户数，每户单价、</a:t>
            </a:r>
            <a:r>
              <a:rPr lang="zh-CN" altLang="en-US" dirty="0" smtClean="0"/>
              <a:t>总价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已</a:t>
            </a:r>
            <a:r>
              <a:rPr lang="zh-CN" altLang="en-US" dirty="0"/>
              <a:t>售出每户客户数据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对成交客户的统计和访谈：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数据：客户基础数据，户型、房子单价、总价；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问卷：客户家庭人口、汽车数量、汽车品牌，客户需要几个车位；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处理数据，分析客户在城市人口中的相对收入位置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园区外停车供应调研：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500</a:t>
            </a:r>
            <a:r>
              <a:rPr lang="zh-CN" altLang="en-US" dirty="0" smtClean="0"/>
              <a:t>米内街头停车位数量、价格、交通强制水平；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街道状态的中期预期；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友商售价、社会车位租金、周边小区车位转租价格；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地段信息，重点关注入住率：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周边入住率、教育配套、商业配套完善度；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销售计划：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住宅销售计划和进度、车位销售目标、车位销控方式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和客户车位需求的相关性分析（以雪山</a:t>
            </a:r>
            <a:r>
              <a:rPr lang="en-US" altLang="zh-CN" dirty="0" smtClean="0"/>
              <a:t>A6</a:t>
            </a:r>
            <a:r>
              <a:rPr lang="zh-CN" altLang="en-US" dirty="0" smtClean="0"/>
              <a:t>为例）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营销对</a:t>
            </a:r>
            <a:r>
              <a:rPr lang="en-US" altLang="zh-CN" dirty="0" smtClean="0"/>
              <a:t>A6</a:t>
            </a:r>
            <a:r>
              <a:rPr lang="zh-CN" altLang="en-US" dirty="0" smtClean="0"/>
              <a:t>调研</a:t>
            </a:r>
            <a:r>
              <a:rPr lang="zh-CN" altLang="en-US" dirty="0"/>
              <a:t>包含</a:t>
            </a:r>
            <a:r>
              <a:rPr lang="en-US" altLang="zh-CN" dirty="0"/>
              <a:t>1115</a:t>
            </a:r>
            <a:r>
              <a:rPr lang="zh-CN" altLang="en-US" dirty="0"/>
              <a:t>组客户问卷，其中</a:t>
            </a:r>
            <a:r>
              <a:rPr lang="en-US" altLang="zh-CN" dirty="0"/>
              <a:t>1094</a:t>
            </a:r>
            <a:r>
              <a:rPr lang="zh-CN" altLang="en-US" dirty="0"/>
              <a:t>组客户数据完整参与分析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u="sng" dirty="0" smtClean="0"/>
              <a:t>客观信息</a:t>
            </a:r>
            <a:r>
              <a:rPr lang="zh-CN" altLang="en-US" dirty="0" smtClean="0"/>
              <a:t>收集：户型面积、成交总价、贷款形式、首付金额、月还款金额、职业、家庭人口；</a:t>
            </a:r>
            <a:r>
              <a:rPr lang="zh-CN" altLang="en-US" b="1" dirty="0" smtClean="0"/>
              <a:t>最具备统计样本价值，对建立前期无数据情况下的预测模型价值最大。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u="sng" dirty="0" smtClean="0"/>
              <a:t>主观信息</a:t>
            </a:r>
            <a:r>
              <a:rPr lang="zh-CN" altLang="en-US" dirty="0" smtClean="0"/>
              <a:t>收集：</a:t>
            </a:r>
            <a:r>
              <a:rPr lang="zh-CN" altLang="en-US" dirty="0" smtClean="0"/>
              <a:t>月收入、资金储备；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直接和</a:t>
            </a:r>
            <a:r>
              <a:rPr lang="zh-CN" altLang="en-US" u="sng" dirty="0" smtClean="0"/>
              <a:t>车位有关信息</a:t>
            </a:r>
            <a:r>
              <a:rPr lang="zh-CN" altLang="en-US" dirty="0" smtClean="0"/>
              <a:t>收集：</a:t>
            </a:r>
            <a:r>
              <a:rPr lang="zh-CN" altLang="en-US" dirty="0" smtClean="0"/>
              <a:t>通勤方式、现有车辆数、购车目的、需求车位数、开盘购买车位与否、不买车位的原因等；</a:t>
            </a:r>
            <a:r>
              <a:rPr lang="zh-CN" altLang="en-US" b="1" dirty="0" smtClean="0"/>
              <a:t>最直接有效。</a:t>
            </a:r>
            <a:endParaRPr lang="en-US" altLang="zh-CN" b="1" dirty="0" smtClean="0"/>
          </a:p>
          <a:p>
            <a:pPr marL="457200" indent="-457200"/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经过整理、分析、检验，这部分数据有效性强，完整性充分的</a:t>
            </a:r>
            <a:endParaRPr lang="en-US" altLang="zh-CN" b="1" dirty="0" smtClean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建立</a:t>
            </a:r>
            <a:r>
              <a:rPr lang="zh-CN" altLang="en-US" dirty="0" smtClean="0"/>
              <a:t>统计学</a:t>
            </a:r>
            <a:r>
              <a:rPr lang="zh-CN" altLang="en-US" dirty="0"/>
              <a:t>模型，可以根据客户的一部分特征</a:t>
            </a:r>
            <a:r>
              <a:rPr lang="zh-CN" altLang="en-US" dirty="0" smtClean="0"/>
              <a:t>预测车位数量需求（以雪山</a:t>
            </a:r>
            <a:r>
              <a:rPr lang="en-US" altLang="zh-CN" dirty="0" smtClean="0"/>
              <a:t>A6</a:t>
            </a:r>
            <a:r>
              <a:rPr lang="zh-CN" altLang="en-US" dirty="0" smtClean="0"/>
              <a:t>为例）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通过分析，</a:t>
            </a:r>
            <a:r>
              <a:rPr lang="zh-CN" altLang="en-US" b="1" dirty="0"/>
              <a:t>开盘是否购买</a:t>
            </a:r>
            <a:r>
              <a:rPr lang="en-US" altLang="zh-CN" b="1" dirty="0"/>
              <a:t>_</a:t>
            </a:r>
            <a:r>
              <a:rPr lang="zh-CN" altLang="en-US" b="1" dirty="0"/>
              <a:t>数值</a:t>
            </a:r>
            <a:r>
              <a:rPr lang="zh-CN" altLang="en-US" dirty="0"/>
              <a:t>（开盘是否购买的数值表示）与意向车位数量有较高的正相关性（相关系数约为</a:t>
            </a:r>
            <a:r>
              <a:rPr lang="en-US" altLang="zh-CN" dirty="0"/>
              <a:t>0.795</a:t>
            </a:r>
            <a:r>
              <a:rPr lang="zh-CN" altLang="en-US" dirty="0"/>
              <a:t>），这表明开盘时的购买意向与意向车位数量之间存在较强的关联。</a:t>
            </a:r>
          </a:p>
          <a:p>
            <a:r>
              <a:rPr lang="zh-CN" altLang="en-US" b="1" dirty="0"/>
              <a:t>拥车数量</a:t>
            </a:r>
            <a:r>
              <a:rPr lang="zh-CN" altLang="en-US" dirty="0"/>
              <a:t>与意向车位数量的相关系数为</a:t>
            </a:r>
            <a:r>
              <a:rPr lang="en-US" altLang="zh-CN" dirty="0"/>
              <a:t>0.509</a:t>
            </a:r>
            <a:r>
              <a:rPr lang="zh-CN" altLang="en-US" dirty="0"/>
              <a:t>，表明车位需求与拥有车辆的数量正相关。</a:t>
            </a:r>
          </a:p>
          <a:p>
            <a:r>
              <a:rPr lang="zh-CN" altLang="en-US" b="1" dirty="0"/>
              <a:t>签约总价</a:t>
            </a:r>
            <a:r>
              <a:rPr lang="zh-CN" altLang="en-US" dirty="0"/>
              <a:t>、</a:t>
            </a:r>
            <a:r>
              <a:rPr lang="zh-CN" altLang="en-US" b="1" dirty="0"/>
              <a:t>建筑面积</a:t>
            </a:r>
            <a:r>
              <a:rPr lang="zh-CN" altLang="en-US" dirty="0"/>
              <a:t>和</a:t>
            </a:r>
            <a:r>
              <a:rPr lang="zh-CN" altLang="en-US" b="1" dirty="0"/>
              <a:t>首付款</a:t>
            </a:r>
            <a:r>
              <a:rPr lang="zh-CN" altLang="en-US" dirty="0"/>
              <a:t>与意向车位数量的相关性较低，相关系数分别为</a:t>
            </a:r>
            <a:r>
              <a:rPr lang="en-US" altLang="zh-CN" dirty="0"/>
              <a:t>0.147</a:t>
            </a:r>
            <a:r>
              <a:rPr lang="zh-CN" altLang="en-US" dirty="0"/>
              <a:t>、</a:t>
            </a:r>
            <a:r>
              <a:rPr lang="en-US" altLang="zh-CN" dirty="0"/>
              <a:t>0.132</a:t>
            </a:r>
            <a:r>
              <a:rPr lang="zh-CN" altLang="en-US" dirty="0"/>
              <a:t>和</a:t>
            </a:r>
            <a:r>
              <a:rPr lang="en-US" altLang="zh-CN" dirty="0"/>
              <a:t>0.1</a:t>
            </a:r>
            <a:r>
              <a:rPr lang="zh-CN" altLang="en-US" dirty="0"/>
              <a:t>，这意味着这些因素与意向车位数量的直接关系较弱。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4249317"/>
            <a:ext cx="4855717" cy="19276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0"/>
          <a:stretch/>
        </p:blipFill>
        <p:spPr>
          <a:xfrm>
            <a:off x="6437830" y="4249316"/>
            <a:ext cx="2954094" cy="21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模拟过程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建模：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空间建模：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车位位置、车位尺寸类型的标注；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单元楼电梯间</a:t>
            </a:r>
            <a:r>
              <a:rPr lang="zh-CN" altLang="en-US" dirty="0"/>
              <a:t>标注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转换电梯位置标注；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园区人行出入口位置</a:t>
            </a:r>
            <a:r>
              <a:rPr lang="zh-CN" altLang="en-US" dirty="0"/>
              <a:t>标注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图纸整理：整理成</a:t>
            </a:r>
            <a:r>
              <a:rPr lang="en-US" altLang="zh-CN" dirty="0" smtClean="0"/>
              <a:t>AI</a:t>
            </a:r>
            <a:r>
              <a:rPr lang="zh-CN" altLang="en-US" dirty="0" smtClean="0"/>
              <a:t>可以接受的图纸格式，进行编码；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客户建模：</a:t>
            </a:r>
            <a:r>
              <a:rPr lang="zh-CN" altLang="en-US" dirty="0"/>
              <a:t>通过调研结果和</a:t>
            </a:r>
            <a:r>
              <a:rPr lang="zh-CN" altLang="en-US" dirty="0" smtClean="0"/>
              <a:t>统计规律给每个单元的每个客户建模；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模拟：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选购多方博弈过程模拟；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分期，销控手段的模拟；出售比例要求，这些都影响定价策略；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考虑客户感受，风险管控，避免各期价格过大波动。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检查模型和项目现实匹配度，并调整参数。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输出内容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最优定价方案；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每个车位在特定时点销售的合理价格；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销控方案；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4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259" y="5827969"/>
            <a:ext cx="11630182" cy="687131"/>
          </a:xfrm>
        </p:spPr>
        <p:txBody>
          <a:bodyPr/>
          <a:lstStyle/>
          <a:p>
            <a:r>
              <a:rPr lang="zh-CN" altLang="en-US" dirty="0" smtClean="0"/>
              <a:t>模拟案例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5566"/>
            <a:ext cx="11630182" cy="55198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688676" cy="7584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4" y="-3"/>
            <a:ext cx="5688676" cy="75849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4355" y="10149847"/>
            <a:ext cx="5688676" cy="75849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6545" y="311492"/>
            <a:ext cx="5688676" cy="7584901"/>
          </a:xfrm>
          <a:prstGeom prst="rect">
            <a:avLst/>
          </a:prstGeom>
        </p:spPr>
      </p:pic>
      <p:sp>
        <p:nvSpPr>
          <p:cNvPr id="17" name="标题 3"/>
          <p:cNvSpPr txBox="1">
            <a:spLocks/>
          </p:cNvSpPr>
          <p:nvPr/>
        </p:nvSpPr>
        <p:spPr>
          <a:xfrm>
            <a:off x="838200" y="365126"/>
            <a:ext cx="10515600" cy="62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供应量关系对比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4712754" y="-905850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箭头 22"/>
          <p:cNvSpPr/>
          <p:nvPr/>
        </p:nvSpPr>
        <p:spPr>
          <a:xfrm flipH="1">
            <a:off x="656909" y="330188"/>
            <a:ext cx="289560" cy="14807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右箭头 23"/>
          <p:cNvSpPr/>
          <p:nvPr/>
        </p:nvSpPr>
        <p:spPr>
          <a:xfrm flipH="1">
            <a:off x="7211495" y="330188"/>
            <a:ext cx="289560" cy="14807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：车位难卖。在价格和去化率之间怎样寻找合理的平衡点，能</a:t>
            </a:r>
            <a:r>
              <a:rPr lang="zh-CN" altLang="en-US" dirty="0" smtClean="0"/>
              <a:t>让各个</a:t>
            </a:r>
            <a:r>
              <a:rPr lang="zh-CN" altLang="en-US" dirty="0" smtClean="0"/>
              <a:t>车位的性价比拉平，</a:t>
            </a:r>
            <a:r>
              <a:rPr lang="zh-CN" altLang="en-US" dirty="0" smtClean="0"/>
              <a:t>同时也能实现</a:t>
            </a:r>
            <a:r>
              <a:rPr lang="zh-CN" altLang="en-US" dirty="0" smtClean="0"/>
              <a:t>最大的</a:t>
            </a:r>
            <a:r>
              <a:rPr lang="zh-CN" altLang="en-US" dirty="0" smtClean="0"/>
              <a:t>销售额？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年初，北京区域车位库存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个，年出售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个，金额</a:t>
            </a:r>
            <a:r>
              <a:rPr lang="en-US" altLang="zh-CN" dirty="0" smtClean="0"/>
              <a:t>XX</a:t>
            </a:r>
            <a:r>
              <a:rPr lang="zh-CN" altLang="en-US" dirty="0" smtClean="0"/>
              <a:t>亿；</a:t>
            </a:r>
            <a:r>
              <a:rPr lang="zh-CN" altLang="en-US" dirty="0"/>
              <a:t>万科</a:t>
            </a:r>
            <a:r>
              <a:rPr lang="zh-CN" altLang="en-US" dirty="0" smtClean="0"/>
              <a:t>开发项目总计库存车位</a:t>
            </a:r>
            <a:r>
              <a:rPr lang="en-US" altLang="zh-CN" dirty="0" smtClean="0"/>
              <a:t>XXXXX</a:t>
            </a:r>
            <a:r>
              <a:rPr lang="zh-CN" altLang="en-US" dirty="0" smtClean="0"/>
              <a:t>个，年出售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个，金额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亿；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全行业车位库存达到</a:t>
            </a:r>
            <a:r>
              <a:rPr lang="en-US" altLang="zh-CN" dirty="0" smtClean="0"/>
              <a:t>XXXXXX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价格梯度不合理导致的去化不均衡（清徐如园为例）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1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4" y="-1"/>
            <a:ext cx="5688676" cy="75849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8676" cy="75849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3900" y="2828925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638425" y="5800059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255929" y="2842880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9170454" y="5814014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题 3"/>
          <p:cNvSpPr txBox="1">
            <a:spLocks/>
          </p:cNvSpPr>
          <p:nvPr/>
        </p:nvSpPr>
        <p:spPr>
          <a:xfrm>
            <a:off x="838200" y="365126"/>
            <a:ext cx="10515600" cy="62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外部车位影响对比</a:t>
            </a:r>
            <a:r>
              <a:rPr lang="en-US" altLang="zh-CN" dirty="0" smtClean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8676" cy="75849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4" y="0"/>
            <a:ext cx="5688676" cy="7584901"/>
          </a:xfrm>
          <a:prstGeom prst="rect">
            <a:avLst/>
          </a:prstGeom>
        </p:spPr>
      </p:pic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改善和首置客户对比</a:t>
            </a:r>
            <a:r>
              <a:rPr lang="en-US" altLang="zh-CN" dirty="0" smtClean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8676" cy="7584901"/>
          </a:xfrm>
          <a:prstGeom prst="rect">
            <a:avLst/>
          </a:prstGeom>
        </p:spPr>
      </p:pic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无销控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售出方案区别</a:t>
            </a:r>
            <a:r>
              <a:rPr lang="en-US" altLang="zh-CN" dirty="0" smtClean="0"/>
              <a:t>】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4" y="0"/>
            <a:ext cx="5688676" cy="75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：在规划阶段，如何优化方案，使车位总体价值最大、最匹配客户的支付力和空间分布？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应该洋房区域车位多？还是应该高层区域车位多？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街头车位充足导致局部去化差，停车桥一侧地库去化（栾城某项目）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5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现象：</a:t>
            </a:r>
            <a:endParaRPr 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dirty="0"/>
              <a:t>在保价格和保流速之间</a:t>
            </a:r>
            <a:r>
              <a:rPr lang="zh-CN" altLang="en-US" dirty="0" smtClean="0"/>
              <a:t>举棋不定：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决策困难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低价</a:t>
            </a:r>
            <a:r>
              <a:rPr lang="zh-CN" altLang="en-US" dirty="0"/>
              <a:t>割肉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为保去</a:t>
            </a:r>
            <a:r>
              <a:rPr lang="zh-CN" altLang="en-US" dirty="0"/>
              <a:t>化率而降价，造成卖的越多亏损越多：</a:t>
            </a:r>
            <a:r>
              <a:rPr lang="en-US" altLang="zh-CN" dirty="0"/>
              <a:t>3</a:t>
            </a:r>
            <a:r>
              <a:rPr lang="zh-CN" altLang="en-US" dirty="0"/>
              <a:t>万一个整售掉</a:t>
            </a:r>
            <a:r>
              <a:rPr lang="en-US" altLang="zh-CN" dirty="0"/>
              <a:t>100%</a:t>
            </a:r>
            <a:r>
              <a:rPr lang="zh-CN" altLang="en-US" dirty="0"/>
              <a:t>，但是不如</a:t>
            </a:r>
            <a:r>
              <a:rPr lang="en-US" altLang="zh-CN" dirty="0"/>
              <a:t>6</a:t>
            </a:r>
            <a:r>
              <a:rPr lang="zh-CN" altLang="en-US" dirty="0"/>
              <a:t>万一个能卖掉</a:t>
            </a:r>
            <a:r>
              <a:rPr lang="en-US" altLang="zh-CN" dirty="0"/>
              <a:t>51%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/>
            <a:r>
              <a:rPr lang="zh-CN" altLang="en-US" b="1" dirty="0" smtClean="0"/>
              <a:t>争夺</a:t>
            </a:r>
            <a:r>
              <a:rPr lang="zh-CN" altLang="en-US" b="1" dirty="0"/>
              <a:t>车位：</a:t>
            </a:r>
          </a:p>
          <a:p>
            <a:pPr marL="457200" lvl="1" indent="0">
              <a:buNone/>
            </a:pPr>
            <a:r>
              <a:rPr lang="zh-CN" altLang="en-US" dirty="0"/>
              <a:t>客户摇号争抢优质车位、甚至走关系抢车位的情况，说明部分车位可能定价偏低。</a:t>
            </a:r>
          </a:p>
          <a:p>
            <a:r>
              <a:rPr lang="zh-CN" altLang="en-US" dirty="0" smtClean="0"/>
              <a:t>过程逐步降价：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客户信心丧失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  <a:p>
            <a:pPr marL="457200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6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endParaRPr 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dirty="0" smtClean="0"/>
              <a:t>客户差异：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高端和低端项目的客户支付力不同，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同一</a:t>
            </a:r>
            <a:r>
              <a:rPr lang="zh-CN" altLang="en-US" dirty="0" smtClean="0"/>
              <a:t>项目中不同产品的客户支付力不同，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即使同一</a:t>
            </a:r>
            <a:endParaRPr lang="en-US" altLang="zh-CN" dirty="0" smtClean="0"/>
          </a:p>
          <a:p>
            <a:pPr marL="457200" indent="-457200"/>
            <a:r>
              <a:rPr lang="zh-CN" altLang="en-US" b="1" dirty="0" smtClean="0"/>
              <a:t>每个车位距离每个客户的距离都不同</a:t>
            </a:r>
            <a:endParaRPr lang="en-US" altLang="zh-CN" b="1" dirty="0" smtClean="0"/>
          </a:p>
          <a:p>
            <a:pPr marL="457200" indent="-457200"/>
            <a:r>
              <a:rPr lang="zh-CN" altLang="en-US" dirty="0"/>
              <a:t>有数据和经验支持，但是需要量化分析：</a:t>
            </a:r>
            <a:endParaRPr lang="en-US" altLang="zh-CN" dirty="0"/>
          </a:p>
          <a:p>
            <a:pPr marL="457200" indent="-457200"/>
            <a:endParaRPr lang="zh-CN" altLang="en-US" b="1" dirty="0"/>
          </a:p>
          <a:p>
            <a:pPr marL="457200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解决方案：</a:t>
            </a:r>
            <a:endParaRPr 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b="1" dirty="0" smtClean="0"/>
              <a:t>客户模型：</a:t>
            </a:r>
            <a:endParaRPr lang="en-US" altLang="zh-CN" b="1" dirty="0" smtClean="0"/>
          </a:p>
          <a:p>
            <a:pPr marL="914400" lvl="1" indent="-457200"/>
            <a:r>
              <a:rPr lang="zh-CN" altLang="en-US" b="1" dirty="0" smtClean="0"/>
              <a:t>基于调研</a:t>
            </a:r>
            <a:endParaRPr lang="en-US" altLang="zh-CN" b="1" dirty="0" smtClean="0"/>
          </a:p>
          <a:p>
            <a:pPr marL="914400" lvl="1" indent="-457200"/>
            <a:r>
              <a:rPr lang="zh-CN" altLang="en-US" b="1" dirty="0" smtClean="0"/>
              <a:t>基于统计规律，在前期，开盘之前，没有调研大数据</a:t>
            </a:r>
            <a:endParaRPr lang="en-US" altLang="zh-CN" b="1" dirty="0" smtClean="0"/>
          </a:p>
          <a:p>
            <a:pPr marL="457200" indent="-457200"/>
            <a:r>
              <a:rPr lang="zh-CN" altLang="en-US" dirty="0" smtClean="0"/>
              <a:t>竞购博弈过程模拟：</a:t>
            </a:r>
            <a:endParaRPr lang="zh-CN" altLang="en-US" b="1" dirty="0"/>
          </a:p>
          <a:p>
            <a:pPr marL="457200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6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现象：</a:t>
            </a:r>
            <a:endParaRPr 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b="1" dirty="0"/>
              <a:t>争夺车位：</a:t>
            </a:r>
          </a:p>
          <a:p>
            <a:pPr marL="457200" lvl="1" indent="0">
              <a:buNone/>
            </a:pPr>
            <a:r>
              <a:rPr lang="zh-CN" altLang="en-US" dirty="0"/>
              <a:t>客户摇号争抢优质车位、甚至走关系抢车位的情况，说明部分车位可能定价偏低。</a:t>
            </a:r>
          </a:p>
          <a:p>
            <a:pPr marL="457200" indent="-457200"/>
            <a:r>
              <a:rPr lang="zh-CN" altLang="en-US" b="1" dirty="0"/>
              <a:t>低价整售：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为报去化率而降价，造成卖的越多亏损越多：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万一个整售掉</a:t>
            </a:r>
            <a:r>
              <a:rPr lang="en-US" altLang="zh-CN" dirty="0"/>
              <a:t>100%</a:t>
            </a:r>
            <a:r>
              <a:rPr lang="zh-CN" altLang="en-US" dirty="0"/>
              <a:t>，但是不如</a:t>
            </a:r>
            <a:r>
              <a:rPr lang="en-US" altLang="zh-CN" dirty="0"/>
              <a:t>6</a:t>
            </a:r>
            <a:r>
              <a:rPr lang="zh-CN" altLang="en-US" dirty="0"/>
              <a:t>万一个能卖掉</a:t>
            </a:r>
            <a:r>
              <a:rPr lang="en-US" altLang="zh-CN" dirty="0"/>
              <a:t>51%</a:t>
            </a:r>
            <a:r>
              <a:rPr lang="zh-CN" altLang="en-US" dirty="0"/>
              <a:t>。</a:t>
            </a:r>
          </a:p>
          <a:p>
            <a:pPr marL="457200" indent="-457200"/>
            <a:r>
              <a:rPr lang="zh-CN" altLang="en-US" b="1" dirty="0"/>
              <a:t>总图错配：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和户数匹配洋房区车位少，高层去车位多。而实际上洋房区客户买车位积极性高，高层区客户支付力弱，偏向红线外停车。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地面车位或者停车桥布置导致车位去化不均匀，临停车桥一册地库去化受到挤压（栾城）。</a:t>
            </a:r>
          </a:p>
          <a:p>
            <a:pPr marL="457200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6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：现在</a:t>
            </a:r>
            <a:r>
              <a:rPr lang="zh-CN" altLang="en-US" dirty="0" smtClean="0"/>
              <a:t>房子不好卖，但是车位更难。怎样定一个公平而合理的价格，能满足客户的车位需求，同时也能实现最大化的销售额？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争夺车位：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客户摇号争抢优质车位、甚至走关系抢车位的情况，说明部分车位可能定价偏低。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低价整售：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为报去化率而降价，造成卖的越多亏损越多：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万一个整售掉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，但是不如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万一个能卖掉</a:t>
            </a:r>
            <a:r>
              <a:rPr lang="en-US" altLang="zh-CN" dirty="0" smtClean="0"/>
              <a:t>51%</a:t>
            </a:r>
            <a:r>
              <a:rPr lang="zh-CN" altLang="en-US" dirty="0" smtClean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总图错配：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和户数匹配洋房区车位少，高层去车位多。而实际上洋房区客户买车位积极性高，高层区客户支付力弱，偏向红线外停车。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地面车位或者停车桥布置导致车位去化不均匀，临停车桥一册地库去化受到挤压（栾城）。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18444</TotalTime>
  <Words>2203</Words>
  <Application>Microsoft Office PowerPoint</Application>
  <PresentationFormat>宽屏</PresentationFormat>
  <Paragraphs>164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华文楷体</vt:lpstr>
      <vt:lpstr>Arial</vt:lpstr>
      <vt:lpstr>Calibri</vt:lpstr>
      <vt:lpstr>Office 主题​​</vt:lpstr>
      <vt:lpstr>“车均衡”</vt:lpstr>
      <vt:lpstr>问题1：车位难卖。在价格和去化率之间怎样寻找合理的平衡点，能让各个车位的性价比拉平，同时也能实现最大的销售额？</vt:lpstr>
      <vt:lpstr>问题2：在规划阶段，如何优化方案，使车位总体价值最大、最匹配客户的支付力和空间分布？</vt:lpstr>
      <vt:lpstr>现象：</vt:lpstr>
      <vt:lpstr>分析：</vt:lpstr>
      <vt:lpstr>解决方案：</vt:lpstr>
      <vt:lpstr>现象：</vt:lpstr>
      <vt:lpstr>PowerPoint 演示文稿</vt:lpstr>
      <vt:lpstr>问题1：现在房子不好卖，但是车位更难。怎样定一个公平而合理的价格，能满足客户的车位需求，同时也能实现最大化的销售额？</vt:lpstr>
      <vt:lpstr>现象：现在房子不好卖，但是车位更难。怎样定一个公平而合理的价格，能满足客户的车位需求，同时也能实现最大化的销售额？</vt:lpstr>
      <vt:lpstr>问题3：平面？</vt:lpstr>
      <vt:lpstr>【车位销售中的常见场景】</vt:lpstr>
      <vt:lpstr>【需要考虑的问题】</vt:lpstr>
      <vt:lpstr>【调研事项和输入条件收集】</vt:lpstr>
      <vt:lpstr>【数据和客户车位需求的相关性分析（以雪山A6为例）】</vt:lpstr>
      <vt:lpstr>【建立统计学模型，可以根据客户的一部分特征预测车位数量需求（以雪山A6为例）】</vt:lpstr>
      <vt:lpstr>【模拟过程】</vt:lpstr>
      <vt:lpstr>【输出内容】</vt:lpstr>
      <vt:lpstr>模拟案例</vt:lpstr>
      <vt:lpstr>PowerPoint 演示文稿</vt:lpstr>
      <vt:lpstr>【改善和首置客户对比】</vt:lpstr>
      <vt:lpstr>【无销控100%售出方案区别】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【车位销售中的常见场景】</dc:title>
  <dc:creator>李谦</dc:creator>
  <cp:lastModifiedBy>李谦</cp:lastModifiedBy>
  <cp:revision>44</cp:revision>
  <cp:lastPrinted>2024-01-12T04:25:29Z</cp:lastPrinted>
  <dcterms:created xsi:type="dcterms:W3CDTF">2024-01-10T09:06:28Z</dcterms:created>
  <dcterms:modified xsi:type="dcterms:W3CDTF">2024-02-04T09:00:56Z</dcterms:modified>
</cp:coreProperties>
</file>