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70" r:id="rId2"/>
    <p:sldId id="258" r:id="rId3"/>
    <p:sldId id="279" r:id="rId4"/>
    <p:sldId id="271" r:id="rId5"/>
    <p:sldId id="275" r:id="rId6"/>
    <p:sldId id="277" r:id="rId7"/>
    <p:sldId id="278" r:id="rId8"/>
    <p:sldId id="285" r:id="rId9"/>
    <p:sldId id="283" r:id="rId10"/>
    <p:sldId id="273" r:id="rId11"/>
    <p:sldId id="261" r:id="rId12"/>
    <p:sldId id="262" r:id="rId13"/>
    <p:sldId id="281" r:id="rId14"/>
    <p:sldId id="260" r:id="rId15"/>
    <p:sldId id="268" r:id="rId16"/>
    <p:sldId id="269" r:id="rId17"/>
  </p:sldIdLst>
  <p:sldSz cx="12192000" cy="6858000"/>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42" autoAdjust="0"/>
    <p:restoredTop sz="86924" autoAdjust="0"/>
  </p:normalViewPr>
  <p:slideViewPr>
    <p:cSldViewPr snapToGrid="0">
      <p:cViewPr varScale="1">
        <p:scale>
          <a:sx n="67" d="100"/>
          <a:sy n="67" d="100"/>
        </p:scale>
        <p:origin x="78" y="1644"/>
      </p:cViewPr>
      <p:guideLst/>
    </p:cSldViewPr>
  </p:slideViewPr>
  <p:notesTextViewPr>
    <p:cViewPr>
      <p:scale>
        <a:sx n="1" d="1"/>
        <a:sy n="1" d="1"/>
      </p:scale>
      <p:origin x="0" y="0"/>
    </p:cViewPr>
  </p:notesTextViewPr>
  <p:notesViewPr>
    <p:cSldViewPr snapToGrid="0">
      <p:cViewPr varScale="1">
        <p:scale>
          <a:sx n="123" d="100"/>
          <a:sy n="123" d="100"/>
        </p:scale>
        <p:origin x="112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54939" y="0"/>
            <a:ext cx="2949099" cy="498693"/>
          </a:xfrm>
          <a:prstGeom prst="rect">
            <a:avLst/>
          </a:prstGeom>
        </p:spPr>
        <p:txBody>
          <a:bodyPr vert="horz" lIns="91440" tIns="45720" rIns="91440" bIns="45720" rtlCol="0"/>
          <a:lstStyle>
            <a:lvl1pPr algn="r">
              <a:defRPr sz="1200"/>
            </a:lvl1pPr>
          </a:lstStyle>
          <a:p>
            <a:fld id="{770F5CD0-F302-4CC7-BE79-B338993F3CC4}" type="datetimeFigureOut">
              <a:rPr lang="en-US" smtClean="0"/>
              <a:t>4/18/2024</a:t>
            </a:fld>
            <a:endParaRPr lang="en-US"/>
          </a:p>
        </p:txBody>
      </p:sp>
      <p:sp>
        <p:nvSpPr>
          <p:cNvPr id="4" name="页脚占位符 3"/>
          <p:cNvSpPr>
            <a:spLocks noGrp="1"/>
          </p:cNvSpPr>
          <p:nvPr>
            <p:ph type="ftr" sz="quarter" idx="2"/>
          </p:nvPr>
        </p:nvSpPr>
        <p:spPr>
          <a:xfrm>
            <a:off x="0" y="9440647"/>
            <a:ext cx="2949099" cy="498692"/>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54939" y="9440647"/>
            <a:ext cx="2949099" cy="498692"/>
          </a:xfrm>
          <a:prstGeom prst="rect">
            <a:avLst/>
          </a:prstGeom>
        </p:spPr>
        <p:txBody>
          <a:bodyPr vert="horz" lIns="91440" tIns="45720" rIns="91440" bIns="45720" rtlCol="0" anchor="b"/>
          <a:lstStyle>
            <a:lvl1pPr algn="r">
              <a:defRPr sz="1200"/>
            </a:lvl1pPr>
          </a:lstStyle>
          <a:p>
            <a:fld id="{44FE628E-7C90-4ABF-8E2E-A792A4835A8E}" type="slidenum">
              <a:rPr lang="en-US" smtClean="0"/>
              <a:t>‹#›</a:t>
            </a:fld>
            <a:endParaRPr lang="en-US"/>
          </a:p>
        </p:txBody>
      </p:sp>
    </p:spTree>
    <p:extLst>
      <p:ext uri="{BB962C8B-B14F-4D97-AF65-F5344CB8AC3E}">
        <p14:creationId xmlns:p14="http://schemas.microsoft.com/office/powerpoint/2010/main" val="1399308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6A2B2D66-1975-4E83-8EF3-59B2DA23E68B}" type="datetimeFigureOut">
              <a:rPr lang="en-US" smtClean="0"/>
              <a:t>4/18/2024</a:t>
            </a:fld>
            <a:endParaRPr lang="en-US"/>
          </a:p>
        </p:txBody>
      </p:sp>
      <p:sp>
        <p:nvSpPr>
          <p:cNvPr id="4" name="幻灯片图像占位符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1038" y="4783138"/>
            <a:ext cx="5443537" cy="3913187"/>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54450" y="9440863"/>
            <a:ext cx="2949575" cy="498475"/>
          </a:xfrm>
          <a:prstGeom prst="rect">
            <a:avLst/>
          </a:prstGeom>
        </p:spPr>
        <p:txBody>
          <a:bodyPr vert="horz" lIns="91440" tIns="45720" rIns="91440" bIns="45720" rtlCol="0" anchor="b"/>
          <a:lstStyle>
            <a:lvl1pPr algn="r">
              <a:defRPr sz="1200"/>
            </a:lvl1pPr>
          </a:lstStyle>
          <a:p>
            <a:fld id="{FABF08CD-1811-4EF5-9925-2B278A90E7D7}" type="slidenum">
              <a:rPr lang="en-US" smtClean="0"/>
              <a:t>‹#›</a:t>
            </a:fld>
            <a:endParaRPr lang="en-US"/>
          </a:p>
        </p:txBody>
      </p:sp>
    </p:spTree>
    <p:extLst>
      <p:ext uri="{BB962C8B-B14F-4D97-AF65-F5344CB8AC3E}">
        <p14:creationId xmlns:p14="http://schemas.microsoft.com/office/powerpoint/2010/main" val="93725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现在房子不好卖，但是车位更难。怎样定一个公平而合理的价格，能满足客户的车位需求，同时也能实现最大化的销售额？</a:t>
            </a:r>
            <a:endParaRPr lang="en-US" altLang="zh-CN" dirty="0" smtClean="0"/>
          </a:p>
          <a:p>
            <a:r>
              <a:rPr lang="en-US" altLang="zh-CN" dirty="0" smtClean="0"/>
              <a:t>【</a:t>
            </a:r>
            <a:r>
              <a:rPr lang="zh-CN" altLang="en-US" dirty="0" smtClean="0"/>
              <a:t>车位销售中的常见场景</a:t>
            </a:r>
            <a:r>
              <a:rPr lang="en-US" altLang="zh-CN" dirty="0" smtClean="0"/>
              <a:t>】</a:t>
            </a:r>
            <a:endParaRPr lang="en-US" dirty="0"/>
          </a:p>
        </p:txBody>
      </p:sp>
      <p:sp>
        <p:nvSpPr>
          <p:cNvPr id="4" name="灯片编号占位符 3"/>
          <p:cNvSpPr>
            <a:spLocks noGrp="1"/>
          </p:cNvSpPr>
          <p:nvPr>
            <p:ph type="sldNum" sz="quarter" idx="10"/>
          </p:nvPr>
        </p:nvSpPr>
        <p:spPr/>
        <p:txBody>
          <a:bodyPr/>
          <a:lstStyle/>
          <a:p>
            <a:fld id="{FABF08CD-1811-4EF5-9925-2B278A90E7D7}" type="slidenum">
              <a:rPr lang="en-US" smtClean="0"/>
              <a:t>2</a:t>
            </a:fld>
            <a:endParaRPr lang="en-US"/>
          </a:p>
        </p:txBody>
      </p:sp>
    </p:spTree>
    <p:extLst>
      <p:ext uri="{BB962C8B-B14F-4D97-AF65-F5344CB8AC3E}">
        <p14:creationId xmlns:p14="http://schemas.microsoft.com/office/powerpoint/2010/main" val="3828206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现在房子不好卖，但是车位更难。怎样定一个公平而合理的价格，能满足客户的车位需求，同时也能实现最大化的销售额？</a:t>
            </a:r>
            <a:endParaRPr lang="en-US" altLang="zh-CN" dirty="0" smtClean="0"/>
          </a:p>
          <a:p>
            <a:r>
              <a:rPr lang="en-US" altLang="zh-CN" dirty="0" smtClean="0"/>
              <a:t>【</a:t>
            </a:r>
            <a:r>
              <a:rPr lang="zh-CN" altLang="en-US" dirty="0" smtClean="0"/>
              <a:t>车位销售中的常见场景</a:t>
            </a:r>
            <a:r>
              <a:rPr lang="en-US" altLang="zh-CN" dirty="0" smtClean="0"/>
              <a:t>】</a:t>
            </a:r>
            <a:endParaRPr lang="en-US" dirty="0"/>
          </a:p>
        </p:txBody>
      </p:sp>
      <p:sp>
        <p:nvSpPr>
          <p:cNvPr id="4" name="灯片编号占位符 3"/>
          <p:cNvSpPr>
            <a:spLocks noGrp="1"/>
          </p:cNvSpPr>
          <p:nvPr>
            <p:ph type="sldNum" sz="quarter" idx="10"/>
          </p:nvPr>
        </p:nvSpPr>
        <p:spPr/>
        <p:txBody>
          <a:bodyPr/>
          <a:lstStyle/>
          <a:p>
            <a:fld id="{FABF08CD-1811-4EF5-9925-2B278A90E7D7}" type="slidenum">
              <a:rPr lang="en-US" smtClean="0"/>
              <a:t>3</a:t>
            </a:fld>
            <a:endParaRPr lang="en-US"/>
          </a:p>
        </p:txBody>
      </p:sp>
    </p:spTree>
    <p:extLst>
      <p:ext uri="{BB962C8B-B14F-4D97-AF65-F5344CB8AC3E}">
        <p14:creationId xmlns:p14="http://schemas.microsoft.com/office/powerpoint/2010/main" val="270567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现在房子不好卖，但是车位更难。怎样定一个公平而合理的价格，能满足客户的车位需求，同时也能实现最大化的销售额？</a:t>
            </a:r>
            <a:endParaRPr lang="en-US" altLang="zh-CN" dirty="0" smtClean="0"/>
          </a:p>
          <a:p>
            <a:r>
              <a:rPr lang="en-US" altLang="zh-CN" dirty="0" smtClean="0"/>
              <a:t>【</a:t>
            </a:r>
            <a:r>
              <a:rPr lang="zh-CN" altLang="en-US" dirty="0" smtClean="0"/>
              <a:t>车位销售中的常见场景</a:t>
            </a:r>
            <a:r>
              <a:rPr lang="en-US" altLang="zh-CN" dirty="0" smtClean="0"/>
              <a:t>】</a:t>
            </a:r>
            <a:endParaRPr lang="en-US" dirty="0"/>
          </a:p>
        </p:txBody>
      </p:sp>
      <p:sp>
        <p:nvSpPr>
          <p:cNvPr id="4" name="灯片编号占位符 3"/>
          <p:cNvSpPr>
            <a:spLocks noGrp="1"/>
          </p:cNvSpPr>
          <p:nvPr>
            <p:ph type="sldNum" sz="quarter" idx="10"/>
          </p:nvPr>
        </p:nvSpPr>
        <p:spPr/>
        <p:txBody>
          <a:bodyPr/>
          <a:lstStyle/>
          <a:p>
            <a:fld id="{FABF08CD-1811-4EF5-9925-2B278A90E7D7}" type="slidenum">
              <a:rPr lang="en-US" smtClean="0"/>
              <a:t>4</a:t>
            </a:fld>
            <a:endParaRPr lang="en-US"/>
          </a:p>
        </p:txBody>
      </p:sp>
    </p:spTree>
    <p:extLst>
      <p:ext uri="{BB962C8B-B14F-4D97-AF65-F5344CB8AC3E}">
        <p14:creationId xmlns:p14="http://schemas.microsoft.com/office/powerpoint/2010/main" val="2213246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ABF08CD-1811-4EF5-9925-2B278A90E7D7}" type="slidenum">
              <a:rPr lang="en-US" smtClean="0"/>
              <a:t>9</a:t>
            </a:fld>
            <a:endParaRPr lang="en-US"/>
          </a:p>
        </p:txBody>
      </p:sp>
    </p:spTree>
    <p:extLst>
      <p:ext uri="{BB962C8B-B14F-4D97-AF65-F5344CB8AC3E}">
        <p14:creationId xmlns:p14="http://schemas.microsoft.com/office/powerpoint/2010/main" val="249927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ABF08CD-1811-4EF5-9925-2B278A90E7D7}" type="slidenum">
              <a:rPr lang="en-US" smtClean="0"/>
              <a:t>13</a:t>
            </a:fld>
            <a:endParaRPr lang="en-US"/>
          </a:p>
        </p:txBody>
      </p:sp>
    </p:spTree>
    <p:extLst>
      <p:ext uri="{BB962C8B-B14F-4D97-AF65-F5344CB8AC3E}">
        <p14:creationId xmlns:p14="http://schemas.microsoft.com/office/powerpoint/2010/main" val="295911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4/18/2024</a:t>
            </a:fld>
            <a:endParaRPr 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2917916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竖排文字占位符 2"/>
          <p:cNvSpPr>
            <a:spLocks noGrp="1"/>
          </p:cNvSpPr>
          <p:nvPr>
            <p:ph type="body" orient="vert" idx="1"/>
          </p:nvPr>
        </p:nvSpPr>
        <p:spPr>
          <a:xfrm>
            <a:off x="838200" y="1460310"/>
            <a:ext cx="10515600" cy="4716653"/>
          </a:xfrm>
        </p:spPr>
        <p:txBody>
          <a:bodyPr vert="horz"/>
          <a:lstStyle>
            <a:lvl1pPr>
              <a:defRPr b="1">
                <a:solidFill>
                  <a:srgbClr val="C00000"/>
                </a:solidFill>
              </a:defRPr>
            </a:lvl1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4/18/2024</a:t>
            </a:fld>
            <a:endParaRPr 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7102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4/18/2024</a:t>
            </a:fld>
            <a:endParaRPr 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177814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23839"/>
          </a:xfrm>
        </p:spPr>
        <p:txBody>
          <a:bodyPr>
            <a:normAutofit/>
          </a:bodyPr>
          <a:lstStyle>
            <a:lvl1pPr>
              <a:defRPr sz="2800"/>
            </a:lvl1pPr>
          </a:lstStyle>
          <a:p>
            <a:r>
              <a:rPr lang="zh-CN" altLang="en-US" dirty="0" smtClean="0"/>
              <a:t>单击此处编辑母版标题样式</a:t>
            </a:r>
            <a:endParaRPr lang="en-US" dirty="0"/>
          </a:p>
        </p:txBody>
      </p:sp>
      <p:sp>
        <p:nvSpPr>
          <p:cNvPr id="3" name="内容占位符 2"/>
          <p:cNvSpPr>
            <a:spLocks noGrp="1"/>
          </p:cNvSpPr>
          <p:nvPr>
            <p:ph idx="1"/>
          </p:nvPr>
        </p:nvSpPr>
        <p:spPr>
          <a:xfrm>
            <a:off x="838200" y="1165566"/>
            <a:ext cx="10515600" cy="5011397"/>
          </a:xfrm>
        </p:spPr>
        <p:txBody>
          <a:bodyPr/>
          <a:lstStyle>
            <a:lvl1pPr>
              <a:defRPr sz="2400"/>
            </a:lvl1pPr>
            <a:lvl2pPr>
              <a:defRPr sz="2000"/>
            </a:lvl2pPr>
            <a:lvl3pPr>
              <a:defRPr sz="1800"/>
            </a:lvl3pPr>
            <a:lvl4pPr>
              <a:defRPr sz="1600"/>
            </a:lvl4pPr>
            <a:lvl5pPr>
              <a:defRPr sz="1400"/>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4/18/2024</a:t>
            </a:fld>
            <a:endParaRPr 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94413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639145"/>
            <a:ext cx="10515600" cy="923330"/>
          </a:xfrm>
        </p:spPr>
        <p:txBody>
          <a:bodyPr anchor="b">
            <a:spAutoFit/>
          </a:bodyPr>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4/18/2024</a:t>
            </a:fld>
            <a:endParaRPr 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143687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4/18/2024</a:t>
            </a:fld>
            <a:endParaRPr 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306559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4/18/2024</a:t>
            </a:fld>
            <a:endParaRPr 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210847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4/18/2024</a:t>
            </a:fld>
            <a:endParaRPr 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334785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4/18/2024</a:t>
            </a:fld>
            <a:endParaRPr 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895143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4/18/2024</a:t>
            </a:fld>
            <a:endParaRPr 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340904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01846CD-220F-4474-96C9-8CB5FFF34221}" type="datetimeFigureOut">
              <a:rPr lang="en-US" smtClean="0"/>
              <a:t>4/18/2024</a:t>
            </a:fld>
            <a:endParaRPr 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C02026F9-8670-4DE1-9A80-59DAEC9C9557}" type="slidenum">
              <a:rPr lang="en-US" smtClean="0"/>
              <a:t>‹#›</a:t>
            </a:fld>
            <a:endParaRPr lang="en-US"/>
          </a:p>
        </p:txBody>
      </p:sp>
    </p:spTree>
    <p:extLst>
      <p:ext uri="{BB962C8B-B14F-4D97-AF65-F5344CB8AC3E}">
        <p14:creationId xmlns:p14="http://schemas.microsoft.com/office/powerpoint/2010/main" val="88388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13" cstate="screen">
            <a:extLst>
              <a:ext uri="{28A0092B-C50C-407E-A947-70E740481C1C}">
                <a14:useLocalDpi xmlns:a14="http://schemas.microsoft.com/office/drawing/2010/main"/>
              </a:ext>
            </a:extLst>
          </a:blip>
          <a:srcRect/>
          <a:stretch>
            <a:fillRect/>
          </a:stretch>
        </p:blipFill>
        <p:spPr bwMode="auto">
          <a:xfrm>
            <a:off x="495300" y="7067550"/>
            <a:ext cx="49953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11373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C00000"/>
          </a:solidFill>
          <a:latin typeface="华文楷体" panose="02010600040101010101" pitchFamily="2" charset="-122"/>
          <a:ea typeface="华文楷体" panose="02010600040101010101" pitchFamily="2" charset="-122"/>
          <a:cs typeface="+mj-cs"/>
        </a:defRPr>
      </a:lvl1pPr>
    </p:titleStyle>
    <p:bodyStyle>
      <a:lvl1pPr marL="514350" indent="-514350" algn="l" defTabSz="914400" rtl="0" eaLnBrk="1" latinLnBrk="0" hangingPunct="1">
        <a:lnSpc>
          <a:spcPct val="90000"/>
        </a:lnSpc>
        <a:spcBef>
          <a:spcPts val="1000"/>
        </a:spcBef>
        <a:buFont typeface="+mj-lt"/>
        <a:buAutoNum type="arabicPeriod"/>
        <a:defRPr sz="2800" kern="1200">
          <a:solidFill>
            <a:schemeClr val="tx1"/>
          </a:solidFill>
          <a:latin typeface="华文楷体" panose="02010600040101010101" pitchFamily="2" charset="-122"/>
          <a:ea typeface="华文楷体" panose="02010600040101010101" pitchFamily="2" charset="-122"/>
          <a:cs typeface="+mn-cs"/>
        </a:defRPr>
      </a:lvl1pPr>
      <a:lvl2pPr marL="971550" indent="-514350" algn="l" defTabSz="914400" rtl="0" eaLnBrk="1" latinLnBrk="0" hangingPunct="1">
        <a:lnSpc>
          <a:spcPct val="90000"/>
        </a:lnSpc>
        <a:spcBef>
          <a:spcPts val="500"/>
        </a:spcBef>
        <a:buFont typeface="+mj-lt"/>
        <a:buAutoNum type="romanLcPeriod"/>
        <a:defRPr sz="2400" kern="1200">
          <a:solidFill>
            <a:schemeClr val="tx1"/>
          </a:solidFill>
          <a:latin typeface="华文楷体" panose="02010600040101010101" pitchFamily="2" charset="-122"/>
          <a:ea typeface="华文楷体" panose="02010600040101010101" pitchFamily="2" charset="-122"/>
          <a:cs typeface="+mn-cs"/>
        </a:defRPr>
      </a:lvl2pPr>
      <a:lvl3pPr marL="1371600" indent="-457200" algn="l" defTabSz="914400" rtl="0" eaLnBrk="1" latinLnBrk="0" hangingPunct="1">
        <a:lnSpc>
          <a:spcPct val="90000"/>
        </a:lnSpc>
        <a:spcBef>
          <a:spcPts val="500"/>
        </a:spcBef>
        <a:buFont typeface="+mj-lt"/>
        <a:buAutoNum type="alphaLcParen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0" y="766405"/>
            <a:ext cx="10515600" cy="923330"/>
          </a:xfrm>
        </p:spPr>
        <p:txBody>
          <a:bodyPr/>
          <a:lstStyle/>
          <a:p>
            <a:r>
              <a:rPr lang="zh-CN" altLang="en-US" b="1" dirty="0" smtClean="0"/>
              <a:t>“车均衡”</a:t>
            </a:r>
            <a:endParaRPr lang="en-US" b="1" dirty="0"/>
          </a:p>
        </p:txBody>
      </p:sp>
      <p:sp>
        <p:nvSpPr>
          <p:cNvPr id="3" name="文本占位符 2"/>
          <p:cNvSpPr>
            <a:spLocks noGrp="1"/>
          </p:cNvSpPr>
          <p:nvPr>
            <p:ph type="body" idx="1"/>
          </p:nvPr>
        </p:nvSpPr>
        <p:spPr>
          <a:xfrm>
            <a:off x="831850" y="1716723"/>
            <a:ext cx="10515600" cy="1500187"/>
          </a:xfrm>
        </p:spPr>
        <p:txBody>
          <a:bodyPr/>
          <a:lstStyle/>
          <a:p>
            <a:pPr algn="r"/>
            <a:r>
              <a:rPr lang="en-US" altLang="zh-CN" b="1" dirty="0" smtClean="0"/>
              <a:t>——</a:t>
            </a:r>
            <a:r>
              <a:rPr lang="zh-CN" altLang="en-US" b="1" dirty="0" smtClean="0"/>
              <a:t>基于客户数据、算法和空间模型</a:t>
            </a:r>
            <a:r>
              <a:rPr lang="zh-CN" altLang="en-US" b="1" dirty="0"/>
              <a:t>的</a:t>
            </a:r>
            <a:r>
              <a:rPr lang="zh-CN" altLang="en-US" b="1" dirty="0" smtClean="0"/>
              <a:t>车位精细定价工具</a:t>
            </a:r>
            <a:endParaRPr lang="en-US" altLang="zh-CN" b="1" dirty="0" smtClean="0"/>
          </a:p>
          <a:p>
            <a:pPr algn="r"/>
            <a:r>
              <a:rPr lang="en-US" altLang="zh-CN" b="1" dirty="0" smtClean="0"/>
              <a:t>——</a:t>
            </a:r>
            <a:r>
              <a:rPr lang="zh-CN" altLang="en-US" b="1" dirty="0" smtClean="0"/>
              <a:t>地库规划方案价值比较工具</a:t>
            </a:r>
            <a:endParaRPr lang="en-US" altLang="zh-CN" b="1" dirty="0" smtClean="0"/>
          </a:p>
        </p:txBody>
      </p:sp>
      <p:sp>
        <p:nvSpPr>
          <p:cNvPr id="5" name="矩形 4"/>
          <p:cNvSpPr/>
          <p:nvPr/>
        </p:nvSpPr>
        <p:spPr>
          <a:xfrm>
            <a:off x="10081616" y="5951180"/>
            <a:ext cx="1342034" cy="369332"/>
          </a:xfrm>
          <a:prstGeom prst="rect">
            <a:avLst/>
          </a:prstGeom>
        </p:spPr>
        <p:txBody>
          <a:bodyPr wrap="none">
            <a:spAutoFit/>
          </a:bodyPr>
          <a:lstStyle/>
          <a:p>
            <a:pPr algn="r"/>
            <a:r>
              <a:rPr lang="zh-CN" altLang="en-US" dirty="0" smtClean="0"/>
              <a:t>李</a:t>
            </a:r>
            <a:r>
              <a:rPr lang="zh-CN" altLang="en-US" dirty="0"/>
              <a:t>谦 </a:t>
            </a:r>
            <a:r>
              <a:rPr lang="en-US" altLang="zh-CN" dirty="0"/>
              <a:t>2024.1</a:t>
            </a:r>
            <a:endParaRPr lang="en-US" dirty="0"/>
          </a:p>
        </p:txBody>
      </p:sp>
    </p:spTree>
    <p:extLst>
      <p:ext uri="{BB962C8B-B14F-4D97-AF65-F5344CB8AC3E}">
        <p14:creationId xmlns:p14="http://schemas.microsoft.com/office/powerpoint/2010/main" val="1135028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r="54352"/>
          <a:stretch/>
        </p:blipFill>
        <p:spPr>
          <a:xfrm>
            <a:off x="4572000" y="0"/>
            <a:ext cx="4695825" cy="6858000"/>
          </a:xfrm>
          <a:prstGeom prst="rect">
            <a:avLst/>
          </a:prstGeom>
        </p:spPr>
      </p:pic>
      <p:grpSp>
        <p:nvGrpSpPr>
          <p:cNvPr id="7" name="组合 6"/>
          <p:cNvGrpSpPr/>
          <p:nvPr/>
        </p:nvGrpSpPr>
        <p:grpSpPr>
          <a:xfrm>
            <a:off x="4724401" y="161607"/>
            <a:ext cx="751520" cy="1244244"/>
            <a:chOff x="2746410" y="1549395"/>
            <a:chExt cx="751520" cy="1244244"/>
          </a:xfrm>
        </p:grpSpPr>
        <p:sp>
          <p:nvSpPr>
            <p:cNvPr id="8" name="矩形 7"/>
            <p:cNvSpPr/>
            <p:nvPr/>
          </p:nvSpPr>
          <p:spPr>
            <a:xfrm>
              <a:off x="2746410" y="1631097"/>
              <a:ext cx="137160" cy="1104900"/>
            </a:xfrm>
            <a:prstGeom prst="rect">
              <a:avLst/>
            </a:prstGeom>
            <a:gradFill>
              <a:gsLst>
                <a:gs pos="0">
                  <a:srgbClr val="FF0000"/>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2890071" y="1549395"/>
              <a:ext cx="607859" cy="261610"/>
            </a:xfrm>
            <a:prstGeom prst="rect">
              <a:avLst/>
            </a:prstGeom>
          </p:spPr>
          <p:txBody>
            <a:bodyPr wrap="none">
              <a:spAutoFit/>
            </a:bodyPr>
            <a:lstStyle/>
            <a:p>
              <a:pPr algn="r"/>
              <a:r>
                <a:rPr lang="zh-CN" altLang="en-US" sz="1050" dirty="0" smtClean="0"/>
                <a:t>价格高</a:t>
              </a:r>
              <a:endParaRPr lang="en-US" sz="1050" dirty="0"/>
            </a:p>
          </p:txBody>
        </p:sp>
        <p:sp>
          <p:nvSpPr>
            <p:cNvPr id="10" name="矩形 9"/>
            <p:cNvSpPr/>
            <p:nvPr/>
          </p:nvSpPr>
          <p:spPr>
            <a:xfrm>
              <a:off x="2894299" y="2539723"/>
              <a:ext cx="588624" cy="253916"/>
            </a:xfrm>
            <a:prstGeom prst="rect">
              <a:avLst/>
            </a:prstGeom>
          </p:spPr>
          <p:txBody>
            <a:bodyPr wrap="none">
              <a:spAutoFit/>
            </a:bodyPr>
            <a:lstStyle/>
            <a:p>
              <a:pPr algn="r"/>
              <a:r>
                <a:rPr lang="zh-CN" altLang="en-US" sz="1050" dirty="0" smtClean="0"/>
                <a:t>价格低</a:t>
              </a:r>
              <a:endParaRPr lang="en-US" sz="1050" dirty="0"/>
            </a:p>
          </p:txBody>
        </p:sp>
      </p:grpSp>
      <p:sp>
        <p:nvSpPr>
          <p:cNvPr id="11" name="圆角矩形 10"/>
          <p:cNvSpPr/>
          <p:nvPr/>
        </p:nvSpPr>
        <p:spPr>
          <a:xfrm>
            <a:off x="7033717" y="6448424"/>
            <a:ext cx="738683" cy="293447"/>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7196420" y="5577498"/>
            <a:ext cx="1995205" cy="830997"/>
          </a:xfrm>
          <a:prstGeom prst="rect">
            <a:avLst/>
          </a:prstGeom>
        </p:spPr>
        <p:txBody>
          <a:bodyPr wrap="square">
            <a:spAutoFit/>
          </a:bodyPr>
          <a:lstStyle/>
          <a:p>
            <a:r>
              <a:rPr lang="zh-CN" altLang="en-US" sz="1600" dirty="0" smtClean="0">
                <a:solidFill>
                  <a:schemeClr val="bg1"/>
                </a:solidFill>
              </a:rPr>
              <a:t>南侧道路过多停车位，影响南侧车位价格实现</a:t>
            </a:r>
            <a:endParaRPr lang="en-US" sz="1600" dirty="0">
              <a:solidFill>
                <a:schemeClr val="bg1"/>
              </a:solidFill>
            </a:endParaRPr>
          </a:p>
        </p:txBody>
      </p:sp>
      <p:sp>
        <p:nvSpPr>
          <p:cNvPr id="14" name="标题 13"/>
          <p:cNvSpPr>
            <a:spLocks noGrp="1"/>
          </p:cNvSpPr>
          <p:nvPr>
            <p:ph type="title"/>
          </p:nvPr>
        </p:nvSpPr>
        <p:spPr>
          <a:xfrm>
            <a:off x="838200" y="365126"/>
            <a:ext cx="3495675" cy="623839"/>
          </a:xfrm>
        </p:spPr>
        <p:txBody>
          <a:bodyPr>
            <a:normAutofit fontScale="90000"/>
          </a:bodyPr>
          <a:lstStyle/>
          <a:p>
            <a:r>
              <a:rPr lang="zh-CN" altLang="en-US" dirty="0" smtClean="0"/>
              <a:t>市政道路上的停车位对价格的影响</a:t>
            </a:r>
            <a:endParaRPr lang="en-US" dirty="0"/>
          </a:p>
        </p:txBody>
      </p:sp>
      <p:sp>
        <p:nvSpPr>
          <p:cNvPr id="13" name="内容占位符 4"/>
          <p:cNvSpPr>
            <a:spLocks noGrp="1"/>
          </p:cNvSpPr>
          <p:nvPr>
            <p:ph idx="1"/>
          </p:nvPr>
        </p:nvSpPr>
        <p:spPr>
          <a:xfrm>
            <a:off x="838200" y="1165566"/>
            <a:ext cx="3495675" cy="5011397"/>
          </a:xfrm>
        </p:spPr>
        <p:txBody>
          <a:bodyPr>
            <a:normAutofit/>
          </a:bodyPr>
          <a:lstStyle/>
          <a:p>
            <a:pPr marL="0" indent="0">
              <a:buNone/>
            </a:pPr>
            <a:r>
              <a:rPr lang="zh-CN" altLang="en-US" sz="2000" dirty="0" smtClean="0"/>
              <a:t>路面停车位过多影响车位定价，特定方向上道路停车位过多会非对称地影响车位定价。</a:t>
            </a:r>
            <a:endParaRPr lang="en-US" altLang="zh-CN" sz="2000" dirty="0" smtClean="0"/>
          </a:p>
        </p:txBody>
      </p:sp>
    </p:spTree>
    <p:extLst>
      <p:ext uri="{BB962C8B-B14F-4D97-AF65-F5344CB8AC3E}">
        <p14:creationId xmlns:p14="http://schemas.microsoft.com/office/powerpoint/2010/main" val="1609961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t>【</a:t>
            </a:r>
            <a:r>
              <a:rPr lang="zh-CN" altLang="en-US" dirty="0" smtClean="0"/>
              <a:t>模拟过程</a:t>
            </a:r>
            <a:r>
              <a:rPr lang="en-US" altLang="zh-CN" dirty="0" smtClean="0"/>
              <a:t>】</a:t>
            </a:r>
            <a:endParaRPr lang="en-US" dirty="0"/>
          </a:p>
        </p:txBody>
      </p:sp>
      <p:sp>
        <p:nvSpPr>
          <p:cNvPr id="5" name="内容占位符 4"/>
          <p:cNvSpPr>
            <a:spLocks noGrp="1"/>
          </p:cNvSpPr>
          <p:nvPr>
            <p:ph idx="1"/>
          </p:nvPr>
        </p:nvSpPr>
        <p:spPr/>
        <p:txBody>
          <a:bodyPr>
            <a:normAutofit/>
          </a:bodyPr>
          <a:lstStyle/>
          <a:p>
            <a:pPr marL="457200" indent="-457200">
              <a:buFont typeface="+mj-lt"/>
              <a:buAutoNum type="arabicPeriod"/>
            </a:pPr>
            <a:r>
              <a:rPr lang="zh-CN" altLang="en-US" dirty="0" smtClean="0"/>
              <a:t>建模：</a:t>
            </a:r>
            <a:endParaRPr lang="en-US" altLang="zh-CN" dirty="0" smtClean="0"/>
          </a:p>
          <a:p>
            <a:pPr marL="914400" lvl="1" indent="-457200">
              <a:buFont typeface="+mj-lt"/>
              <a:buAutoNum type="arabicPeriod"/>
            </a:pPr>
            <a:r>
              <a:rPr lang="zh-CN" altLang="en-US" dirty="0" smtClean="0"/>
              <a:t>空间建模：</a:t>
            </a:r>
            <a:endParaRPr lang="en-US" altLang="zh-CN" dirty="0" smtClean="0"/>
          </a:p>
          <a:p>
            <a:pPr lvl="2"/>
            <a:r>
              <a:rPr lang="zh-CN" altLang="en-US" dirty="0" smtClean="0"/>
              <a:t>车位位置、车位尺寸类型的标注；</a:t>
            </a:r>
            <a:endParaRPr lang="en-US" altLang="zh-CN" dirty="0" smtClean="0"/>
          </a:p>
          <a:p>
            <a:pPr lvl="2"/>
            <a:r>
              <a:rPr lang="zh-CN" altLang="en-US" dirty="0" smtClean="0"/>
              <a:t>单元楼电梯间</a:t>
            </a:r>
            <a:r>
              <a:rPr lang="zh-CN" altLang="en-US" dirty="0"/>
              <a:t>标注</a:t>
            </a:r>
            <a:r>
              <a:rPr lang="zh-CN" altLang="en-US" dirty="0" smtClean="0"/>
              <a:t>；</a:t>
            </a:r>
            <a:endParaRPr lang="en-US" altLang="zh-CN" dirty="0" smtClean="0"/>
          </a:p>
          <a:p>
            <a:pPr lvl="2"/>
            <a:r>
              <a:rPr lang="zh-CN" altLang="en-US" dirty="0" smtClean="0"/>
              <a:t>转换电梯位置标注；</a:t>
            </a:r>
            <a:endParaRPr lang="en-US" altLang="zh-CN" dirty="0" smtClean="0"/>
          </a:p>
          <a:p>
            <a:pPr lvl="2"/>
            <a:r>
              <a:rPr lang="zh-CN" altLang="en-US" dirty="0" smtClean="0"/>
              <a:t>园区人行出入口位置</a:t>
            </a:r>
            <a:r>
              <a:rPr lang="zh-CN" altLang="en-US" dirty="0"/>
              <a:t>标注</a:t>
            </a:r>
            <a:r>
              <a:rPr lang="zh-CN" altLang="en-US" dirty="0" smtClean="0"/>
              <a:t>；</a:t>
            </a:r>
            <a:endParaRPr lang="en-US" altLang="zh-CN" dirty="0" smtClean="0"/>
          </a:p>
          <a:p>
            <a:pPr marL="914400" lvl="1" indent="-457200">
              <a:buFont typeface="+mj-lt"/>
              <a:buAutoNum type="arabicPeriod"/>
            </a:pPr>
            <a:r>
              <a:rPr lang="zh-CN" altLang="en-US" dirty="0" smtClean="0"/>
              <a:t>图纸整理：整理成</a:t>
            </a:r>
            <a:r>
              <a:rPr lang="en-US" altLang="zh-CN" dirty="0" smtClean="0"/>
              <a:t>AI</a:t>
            </a:r>
            <a:r>
              <a:rPr lang="zh-CN" altLang="en-US" dirty="0" smtClean="0"/>
              <a:t>可以接受的图纸格式，进行编码；</a:t>
            </a:r>
            <a:endParaRPr lang="en-US" altLang="zh-CN" dirty="0" smtClean="0"/>
          </a:p>
          <a:p>
            <a:pPr marL="914400" lvl="1" indent="-457200">
              <a:buFont typeface="+mj-lt"/>
              <a:buAutoNum type="arabicPeriod"/>
            </a:pPr>
            <a:r>
              <a:rPr lang="zh-CN" altLang="en-US" dirty="0" smtClean="0"/>
              <a:t>客户建模：</a:t>
            </a:r>
            <a:r>
              <a:rPr lang="zh-CN" altLang="en-US" dirty="0"/>
              <a:t>通过调研结果和</a:t>
            </a:r>
            <a:r>
              <a:rPr lang="zh-CN" altLang="en-US" dirty="0" smtClean="0"/>
              <a:t>统计规律给每个单元的每个客户建模；</a:t>
            </a:r>
            <a:endParaRPr lang="en-US" altLang="zh-CN" dirty="0" smtClean="0"/>
          </a:p>
          <a:p>
            <a:pPr marL="457200" indent="-457200">
              <a:buFont typeface="+mj-lt"/>
              <a:buAutoNum type="arabicPeriod"/>
            </a:pPr>
            <a:r>
              <a:rPr lang="zh-CN" altLang="en-US" dirty="0" smtClean="0"/>
              <a:t>模拟：</a:t>
            </a:r>
            <a:endParaRPr lang="en-US" altLang="zh-CN" dirty="0" smtClean="0"/>
          </a:p>
          <a:p>
            <a:pPr marL="914400" lvl="1" indent="-457200">
              <a:buFont typeface="+mj-lt"/>
              <a:buAutoNum type="arabicPeriod"/>
            </a:pPr>
            <a:r>
              <a:rPr lang="zh-CN" altLang="en-US" dirty="0" smtClean="0"/>
              <a:t>选购多方博弈过程模拟；</a:t>
            </a:r>
            <a:endParaRPr lang="en-US" altLang="zh-CN" dirty="0" smtClean="0"/>
          </a:p>
          <a:p>
            <a:pPr marL="914400" lvl="1" indent="-457200">
              <a:buFont typeface="+mj-lt"/>
              <a:buAutoNum type="arabicPeriod"/>
            </a:pPr>
            <a:r>
              <a:rPr lang="zh-CN" altLang="en-US" dirty="0" smtClean="0"/>
              <a:t>分期，销控手段的模拟；出售比例要求，这些都影响定价策略；</a:t>
            </a:r>
            <a:endParaRPr lang="en-US" altLang="zh-CN" dirty="0"/>
          </a:p>
          <a:p>
            <a:pPr marL="914400" lvl="1" indent="-457200">
              <a:buFont typeface="+mj-lt"/>
              <a:buAutoNum type="arabicPeriod"/>
            </a:pPr>
            <a:r>
              <a:rPr lang="zh-CN" altLang="en-US" dirty="0" smtClean="0"/>
              <a:t>考虑客户感受，风险管控，避免各期价格过大波动。</a:t>
            </a:r>
            <a:endParaRPr lang="en-US" altLang="zh-CN" dirty="0" smtClean="0"/>
          </a:p>
          <a:p>
            <a:pPr marL="457200" indent="-457200">
              <a:buFont typeface="+mj-lt"/>
              <a:buAutoNum type="arabicPeriod"/>
            </a:pPr>
            <a:r>
              <a:rPr lang="zh-CN" altLang="en-US" dirty="0" smtClean="0"/>
              <a:t>检查模型和项目现实匹配度，并调整参数。</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11261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t>【</a:t>
            </a:r>
            <a:r>
              <a:rPr lang="zh-CN" altLang="en-US" dirty="0" smtClean="0"/>
              <a:t>输出内容</a:t>
            </a:r>
            <a:r>
              <a:rPr lang="en-US" altLang="zh-CN" dirty="0" smtClean="0"/>
              <a:t>】</a:t>
            </a:r>
            <a:endParaRPr lang="en-US" dirty="0"/>
          </a:p>
        </p:txBody>
      </p:sp>
      <p:sp>
        <p:nvSpPr>
          <p:cNvPr id="5" name="内容占位符 4"/>
          <p:cNvSpPr>
            <a:spLocks noGrp="1"/>
          </p:cNvSpPr>
          <p:nvPr>
            <p:ph idx="1"/>
          </p:nvPr>
        </p:nvSpPr>
        <p:spPr/>
        <p:txBody>
          <a:bodyPr/>
          <a:lstStyle/>
          <a:p>
            <a:pPr marL="457200" indent="-457200">
              <a:buFont typeface="+mj-lt"/>
              <a:buAutoNum type="arabicPeriod"/>
            </a:pPr>
            <a:r>
              <a:rPr lang="zh-CN" altLang="en-US" dirty="0" smtClean="0"/>
              <a:t>不同目标下的定价策略</a:t>
            </a:r>
            <a:endParaRPr lang="en-US" altLang="zh-CN" dirty="0" smtClean="0"/>
          </a:p>
          <a:p>
            <a:pPr marL="914400" lvl="1" indent="-457200">
              <a:buFont typeface="+mj-lt"/>
              <a:buAutoNum type="arabicPeriod"/>
            </a:pPr>
            <a:r>
              <a:rPr lang="zh-CN" altLang="en-US" dirty="0" smtClean="0"/>
              <a:t>利润目标；</a:t>
            </a:r>
            <a:endParaRPr lang="en-US" altLang="zh-CN" dirty="0" smtClean="0"/>
          </a:p>
          <a:p>
            <a:pPr marL="914400" lvl="1" indent="-457200">
              <a:buFont typeface="+mj-lt"/>
              <a:buAutoNum type="arabicPeriod"/>
            </a:pPr>
            <a:r>
              <a:rPr lang="zh-CN" altLang="en-US" dirty="0"/>
              <a:t>一次性</a:t>
            </a:r>
            <a:r>
              <a:rPr lang="zh-CN" altLang="en-US" dirty="0" smtClean="0"/>
              <a:t>现金流目标；</a:t>
            </a:r>
            <a:endParaRPr lang="en-US" altLang="zh-CN" dirty="0" smtClean="0"/>
          </a:p>
          <a:p>
            <a:pPr marL="914400" lvl="1" indent="-457200">
              <a:buFont typeface="+mj-lt"/>
              <a:buAutoNum type="arabicPeriod"/>
            </a:pPr>
            <a:r>
              <a:rPr lang="zh-CN" altLang="en-US" dirty="0" smtClean="0"/>
              <a:t>折中目标等。</a:t>
            </a:r>
            <a:endParaRPr lang="en-US" altLang="zh-CN" dirty="0" smtClean="0"/>
          </a:p>
          <a:p>
            <a:pPr marL="457200" indent="-457200">
              <a:buFont typeface="+mj-lt"/>
              <a:buAutoNum type="arabicPeriod"/>
            </a:pPr>
            <a:r>
              <a:rPr lang="zh-CN" altLang="en-US" dirty="0" smtClean="0"/>
              <a:t>最优定价方案；</a:t>
            </a:r>
            <a:endParaRPr lang="en-US" altLang="zh-CN" dirty="0" smtClean="0"/>
          </a:p>
          <a:p>
            <a:pPr lvl="1">
              <a:buFont typeface="+mj-lt"/>
              <a:buAutoNum type="arabicPeriod"/>
            </a:pPr>
            <a:r>
              <a:rPr lang="zh-CN" altLang="en-US" dirty="0" smtClean="0"/>
              <a:t>每个车位在特定时点销售的合理价格；</a:t>
            </a:r>
            <a:endParaRPr lang="en-US" altLang="zh-CN" dirty="0" smtClean="0"/>
          </a:p>
          <a:p>
            <a:pPr marL="457200" indent="-457200">
              <a:buFont typeface="+mj-lt"/>
              <a:buAutoNum type="arabicPeriod"/>
            </a:pPr>
            <a:r>
              <a:rPr lang="zh-CN" altLang="en-US" dirty="0" smtClean="0"/>
              <a:t>销控方案：</a:t>
            </a:r>
            <a:endParaRPr lang="en-US" altLang="zh-CN" dirty="0" smtClean="0"/>
          </a:p>
          <a:p>
            <a:pPr marL="914400" lvl="1" indent="-457200">
              <a:buFont typeface="+mj-lt"/>
              <a:buAutoNum type="arabicPeriod"/>
            </a:pPr>
            <a:r>
              <a:rPr lang="zh-CN" altLang="en-US" dirty="0" smtClean="0"/>
              <a:t>保持供求关系正常，避免影响后续其他楼栋；</a:t>
            </a:r>
            <a:endParaRPr lang="en-US" altLang="zh-CN" dirty="0" smtClean="0"/>
          </a:p>
          <a:p>
            <a:pPr marL="457200" indent="-457200"/>
            <a:r>
              <a:rPr lang="zh-CN" altLang="en-US" dirty="0" smtClean="0"/>
              <a:t>特殊车位定价：</a:t>
            </a:r>
            <a:endParaRPr lang="en-US" altLang="zh-CN" dirty="0" smtClean="0"/>
          </a:p>
          <a:p>
            <a:pPr marL="914400" lvl="1" indent="-457200"/>
            <a:r>
              <a:rPr lang="zh-CN" altLang="en-US" dirty="0"/>
              <a:t>小</a:t>
            </a:r>
            <a:r>
              <a:rPr lang="zh-CN" altLang="en-US" dirty="0" smtClean="0"/>
              <a:t>车位、子母车位、</a:t>
            </a:r>
            <a:r>
              <a:rPr lang="en-US" altLang="zh-CN" dirty="0" smtClean="0"/>
              <a:t>VIP</a:t>
            </a:r>
            <a:r>
              <a:rPr lang="zh-CN" altLang="en-US" dirty="0" smtClean="0"/>
              <a:t>车位等按照各自逻辑定价。</a:t>
            </a:r>
            <a:endParaRPr lang="en-US" altLang="zh-CN" dirty="0" smtClean="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r="59289" b="55650"/>
          <a:stretch/>
        </p:blipFill>
        <p:spPr>
          <a:xfrm>
            <a:off x="7578090" y="365125"/>
            <a:ext cx="4001226" cy="5811837"/>
          </a:xfrm>
          <a:prstGeom prst="rect">
            <a:avLst/>
          </a:prstGeom>
        </p:spPr>
      </p:pic>
      <p:sp>
        <p:nvSpPr>
          <p:cNvPr id="2" name="矩形 1"/>
          <p:cNvSpPr/>
          <p:nvPr/>
        </p:nvSpPr>
        <p:spPr>
          <a:xfrm>
            <a:off x="7482840" y="269875"/>
            <a:ext cx="1870710" cy="254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4735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案例应用</a:t>
            </a:r>
            <a:endParaRPr lang="en-US" dirty="0"/>
          </a:p>
        </p:txBody>
      </p:sp>
      <p:sp>
        <p:nvSpPr>
          <p:cNvPr id="3" name="内容占位符 2"/>
          <p:cNvSpPr>
            <a:spLocks noGrp="1"/>
          </p:cNvSpPr>
          <p:nvPr>
            <p:ph idx="1"/>
          </p:nvPr>
        </p:nvSpPr>
        <p:spPr/>
        <p:txBody>
          <a:bodyPr/>
          <a:lstStyle/>
          <a:p>
            <a:r>
              <a:rPr lang="zh-CN" altLang="en-US" dirty="0"/>
              <a:t>车位定价、分期、模拟选车系统。能把局部的供求关系表现得很细，便宜的区域就是周边客户少车位多得地方。用雪山万科城</a:t>
            </a:r>
            <a:r>
              <a:rPr lang="en-US" altLang="zh-CN" dirty="0"/>
              <a:t>A6</a:t>
            </a:r>
            <a:r>
              <a:rPr lang="zh-CN" altLang="en-US" dirty="0"/>
              <a:t>做的模拟。根据客户行为。模拟结果</a:t>
            </a:r>
            <a:r>
              <a:rPr lang="zh-CN" altLang="en-US" dirty="0" smtClean="0"/>
              <a:t>：</a:t>
            </a:r>
            <a:endParaRPr lang="en-US" altLang="zh-CN" dirty="0" smtClean="0"/>
          </a:p>
          <a:p>
            <a:pPr lvl="1">
              <a:buFont typeface="Arial" panose="020B0604020202020204" pitchFamily="34" charset="0"/>
              <a:buChar char="•"/>
            </a:pPr>
            <a:r>
              <a:rPr lang="zh-CN" altLang="en-US" dirty="0" smtClean="0"/>
              <a:t>总</a:t>
            </a:r>
            <a:r>
              <a:rPr lang="zh-CN" altLang="en-US" dirty="0"/>
              <a:t>车位数 </a:t>
            </a:r>
            <a:r>
              <a:rPr lang="en-US" altLang="zh-CN" dirty="0"/>
              <a:t>: </a:t>
            </a:r>
            <a:r>
              <a:rPr lang="en-US" altLang="zh-CN" dirty="0" smtClean="0"/>
              <a:t>1460</a:t>
            </a:r>
            <a:r>
              <a:rPr lang="zh-CN" altLang="en-US" dirty="0" smtClean="0"/>
              <a:t>；</a:t>
            </a:r>
            <a:endParaRPr lang="en-US" altLang="zh-CN" dirty="0" smtClean="0"/>
          </a:p>
          <a:p>
            <a:pPr lvl="1">
              <a:buFont typeface="Arial" panose="020B0604020202020204" pitchFamily="34" charset="0"/>
              <a:buChar char="•"/>
            </a:pPr>
            <a:r>
              <a:rPr lang="zh-CN" altLang="en-US" dirty="0" smtClean="0"/>
              <a:t>总</a:t>
            </a:r>
            <a:r>
              <a:rPr lang="zh-CN" altLang="en-US" dirty="0"/>
              <a:t>户数 </a:t>
            </a:r>
            <a:r>
              <a:rPr lang="en-US" altLang="zh-CN" dirty="0"/>
              <a:t>: </a:t>
            </a:r>
            <a:r>
              <a:rPr lang="en-US" altLang="zh-CN" dirty="0" smtClean="0"/>
              <a:t>1296</a:t>
            </a:r>
            <a:r>
              <a:rPr lang="zh-CN" altLang="en-US" dirty="0" smtClean="0"/>
              <a:t>；</a:t>
            </a:r>
            <a:endParaRPr lang="en-US" altLang="zh-CN" dirty="0" smtClean="0"/>
          </a:p>
          <a:p>
            <a:pPr lvl="1">
              <a:buFont typeface="Arial" panose="020B0604020202020204" pitchFamily="34" charset="0"/>
              <a:buChar char="•"/>
            </a:pPr>
            <a:r>
              <a:rPr lang="zh-CN" altLang="en-US" dirty="0" smtClean="0"/>
              <a:t>总</a:t>
            </a:r>
            <a:r>
              <a:rPr lang="zh-CN" altLang="en-US" dirty="0"/>
              <a:t>售出车位数 </a:t>
            </a:r>
            <a:r>
              <a:rPr lang="en-US" altLang="zh-CN" dirty="0"/>
              <a:t>: </a:t>
            </a:r>
            <a:r>
              <a:rPr lang="en-US" altLang="zh-CN" dirty="0" smtClean="0"/>
              <a:t>1136</a:t>
            </a:r>
            <a:r>
              <a:rPr lang="zh-CN" altLang="en-US" dirty="0" smtClean="0"/>
              <a:t>；</a:t>
            </a:r>
            <a:endParaRPr lang="en-US" altLang="zh-CN" dirty="0" smtClean="0"/>
          </a:p>
          <a:p>
            <a:pPr lvl="1">
              <a:buFont typeface="Arial" panose="020B0604020202020204" pitchFamily="34" charset="0"/>
              <a:buChar char="•"/>
            </a:pPr>
            <a:r>
              <a:rPr lang="zh-CN" altLang="en-US" dirty="0" smtClean="0"/>
              <a:t>车位</a:t>
            </a:r>
            <a:r>
              <a:rPr lang="zh-CN" altLang="en-US" dirty="0"/>
              <a:t>去化</a:t>
            </a:r>
            <a:r>
              <a:rPr lang="zh-CN" altLang="en-US" dirty="0" smtClean="0"/>
              <a:t>率 </a:t>
            </a:r>
            <a:r>
              <a:rPr lang="en-US" altLang="zh-CN" dirty="0"/>
              <a:t>: 78</a:t>
            </a:r>
            <a:r>
              <a:rPr lang="en-US" altLang="zh-CN" dirty="0" smtClean="0"/>
              <a:t>%</a:t>
            </a:r>
          </a:p>
          <a:p>
            <a:pPr lvl="1">
              <a:buFont typeface="Arial" panose="020B0604020202020204" pitchFamily="34" charset="0"/>
              <a:buChar char="•"/>
            </a:pPr>
            <a:r>
              <a:rPr lang="zh-CN" altLang="en-US" dirty="0" smtClean="0"/>
              <a:t>总</a:t>
            </a:r>
            <a:r>
              <a:rPr lang="zh-CN" altLang="en-US" dirty="0"/>
              <a:t>销售额 </a:t>
            </a:r>
            <a:r>
              <a:rPr lang="en-US" altLang="zh-CN" dirty="0"/>
              <a:t>: 12770</a:t>
            </a:r>
            <a:r>
              <a:rPr lang="zh-CN" altLang="en-US" dirty="0"/>
              <a:t>万</a:t>
            </a:r>
            <a:r>
              <a:rPr lang="zh-CN" altLang="en-US" dirty="0" smtClean="0"/>
              <a:t>元；</a:t>
            </a:r>
            <a:endParaRPr lang="en-US" altLang="zh-CN" dirty="0" smtClean="0"/>
          </a:p>
          <a:p>
            <a:pPr lvl="1">
              <a:buFont typeface="Arial" panose="020B0604020202020204" pitchFamily="34" charset="0"/>
              <a:buChar char="•"/>
            </a:pPr>
            <a:r>
              <a:rPr lang="zh-CN" altLang="en-US" dirty="0" smtClean="0"/>
              <a:t>单车</a:t>
            </a:r>
            <a:r>
              <a:rPr lang="zh-CN" altLang="en-US" dirty="0"/>
              <a:t>位实现价格 </a:t>
            </a:r>
            <a:r>
              <a:rPr lang="en-US" altLang="zh-CN" dirty="0"/>
              <a:t>: 11.2</a:t>
            </a:r>
            <a:r>
              <a:rPr lang="zh-CN" altLang="en-US" dirty="0"/>
              <a:t>万</a:t>
            </a:r>
            <a:r>
              <a:rPr lang="zh-CN" altLang="en-US" dirty="0" smtClean="0"/>
              <a:t>元；</a:t>
            </a:r>
            <a:endParaRPr lang="en-US" altLang="zh-CN" dirty="0" smtClean="0"/>
          </a:p>
          <a:p>
            <a:pPr lvl="1">
              <a:buFont typeface="Arial" panose="020B0604020202020204" pitchFamily="34" charset="0"/>
              <a:buChar char="•"/>
            </a:pPr>
            <a:r>
              <a:rPr lang="zh-CN" altLang="en-US" dirty="0" smtClean="0"/>
              <a:t>客户</a:t>
            </a:r>
            <a:r>
              <a:rPr lang="zh-CN" altLang="en-US" dirty="0"/>
              <a:t>需求车位总数</a:t>
            </a:r>
            <a:r>
              <a:rPr lang="en-US" altLang="zh-CN" dirty="0" smtClean="0"/>
              <a:t>1257</a:t>
            </a:r>
            <a:r>
              <a:rPr lang="zh-CN" altLang="en-US" dirty="0" smtClean="0"/>
              <a:t>。</a:t>
            </a:r>
            <a:endParaRPr lang="en-US" dirty="0"/>
          </a:p>
        </p:txBody>
      </p:sp>
    </p:spTree>
    <p:extLst>
      <p:ext uri="{BB962C8B-B14F-4D97-AF65-F5344CB8AC3E}">
        <p14:creationId xmlns:p14="http://schemas.microsoft.com/office/powerpoint/2010/main" val="2111045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t>【</a:t>
            </a:r>
            <a:r>
              <a:rPr lang="zh-CN" altLang="en-US" dirty="0" smtClean="0"/>
              <a:t>调研事项和输入条件收集</a:t>
            </a:r>
            <a:r>
              <a:rPr lang="en-US" altLang="zh-CN" dirty="0" smtClean="0"/>
              <a:t>】</a:t>
            </a:r>
            <a:endParaRPr lang="en-US" dirty="0"/>
          </a:p>
        </p:txBody>
      </p:sp>
      <p:sp>
        <p:nvSpPr>
          <p:cNvPr id="5" name="内容占位符 4"/>
          <p:cNvSpPr>
            <a:spLocks noGrp="1"/>
          </p:cNvSpPr>
          <p:nvPr>
            <p:ph idx="1"/>
          </p:nvPr>
        </p:nvSpPr>
        <p:spPr/>
        <p:txBody>
          <a:bodyPr>
            <a:normAutofit fontScale="92500" lnSpcReduction="10000"/>
          </a:bodyPr>
          <a:lstStyle/>
          <a:p>
            <a:pPr marL="457200" indent="-457200">
              <a:buFont typeface="+mj-lt"/>
              <a:buAutoNum type="arabicPeriod"/>
            </a:pPr>
            <a:r>
              <a:rPr lang="zh-CN" altLang="en-US" dirty="0"/>
              <a:t>方案基础</a:t>
            </a:r>
            <a:r>
              <a:rPr lang="zh-CN" altLang="en-US" dirty="0" smtClean="0"/>
              <a:t>信息：</a:t>
            </a:r>
            <a:endParaRPr lang="en-US" altLang="zh-CN" dirty="0" smtClean="0"/>
          </a:p>
          <a:p>
            <a:pPr marL="914400" lvl="1" indent="-457200">
              <a:buFont typeface="+mj-lt"/>
              <a:buAutoNum type="arabicPeriod"/>
            </a:pPr>
            <a:r>
              <a:rPr lang="zh-CN" altLang="en-US" dirty="0"/>
              <a:t>各单元户数，每户单价、</a:t>
            </a:r>
            <a:r>
              <a:rPr lang="zh-CN" altLang="en-US" dirty="0" smtClean="0"/>
              <a:t>总价</a:t>
            </a:r>
            <a:r>
              <a:rPr lang="zh-CN" altLang="en-US" dirty="0"/>
              <a:t>；</a:t>
            </a:r>
            <a:endParaRPr lang="en-US" altLang="zh-CN" dirty="0" smtClean="0"/>
          </a:p>
          <a:p>
            <a:pPr marL="914400" lvl="1" indent="-457200">
              <a:buFont typeface="+mj-lt"/>
              <a:buAutoNum type="arabicPeriod"/>
            </a:pPr>
            <a:r>
              <a:rPr lang="zh-CN" altLang="en-US" dirty="0" smtClean="0"/>
              <a:t>已</a:t>
            </a:r>
            <a:r>
              <a:rPr lang="zh-CN" altLang="en-US" dirty="0"/>
              <a:t>售出每户客户数据</a:t>
            </a:r>
            <a:r>
              <a:rPr lang="zh-CN" altLang="en-US" dirty="0" smtClean="0"/>
              <a:t>；</a:t>
            </a:r>
            <a:endParaRPr lang="en-US" altLang="zh-CN" dirty="0" smtClean="0"/>
          </a:p>
          <a:p>
            <a:pPr marL="457200" indent="-457200">
              <a:buFont typeface="+mj-lt"/>
              <a:buAutoNum type="arabicPeriod"/>
            </a:pPr>
            <a:r>
              <a:rPr lang="zh-CN" altLang="en-US" dirty="0" smtClean="0"/>
              <a:t>对成交客户的统计和访谈：</a:t>
            </a:r>
            <a:endParaRPr lang="en-US" altLang="zh-CN" dirty="0" smtClean="0"/>
          </a:p>
          <a:p>
            <a:pPr marL="914400" lvl="1" indent="-457200">
              <a:buFont typeface="+mj-lt"/>
              <a:buAutoNum type="arabicPeriod"/>
            </a:pPr>
            <a:r>
              <a:rPr lang="zh-CN" altLang="en-US" dirty="0" smtClean="0"/>
              <a:t>数据：客户基础数据，户型、房子单价、总价；</a:t>
            </a:r>
            <a:endParaRPr lang="en-US" altLang="zh-CN" dirty="0" smtClean="0"/>
          </a:p>
          <a:p>
            <a:pPr marL="914400" lvl="1" indent="-457200">
              <a:buFont typeface="+mj-lt"/>
              <a:buAutoNum type="arabicPeriod"/>
            </a:pPr>
            <a:r>
              <a:rPr lang="zh-CN" altLang="en-US" dirty="0" smtClean="0"/>
              <a:t>问卷：客户家庭人口、汽车数量、汽车品牌，客户需要几个车位；</a:t>
            </a:r>
            <a:endParaRPr lang="en-US" altLang="zh-CN" dirty="0" smtClean="0"/>
          </a:p>
          <a:p>
            <a:pPr marL="914400" lvl="1" indent="-457200">
              <a:buFont typeface="+mj-lt"/>
              <a:buAutoNum type="arabicPeriod"/>
            </a:pPr>
            <a:r>
              <a:rPr lang="zh-CN" altLang="en-US" dirty="0" smtClean="0"/>
              <a:t>处理数据，分析客户在城市人口中的相对收入位置</a:t>
            </a:r>
            <a:endParaRPr lang="en-US" altLang="zh-CN" dirty="0" smtClean="0"/>
          </a:p>
          <a:p>
            <a:pPr marL="457200" indent="-457200">
              <a:buFont typeface="+mj-lt"/>
              <a:buAutoNum type="arabicPeriod"/>
            </a:pPr>
            <a:r>
              <a:rPr lang="zh-CN" altLang="en-US" dirty="0" smtClean="0"/>
              <a:t>园区外停车供应调研：</a:t>
            </a:r>
            <a:endParaRPr lang="en-US" altLang="zh-CN" dirty="0" smtClean="0"/>
          </a:p>
          <a:p>
            <a:pPr marL="914400" lvl="1" indent="-457200">
              <a:buFont typeface="+mj-lt"/>
              <a:buAutoNum type="arabicPeriod"/>
            </a:pPr>
            <a:r>
              <a:rPr lang="en-US" altLang="zh-CN" dirty="0" smtClean="0"/>
              <a:t>500</a:t>
            </a:r>
            <a:r>
              <a:rPr lang="zh-CN" altLang="en-US" dirty="0" smtClean="0"/>
              <a:t>米内街头停车位数量、价格、交通强制水平；</a:t>
            </a:r>
            <a:endParaRPr lang="en-US" altLang="zh-CN" dirty="0" smtClean="0"/>
          </a:p>
          <a:p>
            <a:pPr marL="914400" lvl="1" indent="-457200">
              <a:buFont typeface="+mj-lt"/>
              <a:buAutoNum type="arabicPeriod"/>
            </a:pPr>
            <a:r>
              <a:rPr lang="zh-CN" altLang="en-US" dirty="0" smtClean="0"/>
              <a:t>街道状态的中期预期；</a:t>
            </a:r>
            <a:endParaRPr lang="en-US" altLang="zh-CN" dirty="0" smtClean="0"/>
          </a:p>
          <a:p>
            <a:pPr marL="914400" lvl="1" indent="-457200">
              <a:buFont typeface="+mj-lt"/>
              <a:buAutoNum type="arabicPeriod"/>
            </a:pPr>
            <a:r>
              <a:rPr lang="zh-CN" altLang="en-US" dirty="0" smtClean="0"/>
              <a:t>友商售价、社会车位租金、周边小区车位转租价格；</a:t>
            </a:r>
            <a:endParaRPr lang="en-US" altLang="zh-CN" dirty="0" smtClean="0"/>
          </a:p>
          <a:p>
            <a:pPr marL="457200" indent="-457200">
              <a:buFont typeface="+mj-lt"/>
              <a:buAutoNum type="arabicPeriod"/>
            </a:pPr>
            <a:r>
              <a:rPr lang="zh-CN" altLang="en-US" dirty="0" smtClean="0"/>
              <a:t>地段信息，重点关注入住率：</a:t>
            </a:r>
            <a:endParaRPr lang="en-US" altLang="zh-CN" dirty="0" smtClean="0"/>
          </a:p>
          <a:p>
            <a:pPr marL="457200" lvl="1" indent="0">
              <a:buNone/>
            </a:pPr>
            <a:r>
              <a:rPr lang="zh-CN" altLang="en-US" dirty="0" smtClean="0"/>
              <a:t>周边入住率、教育配套、商业配套完善度；</a:t>
            </a:r>
            <a:endParaRPr lang="en-US" altLang="zh-CN" dirty="0" smtClean="0"/>
          </a:p>
          <a:p>
            <a:pPr marL="457200" indent="-457200">
              <a:buFont typeface="+mj-lt"/>
              <a:buAutoNum type="arabicPeriod"/>
            </a:pPr>
            <a:r>
              <a:rPr lang="zh-CN" altLang="en-US" dirty="0" smtClean="0"/>
              <a:t>销售计划：</a:t>
            </a:r>
            <a:endParaRPr lang="en-US" altLang="zh-CN" dirty="0" smtClean="0"/>
          </a:p>
          <a:p>
            <a:pPr marL="457200" lvl="1" indent="0">
              <a:buNone/>
            </a:pPr>
            <a:r>
              <a:rPr lang="zh-CN" altLang="en-US" dirty="0" smtClean="0"/>
              <a:t>住宅销售计划和进度、车位销售目标、车位销控方式</a:t>
            </a:r>
            <a:endParaRPr lang="en-US" dirty="0"/>
          </a:p>
        </p:txBody>
      </p:sp>
    </p:spTree>
    <p:extLst>
      <p:ext uri="{BB962C8B-B14F-4D97-AF65-F5344CB8AC3E}">
        <p14:creationId xmlns:p14="http://schemas.microsoft.com/office/powerpoint/2010/main" val="1249574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t>【</a:t>
            </a:r>
            <a:r>
              <a:rPr lang="zh-CN" altLang="en-US" dirty="0" smtClean="0"/>
              <a:t>数据和客户车位需求的相关性分析（以雪山</a:t>
            </a:r>
            <a:r>
              <a:rPr lang="en-US" altLang="zh-CN" dirty="0" smtClean="0"/>
              <a:t>A6</a:t>
            </a:r>
            <a:r>
              <a:rPr lang="zh-CN" altLang="en-US" dirty="0" smtClean="0"/>
              <a:t>为例）</a:t>
            </a:r>
            <a:r>
              <a:rPr lang="en-US" altLang="zh-CN" dirty="0" smtClean="0"/>
              <a:t>】</a:t>
            </a:r>
            <a:endParaRPr lang="en-US" dirty="0"/>
          </a:p>
        </p:txBody>
      </p:sp>
      <p:sp>
        <p:nvSpPr>
          <p:cNvPr id="5" name="内容占位符 4"/>
          <p:cNvSpPr>
            <a:spLocks noGrp="1"/>
          </p:cNvSpPr>
          <p:nvPr>
            <p:ph idx="1"/>
          </p:nvPr>
        </p:nvSpPr>
        <p:spPr/>
        <p:txBody>
          <a:bodyPr>
            <a:normAutofit/>
          </a:bodyPr>
          <a:lstStyle/>
          <a:p>
            <a:pPr marL="0" indent="0">
              <a:buNone/>
            </a:pPr>
            <a:r>
              <a:rPr lang="zh-CN" altLang="en-US" dirty="0" smtClean="0"/>
              <a:t>营销对</a:t>
            </a:r>
            <a:r>
              <a:rPr lang="en-US" altLang="zh-CN" dirty="0" smtClean="0"/>
              <a:t>A6</a:t>
            </a:r>
            <a:r>
              <a:rPr lang="zh-CN" altLang="en-US" dirty="0" smtClean="0"/>
              <a:t>调研</a:t>
            </a:r>
            <a:r>
              <a:rPr lang="zh-CN" altLang="en-US" dirty="0"/>
              <a:t>包含</a:t>
            </a:r>
            <a:r>
              <a:rPr lang="en-US" altLang="zh-CN" dirty="0"/>
              <a:t>1115</a:t>
            </a:r>
            <a:r>
              <a:rPr lang="zh-CN" altLang="en-US" dirty="0"/>
              <a:t>组客户问卷，其中</a:t>
            </a:r>
            <a:r>
              <a:rPr lang="en-US" altLang="zh-CN" dirty="0"/>
              <a:t>1094</a:t>
            </a:r>
            <a:r>
              <a:rPr lang="zh-CN" altLang="en-US" dirty="0"/>
              <a:t>组客户数据完整参与分析</a:t>
            </a:r>
            <a:endParaRPr lang="en-US" altLang="zh-CN" dirty="0"/>
          </a:p>
          <a:p>
            <a:pPr marL="457200" indent="-457200">
              <a:buFont typeface="+mj-lt"/>
              <a:buAutoNum type="arabicPeriod"/>
            </a:pPr>
            <a:r>
              <a:rPr lang="zh-CN" altLang="en-US" u="sng" dirty="0" smtClean="0"/>
              <a:t>客观信息</a:t>
            </a:r>
            <a:r>
              <a:rPr lang="zh-CN" altLang="en-US" dirty="0" smtClean="0"/>
              <a:t>收集：户型面积、成交总价、贷款形式、首付金额、月还款金额、职业、家庭人口；</a:t>
            </a:r>
            <a:r>
              <a:rPr lang="zh-CN" altLang="en-US" b="1" dirty="0" smtClean="0"/>
              <a:t>最具备统计样本价值，对建立前期无数据情况下的预测模型价值最大。</a:t>
            </a:r>
            <a:endParaRPr lang="en-US" altLang="zh-CN" b="1" dirty="0" smtClean="0"/>
          </a:p>
          <a:p>
            <a:pPr marL="457200" indent="-457200">
              <a:buFont typeface="+mj-lt"/>
              <a:buAutoNum type="arabicPeriod"/>
            </a:pPr>
            <a:r>
              <a:rPr lang="zh-CN" altLang="en-US" u="sng" dirty="0" smtClean="0"/>
              <a:t>主观信息</a:t>
            </a:r>
            <a:r>
              <a:rPr lang="zh-CN" altLang="en-US" dirty="0" smtClean="0"/>
              <a:t>收集：月收入、资金储备；</a:t>
            </a:r>
            <a:endParaRPr lang="en-US" altLang="zh-CN" dirty="0" smtClean="0"/>
          </a:p>
          <a:p>
            <a:pPr marL="457200" indent="-457200"/>
            <a:r>
              <a:rPr lang="zh-CN" altLang="en-US" dirty="0" smtClean="0"/>
              <a:t>直接和</a:t>
            </a:r>
            <a:r>
              <a:rPr lang="zh-CN" altLang="en-US" u="sng" dirty="0" smtClean="0"/>
              <a:t>车位有关信息</a:t>
            </a:r>
            <a:r>
              <a:rPr lang="zh-CN" altLang="en-US" dirty="0" smtClean="0"/>
              <a:t>收集：通勤方式、现有车辆数、购车目的、需求车位数、开盘购买车位与否、不买车位的原因等；</a:t>
            </a:r>
            <a:r>
              <a:rPr lang="zh-CN" altLang="en-US" b="1" dirty="0" smtClean="0"/>
              <a:t>最直接有效。</a:t>
            </a:r>
            <a:endParaRPr lang="en-US" altLang="zh-CN" b="1" dirty="0" smtClean="0"/>
          </a:p>
          <a:p>
            <a:pPr marL="457200" indent="-457200"/>
            <a:endParaRPr lang="en-US" altLang="zh-CN" b="1" dirty="0"/>
          </a:p>
          <a:p>
            <a:pPr marL="0" indent="0">
              <a:buNone/>
            </a:pPr>
            <a:r>
              <a:rPr lang="zh-CN" altLang="en-US" b="1" dirty="0" smtClean="0"/>
              <a:t>经过整理、分析、检验，这部分数据有效性、完整性强</a:t>
            </a:r>
            <a:r>
              <a:rPr lang="zh-CN" altLang="en-US" b="1" dirty="0"/>
              <a:t>。</a:t>
            </a:r>
            <a:endParaRPr lang="en-US" altLang="zh-CN" b="1" dirty="0" smtClean="0"/>
          </a:p>
          <a:p>
            <a:pPr marL="457200" indent="-457200"/>
            <a:endParaRPr lang="en-US" dirty="0"/>
          </a:p>
          <a:p>
            <a:pPr marL="457200" indent="-457200"/>
            <a:endParaRPr lang="en-US" dirty="0"/>
          </a:p>
        </p:txBody>
      </p:sp>
    </p:spTree>
    <p:extLst>
      <p:ext uri="{BB962C8B-B14F-4D97-AF65-F5344CB8AC3E}">
        <p14:creationId xmlns:p14="http://schemas.microsoft.com/office/powerpoint/2010/main" val="100386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smtClean="0"/>
              <a:t>【</a:t>
            </a:r>
            <a:r>
              <a:rPr lang="zh-CN" altLang="en-US" dirty="0" smtClean="0"/>
              <a:t>建立统计学</a:t>
            </a:r>
            <a:r>
              <a:rPr lang="zh-CN" altLang="en-US" dirty="0"/>
              <a:t>模型，可以根据客户的一部分特征</a:t>
            </a:r>
            <a:r>
              <a:rPr lang="zh-CN" altLang="en-US" dirty="0" smtClean="0"/>
              <a:t>预测车位数量需求（以雪山</a:t>
            </a:r>
            <a:r>
              <a:rPr lang="en-US" altLang="zh-CN" dirty="0" smtClean="0"/>
              <a:t>A6</a:t>
            </a:r>
            <a:r>
              <a:rPr lang="zh-CN" altLang="en-US" dirty="0" smtClean="0"/>
              <a:t>为例）</a:t>
            </a:r>
            <a:r>
              <a:rPr lang="en-US" altLang="zh-CN" dirty="0" smtClean="0"/>
              <a:t>】</a:t>
            </a:r>
            <a:endParaRPr lang="en-US" dirty="0"/>
          </a:p>
        </p:txBody>
      </p:sp>
      <p:sp>
        <p:nvSpPr>
          <p:cNvPr id="5" name="内容占位符 4"/>
          <p:cNvSpPr>
            <a:spLocks noGrp="1"/>
          </p:cNvSpPr>
          <p:nvPr>
            <p:ph idx="1"/>
          </p:nvPr>
        </p:nvSpPr>
        <p:spPr/>
        <p:txBody>
          <a:bodyPr>
            <a:normAutofit/>
          </a:bodyPr>
          <a:lstStyle/>
          <a:p>
            <a:r>
              <a:rPr lang="zh-CN" altLang="en-US" dirty="0" smtClean="0"/>
              <a:t>通过分析，</a:t>
            </a:r>
            <a:r>
              <a:rPr lang="zh-CN" altLang="en-US" b="1" dirty="0"/>
              <a:t>开盘是否购买</a:t>
            </a:r>
            <a:r>
              <a:rPr lang="en-US" altLang="zh-CN" b="1" dirty="0"/>
              <a:t>_</a:t>
            </a:r>
            <a:r>
              <a:rPr lang="zh-CN" altLang="en-US" b="1" dirty="0"/>
              <a:t>数值</a:t>
            </a:r>
            <a:r>
              <a:rPr lang="zh-CN" altLang="en-US" dirty="0"/>
              <a:t>（开盘是否购买的数值表示）与意向车位数量有较高的正相关性（相关系数约为</a:t>
            </a:r>
            <a:r>
              <a:rPr lang="en-US" altLang="zh-CN" dirty="0"/>
              <a:t>0.795</a:t>
            </a:r>
            <a:r>
              <a:rPr lang="zh-CN" altLang="en-US" dirty="0"/>
              <a:t>），这表明开盘时的购买意向与意向车位数量之间存在较强的关联。</a:t>
            </a:r>
          </a:p>
          <a:p>
            <a:r>
              <a:rPr lang="zh-CN" altLang="en-US" b="1" dirty="0"/>
              <a:t>拥车数量</a:t>
            </a:r>
            <a:r>
              <a:rPr lang="zh-CN" altLang="en-US" dirty="0"/>
              <a:t>与意向车位数量的相关系数为</a:t>
            </a:r>
            <a:r>
              <a:rPr lang="en-US" altLang="zh-CN" dirty="0"/>
              <a:t>0.509</a:t>
            </a:r>
            <a:r>
              <a:rPr lang="zh-CN" altLang="en-US" dirty="0"/>
              <a:t>，表明车位需求与拥有车辆的数量正相关。</a:t>
            </a:r>
          </a:p>
          <a:p>
            <a:r>
              <a:rPr lang="zh-CN" altLang="en-US" b="1" dirty="0"/>
              <a:t>签约总价</a:t>
            </a:r>
            <a:r>
              <a:rPr lang="zh-CN" altLang="en-US" dirty="0"/>
              <a:t>、</a:t>
            </a:r>
            <a:r>
              <a:rPr lang="zh-CN" altLang="en-US" b="1" dirty="0"/>
              <a:t>建筑面积</a:t>
            </a:r>
            <a:r>
              <a:rPr lang="zh-CN" altLang="en-US" dirty="0"/>
              <a:t>和</a:t>
            </a:r>
            <a:r>
              <a:rPr lang="zh-CN" altLang="en-US" b="1" dirty="0"/>
              <a:t>首付款</a:t>
            </a:r>
            <a:r>
              <a:rPr lang="zh-CN" altLang="en-US" dirty="0"/>
              <a:t>与意向车位数量的相关性较低，相关系数分别为</a:t>
            </a:r>
            <a:r>
              <a:rPr lang="en-US" altLang="zh-CN" dirty="0"/>
              <a:t>0.147</a:t>
            </a:r>
            <a:r>
              <a:rPr lang="zh-CN" altLang="en-US" dirty="0"/>
              <a:t>、</a:t>
            </a:r>
            <a:r>
              <a:rPr lang="en-US" altLang="zh-CN" dirty="0"/>
              <a:t>0.132</a:t>
            </a:r>
            <a:r>
              <a:rPr lang="zh-CN" altLang="en-US" dirty="0"/>
              <a:t>和</a:t>
            </a:r>
            <a:r>
              <a:rPr lang="en-US" altLang="zh-CN" dirty="0"/>
              <a:t>0.1</a:t>
            </a:r>
            <a:r>
              <a:rPr lang="zh-CN" altLang="en-US" dirty="0"/>
              <a:t>，这意味着这些因素与意向车位数量的直接关系较弱。</a:t>
            </a:r>
          </a:p>
          <a:p>
            <a:pPr marL="0" indent="0">
              <a:buNone/>
            </a:pPr>
            <a:endParaRPr 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165" y="4249317"/>
            <a:ext cx="4855717" cy="1927646"/>
          </a:xfrm>
          <a:prstGeom prst="rect">
            <a:avLst/>
          </a:prstGeom>
        </p:spPr>
      </p:pic>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r="16250"/>
          <a:stretch/>
        </p:blipFill>
        <p:spPr>
          <a:xfrm>
            <a:off x="6437830" y="4249316"/>
            <a:ext cx="2954094" cy="2104247"/>
          </a:xfrm>
          <a:prstGeom prst="rect">
            <a:avLst/>
          </a:prstGeom>
        </p:spPr>
      </p:pic>
    </p:spTree>
    <p:extLst>
      <p:ext uri="{BB962C8B-B14F-4D97-AF65-F5344CB8AC3E}">
        <p14:creationId xmlns:p14="http://schemas.microsoft.com/office/powerpoint/2010/main" val="4250259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问题</a:t>
            </a:r>
            <a:r>
              <a:rPr lang="en-US" altLang="zh-CN" dirty="0" smtClean="0"/>
              <a:t>1</a:t>
            </a:r>
            <a:r>
              <a:rPr lang="zh-CN" altLang="en-US" dirty="0"/>
              <a:t>：卖车位难。</a:t>
            </a:r>
            <a:r>
              <a:rPr lang="zh-CN" altLang="en-US" dirty="0" smtClean="0"/>
              <a:t>在价格和去化率之间怎样寻找合理的</a:t>
            </a:r>
            <a:r>
              <a:rPr lang="zh-CN" altLang="en-US" b="1" u="sng" dirty="0" smtClean="0"/>
              <a:t>平衡定价方案</a:t>
            </a:r>
            <a:r>
              <a:rPr lang="zh-CN" altLang="en-US" dirty="0" smtClean="0"/>
              <a:t>，能让客户认为车位</a:t>
            </a:r>
            <a:r>
              <a:rPr lang="zh-CN" altLang="en-US" dirty="0"/>
              <a:t>之间</a:t>
            </a:r>
            <a:r>
              <a:rPr lang="zh-CN" altLang="en-US" dirty="0" smtClean="0"/>
              <a:t>的价格梯度合理，同时也能实现最大的销售额？</a:t>
            </a:r>
            <a:endParaRPr lang="en-US" dirty="0"/>
          </a:p>
        </p:txBody>
      </p:sp>
      <p:sp>
        <p:nvSpPr>
          <p:cNvPr id="5" name="内容占位符 4"/>
          <p:cNvSpPr>
            <a:spLocks noGrp="1"/>
          </p:cNvSpPr>
          <p:nvPr>
            <p:ph type="body" idx="1"/>
          </p:nvPr>
        </p:nvSpPr>
        <p:spPr/>
        <p:txBody>
          <a:bodyPr>
            <a:normAutofit fontScale="92500" lnSpcReduction="10000"/>
          </a:bodyPr>
          <a:lstStyle/>
          <a:p>
            <a:pPr marL="457200" indent="-457200">
              <a:buFont typeface="+mj-lt"/>
              <a:buAutoNum type="arabicPeriod"/>
            </a:pPr>
            <a:r>
              <a:rPr lang="zh-CN" altLang="en-US" dirty="0" smtClean="0"/>
              <a:t>截至</a:t>
            </a:r>
            <a:r>
              <a:rPr lang="en-US" altLang="zh-CN" dirty="0" smtClean="0"/>
              <a:t>2024</a:t>
            </a:r>
            <a:r>
              <a:rPr lang="zh-CN" altLang="en-US" dirty="0" smtClean="0"/>
              <a:t>年一季度，北京区域车位库存约</a:t>
            </a:r>
            <a:r>
              <a:rPr lang="en-US" altLang="zh-CN" dirty="0" smtClean="0"/>
              <a:t>8</a:t>
            </a:r>
            <a:r>
              <a:rPr lang="zh-CN" altLang="en-US" dirty="0" smtClean="0"/>
              <a:t>万个，车储</a:t>
            </a:r>
            <a:r>
              <a:rPr lang="zh-CN" altLang="en-US" dirty="0"/>
              <a:t>存</a:t>
            </a:r>
            <a:r>
              <a:rPr lang="zh-CN" altLang="en-US" dirty="0" smtClean="0"/>
              <a:t>量货值约</a:t>
            </a:r>
            <a:r>
              <a:rPr lang="en-US" altLang="zh-CN" dirty="0" smtClean="0"/>
              <a:t>68</a:t>
            </a:r>
            <a:r>
              <a:rPr lang="zh-CN" altLang="en-US" dirty="0" smtClean="0"/>
              <a:t>亿，年出售车位目标约</a:t>
            </a:r>
            <a:r>
              <a:rPr lang="en-US" altLang="zh-CN" dirty="0" smtClean="0"/>
              <a:t>3</a:t>
            </a:r>
            <a:r>
              <a:rPr lang="zh-CN" altLang="en-US" dirty="0" smtClean="0"/>
              <a:t>万个，金额约</a:t>
            </a:r>
            <a:r>
              <a:rPr lang="en-US" altLang="zh-CN" dirty="0" smtClean="0"/>
              <a:t>16</a:t>
            </a:r>
            <a:r>
              <a:rPr lang="zh-CN" altLang="en-US" dirty="0" smtClean="0"/>
              <a:t>亿。</a:t>
            </a:r>
            <a:endParaRPr lang="en-US" altLang="zh-CN" dirty="0" smtClean="0"/>
          </a:p>
          <a:p>
            <a:pPr marL="457200" indent="-457200">
              <a:buFont typeface="+mj-lt"/>
              <a:buAutoNum type="arabicPeriod"/>
            </a:pPr>
            <a:r>
              <a:rPr lang="zh-CN" altLang="en-US" dirty="0" smtClean="0"/>
              <a:t>全行业车位库存在万亿数量级。</a:t>
            </a:r>
            <a:endParaRPr lang="en-US" altLang="zh-CN" dirty="0" smtClean="0"/>
          </a:p>
          <a:p>
            <a:pPr marL="457200" indent="-457200">
              <a:buFont typeface="+mj-lt"/>
              <a:buAutoNum type="arabicPeriod"/>
            </a:pPr>
            <a:r>
              <a:rPr lang="zh-CN" altLang="en-US" dirty="0" smtClean="0"/>
              <a:t>价格梯度设置不合理导致的去化不均衡比较常见。</a:t>
            </a:r>
            <a:endParaRPr lang="en-US" altLang="zh-CN" dirty="0" smtClean="0"/>
          </a:p>
        </p:txBody>
      </p:sp>
    </p:spTree>
    <p:extLst>
      <p:ext uri="{BB962C8B-B14F-4D97-AF65-F5344CB8AC3E}">
        <p14:creationId xmlns:p14="http://schemas.microsoft.com/office/powerpoint/2010/main" val="3213116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问题</a:t>
            </a:r>
            <a:r>
              <a:rPr lang="en-US" altLang="zh-CN" dirty="0" smtClean="0"/>
              <a:t>2</a:t>
            </a:r>
            <a:r>
              <a:rPr lang="zh-CN" altLang="en-US" dirty="0" smtClean="0"/>
              <a:t>：在规划阶段，如何优化平面布局，使车位总体价值最大、最匹配客户的支付力和</a:t>
            </a:r>
            <a:r>
              <a:rPr lang="zh-CN" altLang="en-US" b="1" u="sng" dirty="0" smtClean="0"/>
              <a:t>空间分布</a:t>
            </a:r>
            <a:r>
              <a:rPr lang="zh-CN" altLang="en-US" dirty="0" smtClean="0"/>
              <a:t>？</a:t>
            </a:r>
            <a:endParaRPr lang="en-US" dirty="0"/>
          </a:p>
        </p:txBody>
      </p:sp>
      <p:sp>
        <p:nvSpPr>
          <p:cNvPr id="5" name="内容占位符 4"/>
          <p:cNvSpPr>
            <a:spLocks noGrp="1"/>
          </p:cNvSpPr>
          <p:nvPr>
            <p:ph type="body" idx="1"/>
          </p:nvPr>
        </p:nvSpPr>
        <p:spPr>
          <a:xfrm>
            <a:off x="831850" y="4589463"/>
            <a:ext cx="10515600" cy="2049462"/>
          </a:xfrm>
        </p:spPr>
        <p:txBody>
          <a:bodyPr>
            <a:normAutofit/>
          </a:bodyPr>
          <a:lstStyle/>
          <a:p>
            <a:pPr marL="457200" indent="-457200">
              <a:buFont typeface="+mj-lt"/>
              <a:buAutoNum type="arabicPeriod"/>
            </a:pPr>
            <a:r>
              <a:rPr lang="zh-CN" altLang="en-US" sz="2000" dirty="0"/>
              <a:t>应该在洋房区域多布置车位？还是应该高层区域多布置</a:t>
            </a:r>
            <a:r>
              <a:rPr lang="zh-CN" altLang="en-US" sz="2000" dirty="0" smtClean="0"/>
              <a:t>？一方面洋房区客户数量少、高层多，另一方面有时</a:t>
            </a:r>
            <a:r>
              <a:rPr lang="zh-CN" altLang="en-US" sz="2000" dirty="0"/>
              <a:t>洋房区客户买车位积极性高，高层区可能客户支付力弱，偏向园区外路面停车</a:t>
            </a:r>
            <a:r>
              <a:rPr lang="zh-CN" altLang="en-US" sz="2000" dirty="0" smtClean="0"/>
              <a:t>。需要做更定量的分析。地面</a:t>
            </a:r>
            <a:r>
              <a:rPr lang="zh-CN" altLang="en-US" sz="2000" dirty="0"/>
              <a:t>车位或者停车桥</a:t>
            </a:r>
            <a:r>
              <a:rPr lang="zh-CN" altLang="en-US" sz="2000" dirty="0" smtClean="0"/>
              <a:t>布置也影响供需关系，地面停车场和停车桥一侧的地</a:t>
            </a:r>
            <a:r>
              <a:rPr lang="zh-CN" altLang="en-US" sz="2000" dirty="0"/>
              <a:t>库去化受到挤压</a:t>
            </a:r>
            <a:r>
              <a:rPr lang="zh-CN" altLang="en-US" sz="2000" dirty="0" smtClean="0"/>
              <a:t>。</a:t>
            </a:r>
            <a:endParaRPr lang="en-US" altLang="zh-CN" sz="2000" dirty="0" smtClean="0"/>
          </a:p>
          <a:p>
            <a:pPr marL="457200" indent="-457200">
              <a:buFont typeface="+mj-lt"/>
              <a:buAutoNum type="arabicPeriod"/>
            </a:pPr>
            <a:r>
              <a:rPr lang="zh-CN" altLang="en-US" sz="2000" dirty="0" smtClean="0"/>
              <a:t>街头车位充足导致局部车位出售难，停车桥一侧停车位供应过大，应该减少布置。</a:t>
            </a:r>
            <a:endParaRPr lang="en-US" altLang="zh-CN" sz="2000" dirty="0" smtClean="0"/>
          </a:p>
        </p:txBody>
      </p:sp>
    </p:spTree>
    <p:extLst>
      <p:ext uri="{BB962C8B-B14F-4D97-AF65-F5344CB8AC3E}">
        <p14:creationId xmlns:p14="http://schemas.microsoft.com/office/powerpoint/2010/main" val="101575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问题</a:t>
            </a:r>
            <a:r>
              <a:rPr lang="en-US" altLang="zh-CN" dirty="0" smtClean="0"/>
              <a:t>3</a:t>
            </a:r>
            <a:r>
              <a:rPr lang="zh-CN" altLang="en-US" dirty="0" smtClean="0"/>
              <a:t>：分期交付的项目，客户也是分批购</a:t>
            </a:r>
            <a:r>
              <a:rPr lang="zh-CN" altLang="en-US" dirty="0"/>
              <a:t>车位</a:t>
            </a:r>
            <a:r>
              <a:rPr lang="zh-CN" altLang="en-US" dirty="0" smtClean="0"/>
              <a:t>。怎样给各个楼栋的客户</a:t>
            </a:r>
            <a:r>
              <a:rPr lang="zh-CN" altLang="en-US" b="1" u="sng" dirty="0" smtClean="0"/>
              <a:t>分区预留车位</a:t>
            </a:r>
            <a:r>
              <a:rPr lang="zh-CN" altLang="en-US" dirty="0" smtClean="0"/>
              <a:t>？</a:t>
            </a:r>
            <a:endParaRPr lang="en-US" dirty="0"/>
          </a:p>
        </p:txBody>
      </p:sp>
      <p:sp>
        <p:nvSpPr>
          <p:cNvPr id="2" name="文本占位符 1"/>
          <p:cNvSpPr>
            <a:spLocks noGrp="1"/>
          </p:cNvSpPr>
          <p:nvPr>
            <p:ph type="body" idx="1"/>
          </p:nvPr>
        </p:nvSpPr>
        <p:spPr/>
        <p:txBody>
          <a:bodyPr/>
          <a:lstStyle/>
          <a:p>
            <a:r>
              <a:rPr lang="zh-CN" altLang="en-US" dirty="0" smtClean="0"/>
              <a:t>释放车位不合理可能导致对一部分客户高价值车位被其他客户低价购买。</a:t>
            </a:r>
            <a:endParaRPr lang="en-US" dirty="0"/>
          </a:p>
        </p:txBody>
      </p:sp>
    </p:spTree>
    <p:extLst>
      <p:ext uri="{BB962C8B-B14F-4D97-AF65-F5344CB8AC3E}">
        <p14:creationId xmlns:p14="http://schemas.microsoft.com/office/powerpoint/2010/main" val="2359215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现象：</a:t>
            </a:r>
            <a:endParaRPr lang="en-US" dirty="0"/>
          </a:p>
        </p:txBody>
      </p:sp>
      <p:sp>
        <p:nvSpPr>
          <p:cNvPr id="5" name="竖排文字占位符 4"/>
          <p:cNvSpPr>
            <a:spLocks noGrp="1"/>
          </p:cNvSpPr>
          <p:nvPr>
            <p:ph type="body" orient="vert" idx="1"/>
          </p:nvPr>
        </p:nvSpPr>
        <p:spPr/>
        <p:txBody>
          <a:bodyPr>
            <a:normAutofit/>
          </a:bodyPr>
          <a:lstStyle/>
          <a:p>
            <a:pPr marL="457200" indent="-457200"/>
            <a:r>
              <a:rPr lang="zh-CN" altLang="en-US" dirty="0"/>
              <a:t>在保价格和保流速之间</a:t>
            </a:r>
            <a:r>
              <a:rPr lang="zh-CN" altLang="en-US" dirty="0" smtClean="0"/>
              <a:t>举棋不定：</a:t>
            </a:r>
            <a:endParaRPr lang="en-US" altLang="zh-CN" dirty="0" smtClean="0"/>
          </a:p>
          <a:p>
            <a:pPr marL="914400" lvl="1" indent="-457200"/>
            <a:r>
              <a:rPr lang="zh-CN" altLang="en-US" dirty="0" smtClean="0"/>
              <a:t>价格决策难度较高；对颗粒度要求高；</a:t>
            </a:r>
            <a:endParaRPr lang="en-US" altLang="zh-CN" dirty="0" smtClean="0"/>
          </a:p>
          <a:p>
            <a:pPr marL="457200" indent="-457200"/>
            <a:r>
              <a:rPr lang="zh-CN" altLang="en-US" dirty="0" smtClean="0"/>
              <a:t>低价</a:t>
            </a:r>
            <a:r>
              <a:rPr lang="zh-CN" altLang="en-US" dirty="0"/>
              <a:t>割肉</a:t>
            </a:r>
            <a:r>
              <a:rPr lang="zh-CN" altLang="en-US" dirty="0" smtClean="0"/>
              <a:t>：</a:t>
            </a:r>
            <a:endParaRPr lang="en-US" altLang="zh-CN" dirty="0"/>
          </a:p>
          <a:p>
            <a:pPr marL="457200" lvl="1" indent="0">
              <a:buNone/>
            </a:pPr>
            <a:r>
              <a:rPr lang="zh-CN" altLang="en-US" dirty="0" smtClean="0"/>
              <a:t>为保去</a:t>
            </a:r>
            <a:r>
              <a:rPr lang="zh-CN" altLang="en-US" dirty="0"/>
              <a:t>化率而降价，造成卖的越多亏损越多：</a:t>
            </a:r>
            <a:r>
              <a:rPr lang="en-US" altLang="zh-CN" dirty="0"/>
              <a:t>3</a:t>
            </a:r>
            <a:r>
              <a:rPr lang="zh-CN" altLang="en-US" dirty="0"/>
              <a:t>万一个整售掉</a:t>
            </a:r>
            <a:r>
              <a:rPr lang="en-US" altLang="zh-CN" dirty="0"/>
              <a:t>100%</a:t>
            </a:r>
            <a:r>
              <a:rPr lang="zh-CN" altLang="en-US" dirty="0" smtClean="0"/>
              <a:t>，不如</a:t>
            </a:r>
            <a:r>
              <a:rPr lang="en-US" altLang="zh-CN" dirty="0"/>
              <a:t>6</a:t>
            </a:r>
            <a:r>
              <a:rPr lang="zh-CN" altLang="en-US" dirty="0"/>
              <a:t>万一</a:t>
            </a:r>
            <a:r>
              <a:rPr lang="zh-CN" altLang="en-US" dirty="0" smtClean="0"/>
              <a:t>个卖掉</a:t>
            </a:r>
            <a:r>
              <a:rPr lang="en-US" altLang="zh-CN" dirty="0"/>
              <a:t>51%</a:t>
            </a:r>
            <a:r>
              <a:rPr lang="zh-CN" altLang="en-US" dirty="0" smtClean="0"/>
              <a:t>。</a:t>
            </a:r>
            <a:endParaRPr lang="zh-CN" altLang="en-US" dirty="0"/>
          </a:p>
          <a:p>
            <a:pPr marL="457200" indent="-457200"/>
            <a:r>
              <a:rPr lang="zh-CN" altLang="en-US" b="1" dirty="0" smtClean="0"/>
              <a:t>争夺</a:t>
            </a:r>
            <a:r>
              <a:rPr lang="zh-CN" altLang="en-US" b="1" dirty="0"/>
              <a:t>车位：</a:t>
            </a:r>
          </a:p>
          <a:p>
            <a:pPr marL="457200" lvl="1" indent="0">
              <a:buNone/>
            </a:pPr>
            <a:r>
              <a:rPr lang="zh-CN" altLang="en-US" dirty="0"/>
              <a:t>客户摇号</a:t>
            </a:r>
            <a:r>
              <a:rPr lang="zh-CN" altLang="en-US" dirty="0" smtClean="0"/>
              <a:t>争抢稀缺车位</a:t>
            </a:r>
            <a:r>
              <a:rPr lang="zh-CN" altLang="en-US" dirty="0"/>
              <a:t>、甚至走关系抢车位的情况，说明部分车位可能定价偏低。</a:t>
            </a:r>
          </a:p>
          <a:p>
            <a:r>
              <a:rPr lang="zh-CN" altLang="en-US" dirty="0" smtClean="0"/>
              <a:t>过程逐步降价：</a:t>
            </a:r>
            <a:endParaRPr lang="en-US" altLang="zh-CN" dirty="0" smtClean="0"/>
          </a:p>
          <a:p>
            <a:pPr marL="457200" lvl="1" indent="0">
              <a:buNone/>
            </a:pPr>
            <a:r>
              <a:rPr lang="zh-CN" altLang="en-US" dirty="0" smtClean="0"/>
              <a:t>丧失客户信心，进入恶性循环。</a:t>
            </a:r>
            <a:endParaRPr lang="en-US" altLang="zh-CN" dirty="0" smtClean="0"/>
          </a:p>
          <a:p>
            <a:pPr marL="457200" lvl="1" indent="0">
              <a:buNone/>
            </a:pPr>
            <a:r>
              <a:rPr lang="en-US" altLang="zh-CN" dirty="0"/>
              <a:t>	</a:t>
            </a:r>
            <a:r>
              <a:rPr lang="en-US" altLang="zh-CN" dirty="0" smtClean="0"/>
              <a:t>		</a:t>
            </a:r>
            <a:endParaRPr lang="zh-CN" altLang="en-US" dirty="0"/>
          </a:p>
          <a:p>
            <a:pPr marL="457200" indent="-457200"/>
            <a:endParaRPr lang="en-US" dirty="0"/>
          </a:p>
          <a:p>
            <a:endParaRPr lang="en-US" dirty="0"/>
          </a:p>
        </p:txBody>
      </p:sp>
    </p:spTree>
    <p:extLst>
      <p:ext uri="{BB962C8B-B14F-4D97-AF65-F5344CB8AC3E}">
        <p14:creationId xmlns:p14="http://schemas.microsoft.com/office/powerpoint/2010/main" val="2352866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分析：</a:t>
            </a:r>
            <a:endParaRPr lang="en-US" dirty="0"/>
          </a:p>
        </p:txBody>
      </p:sp>
      <p:sp>
        <p:nvSpPr>
          <p:cNvPr id="5" name="竖排文字占位符 4"/>
          <p:cNvSpPr>
            <a:spLocks noGrp="1"/>
          </p:cNvSpPr>
          <p:nvPr>
            <p:ph type="body" orient="vert" idx="1"/>
          </p:nvPr>
        </p:nvSpPr>
        <p:spPr/>
        <p:txBody>
          <a:bodyPr>
            <a:normAutofit/>
          </a:bodyPr>
          <a:lstStyle/>
          <a:p>
            <a:pPr marL="457200" indent="-457200"/>
            <a:r>
              <a:rPr lang="zh-CN" altLang="en-US" dirty="0" smtClean="0"/>
              <a:t>客户差异：</a:t>
            </a:r>
            <a:endParaRPr lang="en-US" altLang="zh-CN" dirty="0" smtClean="0"/>
          </a:p>
          <a:p>
            <a:pPr marL="914400" lvl="1" indent="-457200"/>
            <a:r>
              <a:rPr lang="zh-CN" altLang="en-US" dirty="0" smtClean="0"/>
              <a:t>高端和低端项目的客户支付力不同，</a:t>
            </a:r>
            <a:endParaRPr lang="en-US" altLang="zh-CN" dirty="0" smtClean="0"/>
          </a:p>
          <a:p>
            <a:pPr marL="914400" lvl="1" indent="-457200"/>
            <a:r>
              <a:rPr lang="zh-CN" altLang="en-US" dirty="0"/>
              <a:t>同一</a:t>
            </a:r>
            <a:r>
              <a:rPr lang="zh-CN" altLang="en-US" dirty="0" smtClean="0"/>
              <a:t>项目中不同产品的客户支付力不同，</a:t>
            </a:r>
            <a:endParaRPr lang="en-US" altLang="zh-CN" dirty="0" smtClean="0"/>
          </a:p>
          <a:p>
            <a:pPr marL="914400" lvl="1" indent="-457200"/>
            <a:r>
              <a:rPr lang="zh-CN" altLang="en-US" dirty="0" smtClean="0"/>
              <a:t>即使同类户型的客户，也存在收入差异、用车需求和行为模式差异。</a:t>
            </a:r>
            <a:endParaRPr lang="en-US" altLang="zh-CN" dirty="0" smtClean="0"/>
          </a:p>
          <a:p>
            <a:pPr marL="457200" indent="-457200"/>
            <a:r>
              <a:rPr lang="zh-CN" altLang="en-US" b="1" dirty="0" smtClean="0"/>
              <a:t>每个车位</a:t>
            </a:r>
            <a:r>
              <a:rPr lang="zh-CN" altLang="en-US" dirty="0"/>
              <a:t>对</a:t>
            </a:r>
            <a:r>
              <a:rPr lang="zh-CN" altLang="en-US" b="1" dirty="0" smtClean="0"/>
              <a:t>每个客户的</a:t>
            </a:r>
            <a:r>
              <a:rPr lang="zh-CN" altLang="en-US" dirty="0"/>
              <a:t>价值</a:t>
            </a:r>
            <a:r>
              <a:rPr lang="zh-CN" altLang="en-US" b="1" dirty="0" smtClean="0"/>
              <a:t>都不同。</a:t>
            </a:r>
            <a:endParaRPr lang="en-US" altLang="zh-CN" b="1" dirty="0" smtClean="0"/>
          </a:p>
          <a:p>
            <a:pPr marL="914400" lvl="1" indent="-457200"/>
            <a:r>
              <a:rPr lang="zh-CN" altLang="en-US" b="1" dirty="0" smtClean="0"/>
              <a:t>客户和车位是多选多的关系，每个车位对同一客户的价值都不同。</a:t>
            </a:r>
            <a:endParaRPr lang="en-US" altLang="zh-CN" b="1" dirty="0" smtClean="0"/>
          </a:p>
          <a:p>
            <a:pPr marL="457200" indent="-457200"/>
            <a:r>
              <a:rPr lang="zh-CN" altLang="en-US" dirty="0"/>
              <a:t>有数据和经验支持，</a:t>
            </a:r>
            <a:r>
              <a:rPr lang="zh-CN" altLang="en-US" dirty="0" smtClean="0"/>
              <a:t>但是缺乏工具进行量化</a:t>
            </a:r>
            <a:r>
              <a:rPr lang="zh-CN" altLang="en-US" dirty="0"/>
              <a:t>分析</a:t>
            </a:r>
            <a:r>
              <a:rPr lang="zh-CN" altLang="en-US" dirty="0" smtClean="0"/>
              <a:t>：</a:t>
            </a:r>
            <a:endParaRPr lang="en-US" altLang="zh-CN" dirty="0" smtClean="0"/>
          </a:p>
          <a:p>
            <a:pPr marL="914400" lvl="1" indent="-457200"/>
            <a:r>
              <a:rPr lang="zh-CN" altLang="en-US" dirty="0" smtClean="0"/>
              <a:t>团队在操作中积累了大量经验，但是量化定价的考虑因素很多，涉及的变量造成手工计算过于繁琐。</a:t>
            </a:r>
            <a:endParaRPr lang="en-US" altLang="zh-CN" dirty="0" smtClean="0"/>
          </a:p>
          <a:p>
            <a:pPr marL="914400" lvl="1" indent="-457200"/>
            <a:r>
              <a:rPr lang="zh-CN" altLang="en-US" dirty="0" smtClean="0"/>
              <a:t>工具和实际数据、经验之间互相补充和印证。</a:t>
            </a:r>
            <a:endParaRPr lang="en-US" altLang="zh-CN" dirty="0"/>
          </a:p>
          <a:p>
            <a:pPr marL="457200" indent="-457200"/>
            <a:endParaRPr lang="zh-CN" altLang="en-US" b="1" dirty="0"/>
          </a:p>
          <a:p>
            <a:pPr marL="457200" indent="-457200"/>
            <a:endParaRPr lang="en-US" dirty="0"/>
          </a:p>
          <a:p>
            <a:endParaRPr lang="en-US" dirty="0"/>
          </a:p>
        </p:txBody>
      </p:sp>
    </p:spTree>
    <p:extLst>
      <p:ext uri="{BB962C8B-B14F-4D97-AF65-F5344CB8AC3E}">
        <p14:creationId xmlns:p14="http://schemas.microsoft.com/office/powerpoint/2010/main" val="312077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解决方案：</a:t>
            </a:r>
            <a:endParaRPr lang="en-US" dirty="0"/>
          </a:p>
        </p:txBody>
      </p:sp>
      <p:sp>
        <p:nvSpPr>
          <p:cNvPr id="5" name="竖排文字占位符 4"/>
          <p:cNvSpPr>
            <a:spLocks noGrp="1"/>
          </p:cNvSpPr>
          <p:nvPr>
            <p:ph type="body" orient="vert" idx="1"/>
          </p:nvPr>
        </p:nvSpPr>
        <p:spPr>
          <a:xfrm>
            <a:off x="838200" y="1460310"/>
            <a:ext cx="10515600" cy="4993830"/>
          </a:xfrm>
        </p:spPr>
        <p:txBody>
          <a:bodyPr>
            <a:normAutofit/>
          </a:bodyPr>
          <a:lstStyle/>
          <a:p>
            <a:pPr marL="457200" indent="-457200"/>
            <a:r>
              <a:rPr lang="zh-CN" altLang="en-US" b="1" dirty="0" smtClean="0"/>
              <a:t>客户模型：</a:t>
            </a:r>
            <a:endParaRPr lang="en-US" altLang="zh-CN" b="1" dirty="0" smtClean="0"/>
          </a:p>
          <a:p>
            <a:pPr marL="914400" lvl="1" indent="-457200"/>
            <a:r>
              <a:rPr lang="zh-CN" altLang="en-US" b="1" dirty="0"/>
              <a:t>在前期，开盘之前，</a:t>
            </a:r>
            <a:r>
              <a:rPr lang="zh-CN" altLang="en-US" b="1" dirty="0" smtClean="0"/>
              <a:t>没有直接客户信息，需要基于</a:t>
            </a:r>
            <a:r>
              <a:rPr lang="zh-CN" altLang="en-US" b="1" dirty="0"/>
              <a:t>统计规律</a:t>
            </a:r>
            <a:r>
              <a:rPr lang="zh-CN" altLang="en-US" b="1" dirty="0" smtClean="0"/>
              <a:t>，模拟客户集合。</a:t>
            </a:r>
            <a:endParaRPr lang="en-US" altLang="zh-CN" b="1" dirty="0" smtClean="0"/>
          </a:p>
          <a:p>
            <a:pPr marL="914400" lvl="1" indent="-457200"/>
            <a:r>
              <a:rPr lang="zh-CN" altLang="en-US" b="1" dirty="0" smtClean="0"/>
              <a:t>销售中，基于真实客户信息，对客户模型进行</a:t>
            </a:r>
            <a:endParaRPr lang="en-US" altLang="zh-CN" b="1" dirty="0" smtClean="0"/>
          </a:p>
          <a:p>
            <a:pPr marL="457200" indent="-457200"/>
            <a:r>
              <a:rPr lang="zh-CN" altLang="en-US" dirty="0" smtClean="0"/>
              <a:t>竞购博弈过程模拟：</a:t>
            </a:r>
            <a:endParaRPr lang="en-US" altLang="zh-CN" dirty="0" smtClean="0"/>
          </a:p>
          <a:p>
            <a:pPr marL="914400" lvl="1" indent="-457200"/>
            <a:r>
              <a:rPr lang="zh-CN" altLang="en-US" b="1" dirty="0" smtClean="0"/>
              <a:t>自动线性优化价格方案；</a:t>
            </a:r>
            <a:endParaRPr lang="en-US" altLang="zh-CN" b="1" dirty="0" smtClean="0"/>
          </a:p>
          <a:p>
            <a:pPr marL="914400" lvl="1" indent="-457200"/>
            <a:r>
              <a:rPr lang="zh-CN" altLang="en-US" b="1" dirty="0" smtClean="0"/>
              <a:t>模拟客户行为，为每一个客户做具体的算计；</a:t>
            </a:r>
            <a:endParaRPr lang="en-US" altLang="zh-CN" b="1" dirty="0" smtClean="0"/>
          </a:p>
          <a:p>
            <a:pPr marL="914400" lvl="1" indent="-457200"/>
            <a:r>
              <a:rPr lang="zh-CN" altLang="en-US" b="1" dirty="0"/>
              <a:t>多轮模拟，多方博弈</a:t>
            </a:r>
            <a:r>
              <a:rPr lang="zh-CN" altLang="en-US" b="1" dirty="0" smtClean="0"/>
              <a:t>。</a:t>
            </a:r>
            <a:endParaRPr lang="en-US" altLang="zh-CN" b="1" dirty="0" smtClean="0"/>
          </a:p>
          <a:p>
            <a:pPr marL="914400" lvl="1" indent="-457200"/>
            <a:r>
              <a:rPr lang="zh-CN" altLang="en-US" b="1" dirty="0" smtClean="0"/>
              <a:t>可以设置多目标（</a:t>
            </a:r>
            <a:r>
              <a:rPr lang="zh-CN" altLang="en-US" b="1" dirty="0"/>
              <a:t>销售额、</a:t>
            </a:r>
            <a:r>
              <a:rPr lang="zh-CN" altLang="en-US" b="1" dirty="0" smtClean="0"/>
              <a:t>利润率、去化率），产生符合经营目标的定价方案。</a:t>
            </a:r>
            <a:endParaRPr lang="en-US" altLang="zh-CN" b="1" dirty="0" smtClean="0"/>
          </a:p>
          <a:p>
            <a:pPr marL="457200" indent="-457200"/>
            <a:r>
              <a:rPr lang="zh-CN" altLang="en-US" dirty="0" smtClean="0"/>
              <a:t>直观的显示</a:t>
            </a:r>
            <a:endParaRPr lang="en-US" altLang="zh-CN" dirty="0" smtClean="0"/>
          </a:p>
          <a:p>
            <a:pPr marL="914400" lvl="1" indent="-457200"/>
            <a:r>
              <a:rPr lang="zh-CN" altLang="en-US" b="1" dirty="0" smtClean="0"/>
              <a:t>直观的图形显示，便于操盘人的理解和操作。</a:t>
            </a:r>
            <a:endParaRPr lang="en-US" altLang="zh-CN" b="1" dirty="0" smtClean="0"/>
          </a:p>
          <a:p>
            <a:pPr marL="457200" indent="-457200"/>
            <a:endParaRPr lang="en-US" dirty="0"/>
          </a:p>
          <a:p>
            <a:endParaRPr lang="en-US" dirty="0"/>
          </a:p>
        </p:txBody>
      </p:sp>
    </p:spTree>
    <p:extLst>
      <p:ext uri="{BB962C8B-B14F-4D97-AF65-F5344CB8AC3E}">
        <p14:creationId xmlns:p14="http://schemas.microsoft.com/office/powerpoint/2010/main" val="2986864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8125" y="877070"/>
            <a:ext cx="2171700" cy="623839"/>
          </a:xfrm>
        </p:spPr>
        <p:txBody>
          <a:bodyPr>
            <a:normAutofit fontScale="90000"/>
          </a:bodyPr>
          <a:lstStyle/>
          <a:p>
            <a:r>
              <a:rPr lang="zh-CN" altLang="en-US" dirty="0" smtClean="0"/>
              <a:t>对现有项目的模拟，确定各个区域的供求关系和定价策略</a:t>
            </a:r>
            <a:endParaRPr lang="en-US"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86026" y="0"/>
            <a:ext cx="10344150" cy="6896100"/>
          </a:xfr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6026" y="7046671"/>
            <a:ext cx="10363199" cy="6908799"/>
          </a:xfrm>
          <a:prstGeom prst="rect">
            <a:avLst/>
          </a:prstGeom>
        </p:spPr>
      </p:pic>
      <p:sp>
        <p:nvSpPr>
          <p:cNvPr id="8" name="矩形 7"/>
          <p:cNvSpPr/>
          <p:nvPr/>
        </p:nvSpPr>
        <p:spPr>
          <a:xfrm>
            <a:off x="2877577" y="348084"/>
            <a:ext cx="426720" cy="369332"/>
          </a:xfrm>
          <a:prstGeom prst="rect">
            <a:avLst/>
          </a:prstGeom>
          <a:ln>
            <a:solidFill>
              <a:schemeClr val="tx1"/>
            </a:solidFill>
          </a:ln>
        </p:spPr>
        <p:txBody>
          <a:bodyPr wrap="none">
            <a:spAutoFit/>
          </a:bodyPr>
          <a:lstStyle/>
          <a:p>
            <a:pPr algn="r"/>
            <a:r>
              <a:rPr lang="en-US" altLang="zh-CN" dirty="0" smtClean="0"/>
              <a:t>B1</a:t>
            </a:r>
            <a:endParaRPr lang="en-US" dirty="0"/>
          </a:p>
        </p:txBody>
      </p:sp>
      <p:sp>
        <p:nvSpPr>
          <p:cNvPr id="9" name="矩形 8"/>
          <p:cNvSpPr/>
          <p:nvPr/>
        </p:nvSpPr>
        <p:spPr>
          <a:xfrm>
            <a:off x="8394614" y="309231"/>
            <a:ext cx="426720" cy="369332"/>
          </a:xfrm>
          <a:prstGeom prst="rect">
            <a:avLst/>
          </a:prstGeom>
          <a:ln>
            <a:solidFill>
              <a:schemeClr val="tx1"/>
            </a:solidFill>
          </a:ln>
        </p:spPr>
        <p:txBody>
          <a:bodyPr wrap="none">
            <a:spAutoFit/>
          </a:bodyPr>
          <a:lstStyle/>
          <a:p>
            <a:pPr algn="r"/>
            <a:r>
              <a:rPr lang="en-US" altLang="zh-CN" dirty="0" smtClean="0"/>
              <a:t>B2</a:t>
            </a:r>
            <a:endParaRPr lang="en-US" dirty="0"/>
          </a:p>
        </p:txBody>
      </p:sp>
      <p:sp>
        <p:nvSpPr>
          <p:cNvPr id="10" name="圆角矩形 9"/>
          <p:cNvSpPr/>
          <p:nvPr/>
        </p:nvSpPr>
        <p:spPr>
          <a:xfrm>
            <a:off x="3090937" y="4991100"/>
            <a:ext cx="2286605" cy="1514475"/>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圆角矩形 10"/>
          <p:cNvSpPr/>
          <p:nvPr/>
        </p:nvSpPr>
        <p:spPr>
          <a:xfrm>
            <a:off x="8107437" y="4991099"/>
            <a:ext cx="2286605" cy="1514475"/>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5510495" y="6144768"/>
            <a:ext cx="2543540" cy="830997"/>
          </a:xfrm>
          <a:prstGeom prst="rect">
            <a:avLst/>
          </a:prstGeom>
        </p:spPr>
        <p:txBody>
          <a:bodyPr wrap="square">
            <a:spAutoFit/>
          </a:bodyPr>
          <a:lstStyle/>
          <a:p>
            <a:r>
              <a:rPr lang="zh-CN" altLang="en-US" sz="1600" dirty="0" smtClean="0">
                <a:solidFill>
                  <a:schemeClr val="bg1"/>
                </a:solidFill>
              </a:rPr>
              <a:t>户数较多车位较少的区域，供求相对平衡，定价可略微调高</a:t>
            </a:r>
            <a:endParaRPr lang="en-US" sz="1600" dirty="0">
              <a:solidFill>
                <a:schemeClr val="bg1"/>
              </a:solidFill>
            </a:endParaRPr>
          </a:p>
        </p:txBody>
      </p:sp>
      <p:cxnSp>
        <p:nvCxnSpPr>
          <p:cNvPr id="14" name="直接箭头连接符 13"/>
          <p:cNvCxnSpPr/>
          <p:nvPr/>
        </p:nvCxnSpPr>
        <p:spPr>
          <a:xfrm>
            <a:off x="5377542" y="6144768"/>
            <a:ext cx="2676493" cy="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5566867" y="1500910"/>
            <a:ext cx="1221640" cy="554662"/>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肘形连接符 18"/>
          <p:cNvCxnSpPr>
            <a:endCxn id="15" idx="3"/>
          </p:cNvCxnSpPr>
          <p:nvPr/>
        </p:nvCxnSpPr>
        <p:spPr>
          <a:xfrm rot="16200000" flipV="1">
            <a:off x="4908824" y="3657925"/>
            <a:ext cx="4366527" cy="607160"/>
          </a:xfrm>
          <a:prstGeom prst="bentConnector2">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4081882" y="2899791"/>
            <a:ext cx="1722018" cy="1631087"/>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673706" y="3448050"/>
            <a:ext cx="1594713" cy="830997"/>
          </a:xfrm>
          <a:prstGeom prst="rect">
            <a:avLst/>
          </a:prstGeom>
        </p:spPr>
        <p:txBody>
          <a:bodyPr wrap="square">
            <a:spAutoFit/>
          </a:bodyPr>
          <a:lstStyle/>
          <a:p>
            <a:r>
              <a:rPr lang="zh-CN" altLang="en-US" sz="1600" dirty="0" smtClean="0">
                <a:solidFill>
                  <a:schemeClr val="bg1"/>
                </a:solidFill>
              </a:rPr>
              <a:t>该区域户数较少车位较多，定价适当降低</a:t>
            </a:r>
            <a:endParaRPr lang="en-US" sz="1600" dirty="0">
              <a:solidFill>
                <a:schemeClr val="bg1"/>
              </a:solidFill>
            </a:endParaRPr>
          </a:p>
        </p:txBody>
      </p:sp>
      <p:sp>
        <p:nvSpPr>
          <p:cNvPr id="22" name="矩形 21"/>
          <p:cNvSpPr/>
          <p:nvPr/>
        </p:nvSpPr>
        <p:spPr>
          <a:xfrm>
            <a:off x="10447444" y="5674577"/>
            <a:ext cx="1600737" cy="830997"/>
          </a:xfrm>
          <a:prstGeom prst="rect">
            <a:avLst/>
          </a:prstGeom>
        </p:spPr>
        <p:txBody>
          <a:bodyPr wrap="square">
            <a:spAutoFit/>
          </a:bodyPr>
          <a:lstStyle/>
          <a:p>
            <a:r>
              <a:rPr lang="en-US" altLang="zh-CN" sz="1600" dirty="0" smtClean="0">
                <a:solidFill>
                  <a:schemeClr val="bg1"/>
                </a:solidFill>
              </a:rPr>
              <a:t>B2</a:t>
            </a:r>
            <a:r>
              <a:rPr lang="zh-CN" altLang="en-US" sz="1600" dirty="0" smtClean="0">
                <a:solidFill>
                  <a:schemeClr val="bg1"/>
                </a:solidFill>
              </a:rPr>
              <a:t>车位稀缺区域局部定价可以超过</a:t>
            </a:r>
            <a:r>
              <a:rPr lang="en-US" altLang="zh-CN" sz="1600" dirty="0" smtClean="0">
                <a:solidFill>
                  <a:schemeClr val="bg1"/>
                </a:solidFill>
              </a:rPr>
              <a:t>B1</a:t>
            </a:r>
            <a:endParaRPr lang="en-US" sz="1600" dirty="0">
              <a:solidFill>
                <a:schemeClr val="bg1"/>
              </a:solidFill>
            </a:endParaRPr>
          </a:p>
        </p:txBody>
      </p:sp>
      <p:grpSp>
        <p:nvGrpSpPr>
          <p:cNvPr id="4" name="组合 3"/>
          <p:cNvGrpSpPr/>
          <p:nvPr/>
        </p:nvGrpSpPr>
        <p:grpSpPr>
          <a:xfrm>
            <a:off x="7658101" y="266382"/>
            <a:ext cx="751520" cy="1244244"/>
            <a:chOff x="2746410" y="1549395"/>
            <a:chExt cx="751520" cy="1244244"/>
          </a:xfrm>
        </p:grpSpPr>
        <p:sp>
          <p:nvSpPr>
            <p:cNvPr id="3" name="矩形 2"/>
            <p:cNvSpPr/>
            <p:nvPr/>
          </p:nvSpPr>
          <p:spPr>
            <a:xfrm>
              <a:off x="2746410" y="1631097"/>
              <a:ext cx="137160" cy="1104900"/>
            </a:xfrm>
            <a:prstGeom prst="rect">
              <a:avLst/>
            </a:prstGeom>
            <a:gradFill>
              <a:gsLst>
                <a:gs pos="0">
                  <a:srgbClr val="FF0000"/>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2890071" y="1549395"/>
              <a:ext cx="607859" cy="261610"/>
            </a:xfrm>
            <a:prstGeom prst="rect">
              <a:avLst/>
            </a:prstGeom>
          </p:spPr>
          <p:txBody>
            <a:bodyPr wrap="none">
              <a:spAutoFit/>
            </a:bodyPr>
            <a:lstStyle/>
            <a:p>
              <a:pPr algn="r"/>
              <a:r>
                <a:rPr lang="zh-CN" altLang="en-US" sz="1050" dirty="0" smtClean="0"/>
                <a:t>价格高</a:t>
              </a:r>
              <a:endParaRPr lang="en-US" sz="1050" dirty="0"/>
            </a:p>
          </p:txBody>
        </p:sp>
        <p:sp>
          <p:nvSpPr>
            <p:cNvPr id="18" name="矩形 17"/>
            <p:cNvSpPr/>
            <p:nvPr/>
          </p:nvSpPr>
          <p:spPr>
            <a:xfrm>
              <a:off x="2894299" y="2539723"/>
              <a:ext cx="588624" cy="253916"/>
            </a:xfrm>
            <a:prstGeom prst="rect">
              <a:avLst/>
            </a:prstGeom>
          </p:spPr>
          <p:txBody>
            <a:bodyPr wrap="none">
              <a:spAutoFit/>
            </a:bodyPr>
            <a:lstStyle/>
            <a:p>
              <a:pPr algn="r"/>
              <a:r>
                <a:rPr lang="zh-CN" altLang="en-US" sz="1050" dirty="0" smtClean="0"/>
                <a:t>价格低</a:t>
              </a:r>
              <a:endParaRPr lang="en-US" sz="1050" dirty="0"/>
            </a:p>
          </p:txBody>
        </p:sp>
      </p:grpSp>
    </p:spTree>
    <p:extLst>
      <p:ext uri="{BB962C8B-B14F-4D97-AF65-F5344CB8AC3E}">
        <p14:creationId xmlns:p14="http://schemas.microsoft.com/office/powerpoint/2010/main" val="266678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5322499" cy="10214999"/>
          </a:xfrm>
          <a:prstGeom prst="rect">
            <a:avLst/>
          </a:prstGeom>
        </p:spPr>
      </p:pic>
      <p:sp>
        <p:nvSpPr>
          <p:cNvPr id="2" name="标题 1"/>
          <p:cNvSpPr>
            <a:spLocks noGrp="1"/>
          </p:cNvSpPr>
          <p:nvPr>
            <p:ph type="title"/>
          </p:nvPr>
        </p:nvSpPr>
        <p:spPr>
          <a:xfrm>
            <a:off x="238125" y="877070"/>
            <a:ext cx="2171700" cy="623839"/>
          </a:xfrm>
        </p:spPr>
        <p:txBody>
          <a:bodyPr>
            <a:normAutofit/>
          </a:bodyPr>
          <a:lstStyle/>
          <a:p>
            <a:r>
              <a:rPr lang="zh-CN" altLang="en-US" dirty="0" smtClean="0"/>
              <a:t>楼栋分区</a:t>
            </a:r>
            <a:endParaRPr lang="en-US" dirty="0"/>
          </a:p>
        </p:txBody>
      </p:sp>
      <p:sp>
        <p:nvSpPr>
          <p:cNvPr id="8" name="矩形 7"/>
          <p:cNvSpPr/>
          <p:nvPr/>
        </p:nvSpPr>
        <p:spPr>
          <a:xfrm>
            <a:off x="1683662" y="344912"/>
            <a:ext cx="426720" cy="369332"/>
          </a:xfrm>
          <a:prstGeom prst="rect">
            <a:avLst/>
          </a:prstGeom>
          <a:ln>
            <a:solidFill>
              <a:schemeClr val="tx1"/>
            </a:solidFill>
          </a:ln>
        </p:spPr>
        <p:txBody>
          <a:bodyPr wrap="none">
            <a:spAutoFit/>
          </a:bodyPr>
          <a:lstStyle/>
          <a:p>
            <a:pPr algn="r"/>
            <a:r>
              <a:rPr lang="en-US" altLang="zh-CN" dirty="0" smtClean="0"/>
              <a:t>B1</a:t>
            </a:r>
            <a:endParaRPr lang="en-US" dirty="0"/>
          </a:p>
        </p:txBody>
      </p:sp>
      <p:sp>
        <p:nvSpPr>
          <p:cNvPr id="9" name="矩形 8"/>
          <p:cNvSpPr/>
          <p:nvPr/>
        </p:nvSpPr>
        <p:spPr>
          <a:xfrm>
            <a:off x="9119996" y="409828"/>
            <a:ext cx="426720" cy="369332"/>
          </a:xfrm>
          <a:prstGeom prst="rect">
            <a:avLst/>
          </a:prstGeom>
          <a:ln>
            <a:solidFill>
              <a:schemeClr val="tx1"/>
            </a:solidFill>
          </a:ln>
        </p:spPr>
        <p:txBody>
          <a:bodyPr wrap="none">
            <a:spAutoFit/>
          </a:bodyPr>
          <a:lstStyle/>
          <a:p>
            <a:pPr algn="r"/>
            <a:r>
              <a:rPr lang="en-US" altLang="zh-CN" dirty="0" smtClean="0"/>
              <a:t>B2</a:t>
            </a:r>
            <a:endParaRPr lang="en-US" dirty="0"/>
          </a:p>
        </p:txBody>
      </p:sp>
      <p:sp>
        <p:nvSpPr>
          <p:cNvPr id="24" name="任意多边形 23"/>
          <p:cNvSpPr/>
          <p:nvPr/>
        </p:nvSpPr>
        <p:spPr>
          <a:xfrm>
            <a:off x="1724253" y="1846141"/>
            <a:ext cx="1767840" cy="2560320"/>
          </a:xfrm>
          <a:custGeom>
            <a:avLst/>
            <a:gdLst>
              <a:gd name="connsiteX0" fmla="*/ 518160 w 1767840"/>
              <a:gd name="connsiteY0" fmla="*/ 0 h 2560320"/>
              <a:gd name="connsiteX1" fmla="*/ 1226820 w 1767840"/>
              <a:gd name="connsiteY1" fmla="*/ 0 h 2560320"/>
              <a:gd name="connsiteX2" fmla="*/ 1226820 w 1767840"/>
              <a:gd name="connsiteY2" fmla="*/ 198120 h 2560320"/>
              <a:gd name="connsiteX3" fmla="*/ 1767840 w 1767840"/>
              <a:gd name="connsiteY3" fmla="*/ 198120 h 2560320"/>
              <a:gd name="connsiteX4" fmla="*/ 1767840 w 1767840"/>
              <a:gd name="connsiteY4" fmla="*/ 617220 h 2560320"/>
              <a:gd name="connsiteX5" fmla="*/ 1341120 w 1767840"/>
              <a:gd name="connsiteY5" fmla="*/ 617220 h 2560320"/>
              <a:gd name="connsiteX6" fmla="*/ 1341120 w 1767840"/>
              <a:gd name="connsiteY6" fmla="*/ 2560320 h 2560320"/>
              <a:gd name="connsiteX7" fmla="*/ 1021080 w 1767840"/>
              <a:gd name="connsiteY7" fmla="*/ 2560320 h 2560320"/>
              <a:gd name="connsiteX8" fmla="*/ 1021080 w 1767840"/>
              <a:gd name="connsiteY8" fmla="*/ 655320 h 2560320"/>
              <a:gd name="connsiteX9" fmla="*/ 0 w 1767840"/>
              <a:gd name="connsiteY9" fmla="*/ 655320 h 2560320"/>
              <a:gd name="connsiteX10" fmla="*/ 0 w 1767840"/>
              <a:gd name="connsiteY10" fmla="*/ 0 h 2560320"/>
              <a:gd name="connsiteX11" fmla="*/ 518160 w 1767840"/>
              <a:gd name="connsiteY11" fmla="*/ 0 h 256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7840" h="2560320">
                <a:moveTo>
                  <a:pt x="518160" y="0"/>
                </a:moveTo>
                <a:lnTo>
                  <a:pt x="1226820" y="0"/>
                </a:lnTo>
                <a:lnTo>
                  <a:pt x="1226820" y="198120"/>
                </a:lnTo>
                <a:lnTo>
                  <a:pt x="1767840" y="198120"/>
                </a:lnTo>
                <a:lnTo>
                  <a:pt x="1767840" y="617220"/>
                </a:lnTo>
                <a:lnTo>
                  <a:pt x="1341120" y="617220"/>
                </a:lnTo>
                <a:lnTo>
                  <a:pt x="1341120" y="2560320"/>
                </a:lnTo>
                <a:lnTo>
                  <a:pt x="1021080" y="2560320"/>
                </a:lnTo>
                <a:lnTo>
                  <a:pt x="1021080" y="655320"/>
                </a:lnTo>
                <a:lnTo>
                  <a:pt x="0" y="655320"/>
                </a:lnTo>
                <a:lnTo>
                  <a:pt x="0" y="0"/>
                </a:lnTo>
                <a:lnTo>
                  <a:pt x="51816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 24"/>
          <p:cNvSpPr/>
          <p:nvPr/>
        </p:nvSpPr>
        <p:spPr>
          <a:xfrm>
            <a:off x="2249780" y="2270760"/>
            <a:ext cx="167640" cy="1676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 25"/>
          <p:cNvSpPr/>
          <p:nvPr/>
        </p:nvSpPr>
        <p:spPr>
          <a:xfrm>
            <a:off x="9691980" y="2270760"/>
            <a:ext cx="167640" cy="1676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任意多边形 26"/>
          <p:cNvSpPr/>
          <p:nvPr/>
        </p:nvSpPr>
        <p:spPr>
          <a:xfrm>
            <a:off x="9151620" y="1531620"/>
            <a:ext cx="1699260" cy="2819400"/>
          </a:xfrm>
          <a:custGeom>
            <a:avLst/>
            <a:gdLst>
              <a:gd name="connsiteX0" fmla="*/ 556260 w 1699260"/>
              <a:gd name="connsiteY0" fmla="*/ 45720 h 2819400"/>
              <a:gd name="connsiteX1" fmla="*/ 556260 w 1699260"/>
              <a:gd name="connsiteY1" fmla="*/ 548640 h 2819400"/>
              <a:gd name="connsiteX2" fmla="*/ 0 w 1699260"/>
              <a:gd name="connsiteY2" fmla="*/ 548640 h 2819400"/>
              <a:gd name="connsiteX3" fmla="*/ 0 w 1699260"/>
              <a:gd name="connsiteY3" fmla="*/ 1043940 h 2819400"/>
              <a:gd name="connsiteX4" fmla="*/ 982980 w 1699260"/>
              <a:gd name="connsiteY4" fmla="*/ 1043940 h 2819400"/>
              <a:gd name="connsiteX5" fmla="*/ 982980 w 1699260"/>
              <a:gd name="connsiteY5" fmla="*/ 1882140 h 2819400"/>
              <a:gd name="connsiteX6" fmla="*/ 1257300 w 1699260"/>
              <a:gd name="connsiteY6" fmla="*/ 1882140 h 2819400"/>
              <a:gd name="connsiteX7" fmla="*/ 1257300 w 1699260"/>
              <a:gd name="connsiteY7" fmla="*/ 2819400 h 2819400"/>
              <a:gd name="connsiteX8" fmla="*/ 1478280 w 1699260"/>
              <a:gd name="connsiteY8" fmla="*/ 2819400 h 2819400"/>
              <a:gd name="connsiteX9" fmla="*/ 1478280 w 1699260"/>
              <a:gd name="connsiteY9" fmla="*/ 2118360 h 2819400"/>
              <a:gd name="connsiteX10" fmla="*/ 1310640 w 1699260"/>
              <a:gd name="connsiteY10" fmla="*/ 2118360 h 2819400"/>
              <a:gd name="connsiteX11" fmla="*/ 1310640 w 1699260"/>
              <a:gd name="connsiteY11" fmla="*/ 922020 h 2819400"/>
              <a:gd name="connsiteX12" fmla="*/ 1699260 w 1699260"/>
              <a:gd name="connsiteY12" fmla="*/ 922020 h 2819400"/>
              <a:gd name="connsiteX13" fmla="*/ 1699260 w 1699260"/>
              <a:gd name="connsiteY13" fmla="*/ 327660 h 2819400"/>
              <a:gd name="connsiteX14" fmla="*/ 1699260 w 1699260"/>
              <a:gd name="connsiteY14" fmla="*/ 0 h 2819400"/>
              <a:gd name="connsiteX15" fmla="*/ 556260 w 1699260"/>
              <a:gd name="connsiteY15" fmla="*/ 0 h 2819400"/>
              <a:gd name="connsiteX16" fmla="*/ 556260 w 1699260"/>
              <a:gd name="connsiteY16" fmla="*/ 45720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9260" h="2819400">
                <a:moveTo>
                  <a:pt x="556260" y="45720"/>
                </a:moveTo>
                <a:lnTo>
                  <a:pt x="556260" y="548640"/>
                </a:lnTo>
                <a:lnTo>
                  <a:pt x="0" y="548640"/>
                </a:lnTo>
                <a:lnTo>
                  <a:pt x="0" y="1043940"/>
                </a:lnTo>
                <a:lnTo>
                  <a:pt x="982980" y="1043940"/>
                </a:lnTo>
                <a:lnTo>
                  <a:pt x="982980" y="1882140"/>
                </a:lnTo>
                <a:lnTo>
                  <a:pt x="1257300" y="1882140"/>
                </a:lnTo>
                <a:lnTo>
                  <a:pt x="1257300" y="2819400"/>
                </a:lnTo>
                <a:lnTo>
                  <a:pt x="1478280" y="2819400"/>
                </a:lnTo>
                <a:lnTo>
                  <a:pt x="1478280" y="2118360"/>
                </a:lnTo>
                <a:lnTo>
                  <a:pt x="1310640" y="2118360"/>
                </a:lnTo>
                <a:lnTo>
                  <a:pt x="1310640" y="922020"/>
                </a:lnTo>
                <a:lnTo>
                  <a:pt x="1699260" y="922020"/>
                </a:lnTo>
                <a:lnTo>
                  <a:pt x="1699260" y="327660"/>
                </a:lnTo>
                <a:lnTo>
                  <a:pt x="1699260" y="0"/>
                </a:lnTo>
                <a:lnTo>
                  <a:pt x="556260" y="0"/>
                </a:lnTo>
                <a:lnTo>
                  <a:pt x="556260" y="4572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p:cNvSpPr/>
          <p:nvPr/>
        </p:nvSpPr>
        <p:spPr>
          <a:xfrm>
            <a:off x="5836233" y="160573"/>
            <a:ext cx="3138500" cy="1323439"/>
          </a:xfrm>
          <a:prstGeom prst="rect">
            <a:avLst/>
          </a:prstGeom>
        </p:spPr>
        <p:txBody>
          <a:bodyPr wrap="square">
            <a:spAutoFit/>
          </a:bodyPr>
          <a:lstStyle/>
          <a:p>
            <a:r>
              <a:rPr lang="zh-CN" altLang="en-US" sz="2000" dirty="0" smtClean="0">
                <a:solidFill>
                  <a:schemeClr val="bg1"/>
                </a:solidFill>
              </a:rPr>
              <a:t>通过模拟，可以很好的判断每个楼栋对应的合理销售分区。距离逻辑之外，也有竞争挤压存在。</a:t>
            </a:r>
            <a:endParaRPr lang="en-US" sz="2000" dirty="0">
              <a:solidFill>
                <a:schemeClr val="bg1"/>
              </a:solidFill>
            </a:endParaRPr>
          </a:p>
        </p:txBody>
      </p:sp>
      <p:cxnSp>
        <p:nvCxnSpPr>
          <p:cNvPr id="32" name="直接箭头连接符 31"/>
          <p:cNvCxnSpPr/>
          <p:nvPr/>
        </p:nvCxnSpPr>
        <p:spPr>
          <a:xfrm flipH="1">
            <a:off x="3654621" y="1188988"/>
            <a:ext cx="2437378" cy="1538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8122730" y="1342876"/>
            <a:ext cx="1569250" cy="6423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1981200" y="920750"/>
            <a:ext cx="1695450" cy="1098550"/>
          </a:xfrm>
          <a:custGeom>
            <a:avLst/>
            <a:gdLst>
              <a:gd name="connsiteX0" fmla="*/ 0 w 1695450"/>
              <a:gd name="connsiteY0" fmla="*/ 0 h 1098550"/>
              <a:gd name="connsiteX1" fmla="*/ 0 w 1695450"/>
              <a:gd name="connsiteY1" fmla="*/ 908050 h 1098550"/>
              <a:gd name="connsiteX2" fmla="*/ 539750 w 1695450"/>
              <a:gd name="connsiteY2" fmla="*/ 908050 h 1098550"/>
              <a:gd name="connsiteX3" fmla="*/ 539750 w 1695450"/>
              <a:gd name="connsiteY3" fmla="*/ 1098550 h 1098550"/>
              <a:gd name="connsiteX4" fmla="*/ 1460500 w 1695450"/>
              <a:gd name="connsiteY4" fmla="*/ 1098550 h 1098550"/>
              <a:gd name="connsiteX5" fmla="*/ 1460500 w 1695450"/>
              <a:gd name="connsiteY5" fmla="*/ 831850 h 1098550"/>
              <a:gd name="connsiteX6" fmla="*/ 1524000 w 1695450"/>
              <a:gd name="connsiteY6" fmla="*/ 831850 h 1098550"/>
              <a:gd name="connsiteX7" fmla="*/ 1612900 w 1695450"/>
              <a:gd name="connsiteY7" fmla="*/ 831850 h 1098550"/>
              <a:gd name="connsiteX8" fmla="*/ 1612900 w 1695450"/>
              <a:gd name="connsiteY8" fmla="*/ 539750 h 1098550"/>
              <a:gd name="connsiteX9" fmla="*/ 1695450 w 1695450"/>
              <a:gd name="connsiteY9" fmla="*/ 539750 h 1098550"/>
              <a:gd name="connsiteX10" fmla="*/ 1695450 w 1695450"/>
              <a:gd name="connsiteY10" fmla="*/ 6350 h 1098550"/>
              <a:gd name="connsiteX11" fmla="*/ 0 w 1695450"/>
              <a:gd name="connsiteY11" fmla="*/ 0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5450" h="1098550">
                <a:moveTo>
                  <a:pt x="0" y="0"/>
                </a:moveTo>
                <a:lnTo>
                  <a:pt x="0" y="908050"/>
                </a:lnTo>
                <a:lnTo>
                  <a:pt x="539750" y="908050"/>
                </a:lnTo>
                <a:lnTo>
                  <a:pt x="539750" y="1098550"/>
                </a:lnTo>
                <a:lnTo>
                  <a:pt x="1460500" y="1098550"/>
                </a:lnTo>
                <a:lnTo>
                  <a:pt x="1460500" y="831850"/>
                </a:lnTo>
                <a:lnTo>
                  <a:pt x="1524000" y="831850"/>
                </a:lnTo>
                <a:lnTo>
                  <a:pt x="1612900" y="831850"/>
                </a:lnTo>
                <a:lnTo>
                  <a:pt x="1612900" y="539750"/>
                </a:lnTo>
                <a:lnTo>
                  <a:pt x="1695450" y="539750"/>
                </a:lnTo>
                <a:lnTo>
                  <a:pt x="1695450" y="6350"/>
                </a:lnTo>
                <a:lnTo>
                  <a:pt x="0" y="0"/>
                </a:lnTo>
                <a:close/>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椭圆 36"/>
          <p:cNvSpPr/>
          <p:nvPr/>
        </p:nvSpPr>
        <p:spPr>
          <a:xfrm>
            <a:off x="2679662" y="1021348"/>
            <a:ext cx="167640" cy="1676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椭圆 38"/>
          <p:cNvSpPr/>
          <p:nvPr/>
        </p:nvSpPr>
        <p:spPr>
          <a:xfrm>
            <a:off x="10176942" y="999975"/>
            <a:ext cx="167640" cy="1676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任意多边形 39"/>
          <p:cNvSpPr/>
          <p:nvPr/>
        </p:nvSpPr>
        <p:spPr>
          <a:xfrm>
            <a:off x="10885018" y="1602029"/>
            <a:ext cx="643737" cy="563270"/>
          </a:xfrm>
          <a:custGeom>
            <a:avLst/>
            <a:gdLst>
              <a:gd name="connsiteX0" fmla="*/ 0 w 643737"/>
              <a:gd name="connsiteY0" fmla="*/ 0 h 563270"/>
              <a:gd name="connsiteX1" fmla="*/ 0 w 643737"/>
              <a:gd name="connsiteY1" fmla="*/ 563270 h 563270"/>
              <a:gd name="connsiteX2" fmla="*/ 643737 w 643737"/>
              <a:gd name="connsiteY2" fmla="*/ 563270 h 563270"/>
              <a:gd name="connsiteX3" fmla="*/ 643737 w 643737"/>
              <a:gd name="connsiteY3" fmla="*/ 168249 h 563270"/>
              <a:gd name="connsiteX4" fmla="*/ 643737 w 643737"/>
              <a:gd name="connsiteY4" fmla="*/ 29261 h 563270"/>
              <a:gd name="connsiteX5" fmla="*/ 0 w 643737"/>
              <a:gd name="connsiteY5" fmla="*/ 0 h 563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737" h="563270">
                <a:moveTo>
                  <a:pt x="0" y="0"/>
                </a:moveTo>
                <a:lnTo>
                  <a:pt x="0" y="563270"/>
                </a:lnTo>
                <a:lnTo>
                  <a:pt x="643737" y="563270"/>
                </a:lnTo>
                <a:lnTo>
                  <a:pt x="643737" y="168249"/>
                </a:lnTo>
                <a:lnTo>
                  <a:pt x="643737" y="29261"/>
                </a:lnTo>
                <a:lnTo>
                  <a:pt x="0" y="0"/>
                </a:lnTo>
                <a:close/>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p:cNvSpPr/>
          <p:nvPr/>
        </p:nvSpPr>
        <p:spPr>
          <a:xfrm>
            <a:off x="9691980" y="920750"/>
            <a:ext cx="1158900" cy="34518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6364001" y="2506414"/>
            <a:ext cx="2787619" cy="1323439"/>
          </a:xfrm>
          <a:prstGeom prst="rect">
            <a:avLst/>
          </a:prstGeom>
        </p:spPr>
        <p:txBody>
          <a:bodyPr wrap="square">
            <a:spAutoFit/>
          </a:bodyPr>
          <a:lstStyle/>
          <a:p>
            <a:r>
              <a:rPr lang="zh-CN" altLang="en-US" sz="2000" dirty="0">
                <a:solidFill>
                  <a:schemeClr val="bg1"/>
                </a:solidFill>
              </a:rPr>
              <a:t>楼栋不直通地下二层，但是有一些客户可能因为价格原因选择，经过转换梯到达</a:t>
            </a:r>
            <a:endParaRPr lang="en-US" sz="2000" dirty="0">
              <a:solidFill>
                <a:schemeClr val="bg1"/>
              </a:solidFill>
            </a:endParaRPr>
          </a:p>
        </p:txBody>
      </p:sp>
      <p:cxnSp>
        <p:nvCxnSpPr>
          <p:cNvPr id="45" name="直接箭头连接符 44"/>
          <p:cNvCxnSpPr/>
          <p:nvPr/>
        </p:nvCxnSpPr>
        <p:spPr>
          <a:xfrm flipV="1">
            <a:off x="7661249" y="1188988"/>
            <a:ext cx="2610181" cy="12923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10502900" y="1167615"/>
            <a:ext cx="609600" cy="71604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211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20052</TotalTime>
  <Words>1619</Words>
  <Application>Microsoft Office PowerPoint</Application>
  <PresentationFormat>宽屏</PresentationFormat>
  <Paragraphs>135</Paragraphs>
  <Slides>16</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华文楷体</vt:lpstr>
      <vt:lpstr>等线</vt:lpstr>
      <vt:lpstr>Arial</vt:lpstr>
      <vt:lpstr>Calibri</vt:lpstr>
      <vt:lpstr>Office 主题​​</vt:lpstr>
      <vt:lpstr>“车均衡”</vt:lpstr>
      <vt:lpstr>问题1：卖车位难。在价格和去化率之间怎样寻找合理的平衡定价方案，能让客户认为车位之间的价格梯度合理，同时也能实现最大的销售额？</vt:lpstr>
      <vt:lpstr>问题2：在规划阶段，如何优化平面布局，使车位总体价值最大、最匹配客户的支付力和空间分布？</vt:lpstr>
      <vt:lpstr>问题3：分期交付的项目，客户也是分批购车位。怎样给各个楼栋的客户分区预留车位？</vt:lpstr>
      <vt:lpstr>现象：</vt:lpstr>
      <vt:lpstr>分析：</vt:lpstr>
      <vt:lpstr>解决方案：</vt:lpstr>
      <vt:lpstr>对现有项目的模拟，确定各个区域的供求关系和定价策略</vt:lpstr>
      <vt:lpstr>楼栋分区</vt:lpstr>
      <vt:lpstr>市政道路上的停车位对价格的影响</vt:lpstr>
      <vt:lpstr>【模拟过程】</vt:lpstr>
      <vt:lpstr>【输出内容】</vt:lpstr>
      <vt:lpstr>案例应用</vt:lpstr>
      <vt:lpstr>【调研事项和输入条件收集】</vt:lpstr>
      <vt:lpstr>【数据和客户车位需求的相关性分析（以雪山A6为例）】</vt:lpstr>
      <vt:lpstr>【建立统计学模型，可以根据客户的一部分特征预测车位数量需求（以雪山A6为例）】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【车位销售中的常见场景】</dc:title>
  <dc:creator>李谦</dc:creator>
  <cp:lastModifiedBy>李谦</cp:lastModifiedBy>
  <cp:revision>73</cp:revision>
  <cp:lastPrinted>2024-01-12T04:25:29Z</cp:lastPrinted>
  <dcterms:created xsi:type="dcterms:W3CDTF">2024-01-10T09:06:28Z</dcterms:created>
  <dcterms:modified xsi:type="dcterms:W3CDTF">2024-04-18T04:41:38Z</dcterms:modified>
</cp:coreProperties>
</file>