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14FF"/>
    <a:srgbClr val="C59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0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769142-9F9C-A2FC-BFC4-4A3C440A5FB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35C45ED6-4F7B-6BBA-3FD2-32BD3B597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5D9E1C5-28D6-7E49-CD06-F3646E2F848F}"/>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0C97269A-8587-EF65-12D9-A21069EE32C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8490C9-7E35-7395-D061-CBFAC5DDBE57}"/>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55444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51D28B-3430-10B2-058D-4103DF255A5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71D9F29-0480-305E-640E-3C4545292A6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D3B30F-30C7-175C-0A58-F9E907E3DC4B}"/>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FB96BF06-89BF-916E-2039-A413CBFEF64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BA33744-A868-FA4D-4F85-253279915EC1}"/>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428969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34881F4-1551-7278-49DD-E82D36177B5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37B603F-1AB3-0908-4E6F-005575578F8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8A9538E-1AEF-153E-0666-1B8165BFF401}"/>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823AB573-9137-5091-5A1D-90BA49FB88C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0F3DA38-7DA0-DF26-4FA3-5587741827E5}"/>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7395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478D8E-7A45-A54C-FD65-06091E69CA2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4AAB670-DB0B-F022-AD2D-CFD2F40E4D7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E1BD80B-69F0-F97F-CD77-A9E25C69678E}"/>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A9D0BDF9-26DD-2EF8-A974-78CF40499B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CF31DDB-1777-7DA6-A9A7-A2270F4B95E0}"/>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2063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A1039D-A1C8-9DF9-B08C-6453C0F3B64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BD4C9F73-9FF3-D802-621E-1AAE782C7C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859FE83-A779-AE4E-1681-3BB57B9F42BE}"/>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DCAD600E-D01B-57B2-8033-2E0C69FC75A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DAFDBEF-ACEE-7FF3-039C-27C7885B9909}"/>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229331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5BFEAC-F305-5DB6-9585-B2E9A015247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19672C9-1085-530D-CB62-66F93E5E282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58B64FC-5269-615D-C9A3-AB75303D4EB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11E62E2B-895D-72BA-450E-B6762F192889}"/>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6" name="Segnaposto piè di pagina 5">
            <a:extLst>
              <a:ext uri="{FF2B5EF4-FFF2-40B4-BE49-F238E27FC236}">
                <a16:creationId xmlns:a16="http://schemas.microsoft.com/office/drawing/2014/main" id="{5C5E2068-153D-5332-8EA6-DD60B1E701D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63D3B81-B8B7-7277-4637-F34F1F5EA028}"/>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191200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E238AA-D5B4-57D6-DDE3-C065C020F8F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84FA3F0-8947-42CE-429B-C133A3513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47D8CC6-C224-49F9-01B9-4F986B3A5B1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952DC1A-C745-92FC-8AFD-13B6CEE5E9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2E72D78-4E17-B7D6-424C-6FCA1EB0794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B90D2E0-14EF-6C38-628A-496CA4F9FE8E}"/>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8" name="Segnaposto piè di pagina 7">
            <a:extLst>
              <a:ext uri="{FF2B5EF4-FFF2-40B4-BE49-F238E27FC236}">
                <a16:creationId xmlns:a16="http://schemas.microsoft.com/office/drawing/2014/main" id="{186B199A-081B-8D25-1189-E3AD9C416E6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C7A3495-68E4-E788-DDA7-AB4CEA530215}"/>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422070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4AE37E-0E46-6BE8-986A-367FF3BB7AF4}"/>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1955F25-BE94-D8C3-6A88-02675BC5C807}"/>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4" name="Segnaposto piè di pagina 3">
            <a:extLst>
              <a:ext uri="{FF2B5EF4-FFF2-40B4-BE49-F238E27FC236}">
                <a16:creationId xmlns:a16="http://schemas.microsoft.com/office/drawing/2014/main" id="{189862C4-5B0F-4E99-1099-929D90E656DA}"/>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B92214E-C55C-3305-264A-8B6C4E57208E}"/>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38975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AEFFD63-9574-1F7D-94CC-FB0BDA9A7213}"/>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3" name="Segnaposto piè di pagina 2">
            <a:extLst>
              <a:ext uri="{FF2B5EF4-FFF2-40B4-BE49-F238E27FC236}">
                <a16:creationId xmlns:a16="http://schemas.microsoft.com/office/drawing/2014/main" id="{8D15E052-161E-D975-7D3B-808A91B4C5C7}"/>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2B630516-3409-C372-CCAD-B092553D16F8}"/>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99768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D4B3FA-BB74-06A2-DEBC-E87AFAAE4B4B}"/>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272CBC1-721A-2BC3-3414-768E7F398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4EFD3DCB-D293-1F4C-3EBB-6C0B85A41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067CC94-3BC3-5890-3EC3-F9816A6406A1}"/>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6" name="Segnaposto piè di pagina 5">
            <a:extLst>
              <a:ext uri="{FF2B5EF4-FFF2-40B4-BE49-F238E27FC236}">
                <a16:creationId xmlns:a16="http://schemas.microsoft.com/office/drawing/2014/main" id="{BA69964C-AE81-E027-8CBC-42E051393437}"/>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E123E05A-F05B-F60C-25C5-1C8631FF0434}"/>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121422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95EBAB-1FA4-8D69-3827-B7FF4B2FEAB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2FD1A96-2F98-77BA-11EF-B70075824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22919DE-E02E-E508-00D2-8334B2A76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2793A0-91E6-F877-151A-4E6B5EA039D9}"/>
              </a:ext>
            </a:extLst>
          </p:cNvPr>
          <p:cNvSpPr>
            <a:spLocks noGrp="1"/>
          </p:cNvSpPr>
          <p:nvPr>
            <p:ph type="dt" sz="half" idx="10"/>
          </p:nvPr>
        </p:nvSpPr>
        <p:spPr/>
        <p:txBody>
          <a:bodyPr/>
          <a:lstStyle/>
          <a:p>
            <a:fld id="{8EF6E46B-FAAB-4F5D-AA00-056491096E6F}" type="datetimeFigureOut">
              <a:rPr lang="it-IT" smtClean="0"/>
              <a:t>17/07/2025</a:t>
            </a:fld>
            <a:endParaRPr lang="it-IT"/>
          </a:p>
        </p:txBody>
      </p:sp>
      <p:sp>
        <p:nvSpPr>
          <p:cNvPr id="6" name="Segnaposto piè di pagina 5">
            <a:extLst>
              <a:ext uri="{FF2B5EF4-FFF2-40B4-BE49-F238E27FC236}">
                <a16:creationId xmlns:a16="http://schemas.microsoft.com/office/drawing/2014/main" id="{302FCEAF-5CE3-8D25-0310-20AE615815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B8400B5-B797-C9FF-BC16-9E1A6FF3BC29}"/>
              </a:ext>
            </a:extLst>
          </p:cNvPr>
          <p:cNvSpPr>
            <a:spLocks noGrp="1"/>
          </p:cNvSpPr>
          <p:nvPr>
            <p:ph type="sldNum" sz="quarter" idx="12"/>
          </p:nvPr>
        </p:nvSpPr>
        <p:spPr/>
        <p:txBody>
          <a:bodyPr/>
          <a:lstStyle/>
          <a:p>
            <a:fld id="{F27CB452-AE8C-4FB6-8C1E-A55A4024DD29}" type="slidenum">
              <a:rPr lang="it-IT" smtClean="0"/>
              <a:t>‹N›</a:t>
            </a:fld>
            <a:endParaRPr lang="it-IT"/>
          </a:p>
        </p:txBody>
      </p:sp>
    </p:spTree>
    <p:extLst>
      <p:ext uri="{BB962C8B-B14F-4D97-AF65-F5344CB8AC3E}">
        <p14:creationId xmlns:p14="http://schemas.microsoft.com/office/powerpoint/2010/main" val="22369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593FF"/>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7AD163-92D5-BA7D-63B3-D7E6EECE6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DAE2010-FEE3-E3E2-E468-71600909D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713C390-1A35-9C1E-60A7-4801FC18D1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F6E46B-FAAB-4F5D-AA00-056491096E6F}" type="datetimeFigureOut">
              <a:rPr lang="it-IT" smtClean="0"/>
              <a:t>17/07/2025</a:t>
            </a:fld>
            <a:endParaRPr lang="it-IT"/>
          </a:p>
        </p:txBody>
      </p:sp>
      <p:sp>
        <p:nvSpPr>
          <p:cNvPr id="5" name="Segnaposto piè di pagina 4">
            <a:extLst>
              <a:ext uri="{FF2B5EF4-FFF2-40B4-BE49-F238E27FC236}">
                <a16:creationId xmlns:a16="http://schemas.microsoft.com/office/drawing/2014/main" id="{A2FFFC17-A3E3-D80B-48C8-FF217EC46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74EBE4C5-0C8B-852D-815C-AA99F25F6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7CB452-AE8C-4FB6-8C1E-A55A4024DD29}" type="slidenum">
              <a:rPr lang="it-IT" smtClean="0"/>
              <a:t>‹N›</a:t>
            </a:fld>
            <a:endParaRPr lang="it-IT"/>
          </a:p>
        </p:txBody>
      </p:sp>
    </p:spTree>
    <p:extLst>
      <p:ext uri="{BB962C8B-B14F-4D97-AF65-F5344CB8AC3E}">
        <p14:creationId xmlns:p14="http://schemas.microsoft.com/office/powerpoint/2010/main" val="381676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94866A98-D163-EE11-C61D-2CBF9267DAD3}"/>
              </a:ext>
            </a:extLst>
          </p:cNvPr>
          <p:cNvSpPr>
            <a:spLocks noGrp="1"/>
          </p:cNvSpPr>
          <p:nvPr>
            <p:ph type="ctrTitle"/>
          </p:nvPr>
        </p:nvSpPr>
        <p:spPr>
          <a:xfrm>
            <a:off x="2559934" y="3156044"/>
            <a:ext cx="7072132" cy="841065"/>
          </a:xfrm>
        </p:spPr>
        <p:txBody>
          <a:bodyPr>
            <a:normAutofit/>
          </a:bodyPr>
          <a:lstStyle/>
          <a:p>
            <a:r>
              <a:rPr lang="it-IT" sz="5400" dirty="0">
                <a:solidFill>
                  <a:srgbClr val="8114FF"/>
                </a:solidFill>
                <a:effectLst>
                  <a:outerShdw blurRad="50800" dist="38100" dir="2700000" algn="tl" rotWithShape="0">
                    <a:prstClr val="black">
                      <a:alpha val="40000"/>
                    </a:prstClr>
                  </a:outerShdw>
                </a:effectLst>
                <a:latin typeface="Augusta" panose="02000503020000020003" pitchFamily="2" charset="0"/>
              </a:rPr>
              <a:t>Progetto </a:t>
            </a:r>
            <a:r>
              <a:rPr lang="it-IT" sz="5400" dirty="0">
                <a:effectLst>
                  <a:outerShdw blurRad="50800" dist="38100" dir="2700000" algn="tl" rotWithShape="0">
                    <a:prstClr val="black">
                      <a:alpha val="40000"/>
                    </a:prstClr>
                  </a:outerShdw>
                </a:effectLst>
                <a:latin typeface="Augusta" panose="02000503020000020003" pitchFamily="2" charset="0"/>
              </a:rPr>
              <a:t>Gruppo 23</a:t>
            </a:r>
          </a:p>
        </p:txBody>
      </p:sp>
      <p:pic>
        <p:nvPicPr>
          <p:cNvPr id="6" name="Immagine 5">
            <a:extLst>
              <a:ext uri="{FF2B5EF4-FFF2-40B4-BE49-F238E27FC236}">
                <a16:creationId xmlns:a16="http://schemas.microsoft.com/office/drawing/2014/main" id="{CDFB1724-746F-CC57-791A-027938E98E2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304" y="199743"/>
            <a:ext cx="10031392" cy="3376834"/>
          </a:xfrm>
          <a:prstGeom prst="rect">
            <a:avLst/>
          </a:prstGeom>
          <a:noFill/>
          <a:ln>
            <a:noFill/>
          </a:ln>
          <a:effectLst>
            <a:outerShdw blurRad="50800" dist="38100" dir="2700000" algn="tl" rotWithShape="0">
              <a:prstClr val="black">
                <a:alpha val="40000"/>
              </a:prstClr>
            </a:outerShdw>
          </a:effectLst>
        </p:spPr>
      </p:pic>
      <p:sp>
        <p:nvSpPr>
          <p:cNvPr id="8" name="CasellaDiTesto 7">
            <a:extLst>
              <a:ext uri="{FF2B5EF4-FFF2-40B4-BE49-F238E27FC236}">
                <a16:creationId xmlns:a16="http://schemas.microsoft.com/office/drawing/2014/main" id="{34DCD33C-14B7-14DE-A980-0B6FD0D9BAA2}"/>
              </a:ext>
            </a:extLst>
          </p:cNvPr>
          <p:cNvSpPr txBox="1"/>
          <p:nvPr/>
        </p:nvSpPr>
        <p:spPr>
          <a:xfrm>
            <a:off x="3048965" y="4579937"/>
            <a:ext cx="6094070" cy="1569660"/>
          </a:xfrm>
          <a:prstGeom prst="rect">
            <a:avLst/>
          </a:prstGeom>
          <a:noFill/>
        </p:spPr>
        <p:txBody>
          <a:bodyPr wrap="square">
            <a:spAutoFit/>
          </a:bodyPr>
          <a:lstStyle/>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D'Aniello</a:t>
            </a:r>
            <a:r>
              <a:rPr lang="it-IT" sz="3200" b="1" dirty="0">
                <a:effectLst>
                  <a:outerShdw blurRad="50800" dist="38100" dir="2700000" algn="tl" rotWithShape="0">
                    <a:prstClr val="black">
                      <a:alpha val="40000"/>
                    </a:prstClr>
                  </a:outerShdw>
                </a:effectLst>
                <a:latin typeface="Century Schoolbook" panose="02040604050505020304" pitchFamily="18" charset="0"/>
              </a:rPr>
              <a:t> Luigi</a:t>
            </a:r>
          </a:p>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Galluzzo</a:t>
            </a:r>
            <a:r>
              <a:rPr lang="it-IT" sz="3200" b="1" dirty="0">
                <a:effectLst>
                  <a:outerShdw blurRad="50800" dist="38100" dir="2700000" algn="tl" rotWithShape="0">
                    <a:prstClr val="black">
                      <a:alpha val="40000"/>
                    </a:prstClr>
                  </a:outerShdw>
                </a:effectLst>
                <a:latin typeface="Century Schoolbook" panose="02040604050505020304" pitchFamily="18" charset="0"/>
              </a:rPr>
              <a:t> Nicola Alessandro</a:t>
            </a:r>
          </a:p>
          <a:p>
            <a:pPr algn="ctr"/>
            <a:r>
              <a:rPr lang="it-IT" sz="32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Galdi</a:t>
            </a:r>
            <a:r>
              <a:rPr lang="it-IT" sz="3200" b="1" dirty="0">
                <a:effectLst>
                  <a:outerShdw blurRad="50800" dist="38100" dir="2700000" algn="tl" rotWithShape="0">
                    <a:prstClr val="black">
                      <a:alpha val="40000"/>
                    </a:prstClr>
                  </a:outerShdw>
                </a:effectLst>
                <a:latin typeface="Century Schoolbook" panose="02040604050505020304" pitchFamily="18" charset="0"/>
              </a:rPr>
              <a:t> Guido </a:t>
            </a:r>
          </a:p>
        </p:txBody>
      </p:sp>
      <p:sp>
        <p:nvSpPr>
          <p:cNvPr id="9" name="Rettangolo con angoli arrotondati 8">
            <a:extLst>
              <a:ext uri="{FF2B5EF4-FFF2-40B4-BE49-F238E27FC236}">
                <a16:creationId xmlns:a16="http://schemas.microsoft.com/office/drawing/2014/main" id="{0CD50634-1B48-B29D-5869-D077F56B3D8E}"/>
              </a:ext>
            </a:extLst>
          </p:cNvPr>
          <p:cNvSpPr/>
          <p:nvPr/>
        </p:nvSpPr>
        <p:spPr>
          <a:xfrm>
            <a:off x="2921161" y="4196656"/>
            <a:ext cx="6349678" cy="2336222"/>
          </a:xfrm>
          <a:prstGeom prst="roundRect">
            <a:avLst/>
          </a:prstGeom>
          <a:noFill/>
          <a:ln w="76200">
            <a:solidFill>
              <a:srgbClr val="8114FF"/>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9732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C309724-BDCF-D155-6EC2-D594D1E59EED}"/>
              </a:ext>
            </a:extLst>
          </p:cNvPr>
          <p:cNvSpPr txBox="1">
            <a:spLocks/>
          </p:cNvSpPr>
          <p:nvPr/>
        </p:nvSpPr>
        <p:spPr>
          <a:xfrm>
            <a:off x="464916" y="435994"/>
            <a:ext cx="7072132" cy="84106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realizzate</a:t>
            </a:r>
          </a:p>
        </p:txBody>
      </p:sp>
      <p:sp>
        <p:nvSpPr>
          <p:cNvPr id="5" name="Titolo 3">
            <a:extLst>
              <a:ext uri="{FF2B5EF4-FFF2-40B4-BE49-F238E27FC236}">
                <a16:creationId xmlns:a16="http://schemas.microsoft.com/office/drawing/2014/main" id="{ADB30851-98AF-E8A3-ACD4-358EE5E2862D}"/>
              </a:ext>
            </a:extLst>
          </p:cNvPr>
          <p:cNvSpPr txBox="1">
            <a:spLocks/>
          </p:cNvSpPr>
          <p:nvPr/>
        </p:nvSpPr>
        <p:spPr>
          <a:xfrm>
            <a:off x="464916" y="1458411"/>
            <a:ext cx="11202365" cy="48034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Login e Registrazione</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Impostazioni pre Partita</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Schermate di gioco alternative</a:t>
            </a:r>
          </a:p>
          <a:p>
            <a:pPr marL="685800" indent="-685800">
              <a:buFont typeface="Symbol" panose="05050102010706020507" pitchFamily="18" charset="2"/>
              <a:buChar char=""/>
            </a:pPr>
            <a:r>
              <a:rPr lang="it-IT" b="1" dirty="0">
                <a:effectLst>
                  <a:outerShdw blurRad="50800" dist="38100" dir="2700000" algn="tl" rotWithShape="0">
                    <a:prstClr val="black">
                      <a:alpha val="40000"/>
                    </a:prstClr>
                  </a:outerShdw>
                </a:effectLst>
                <a:latin typeface="Century Schoolbook" panose="02040604050505020304" pitchFamily="18" charset="0"/>
              </a:rPr>
              <a:t>Schermata Risultati</a:t>
            </a:r>
          </a:p>
        </p:txBody>
      </p:sp>
    </p:spTree>
    <p:extLst>
      <p:ext uri="{BB962C8B-B14F-4D97-AF65-F5344CB8AC3E}">
        <p14:creationId xmlns:p14="http://schemas.microsoft.com/office/powerpoint/2010/main" val="4380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69B28-CEF9-E411-3D86-138562FF8698}"/>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796C3A98-85E7-3488-9316-3C79F38AA776}"/>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Login e Registrazione</a:t>
            </a:r>
          </a:p>
        </p:txBody>
      </p:sp>
      <p:sp>
        <p:nvSpPr>
          <p:cNvPr id="5" name="Titolo 3">
            <a:extLst>
              <a:ext uri="{FF2B5EF4-FFF2-40B4-BE49-F238E27FC236}">
                <a16:creationId xmlns:a16="http://schemas.microsoft.com/office/drawing/2014/main" id="{DCA89FF2-29EC-329D-EDB6-FC8EBCE7A854}"/>
              </a:ext>
            </a:extLst>
          </p:cNvPr>
          <p:cNvSpPr txBox="1">
            <a:spLocks/>
          </p:cNvSpPr>
          <p:nvPr/>
        </p:nvSpPr>
        <p:spPr>
          <a:xfrm>
            <a:off x="464916" y="1277059"/>
            <a:ext cx="6896583" cy="5144947"/>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Per la realizzazione della Schermata di Login e quella di registrazione, è stata adoperata l’implementazione del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JDBC</a:t>
            </a:r>
            <a:r>
              <a:rPr lang="it-IT" sz="2800" b="1" dirty="0">
                <a:effectLst>
                  <a:outerShdw blurRad="50800" dist="38100" dir="2700000" algn="tl" rotWithShape="0">
                    <a:prstClr val="black">
                      <a:alpha val="40000"/>
                    </a:prstClr>
                  </a:outerShdw>
                </a:effectLst>
                <a:latin typeface="Century Schoolbook" panose="02040604050505020304" pitchFamily="18" charset="0"/>
              </a:rPr>
              <a:t>, con in primis un controllo sull’esistenza di un Username in fase di registrazione ed un controllo dei campi a livello locale per assicurare che quest’ultimi siano compilati coerentemente.</a:t>
            </a:r>
          </a:p>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Per la realizzazione è stata creata una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Classe</a:t>
            </a:r>
            <a:r>
              <a:rPr lang="it-IT" sz="2800" b="1" dirty="0">
                <a:effectLst>
                  <a:outerShdw blurRad="50800" dist="38100" dir="2700000" algn="tl" rotWithShape="0">
                    <a:prstClr val="black">
                      <a:alpha val="40000"/>
                    </a:prstClr>
                  </a:outerShdw>
                </a:effectLst>
                <a:latin typeface="Century Schoolbook" panose="02040604050505020304" pitchFamily="18" charset="0"/>
              </a:rPr>
              <a:t> </a:t>
            </a:r>
            <a:r>
              <a:rPr lang="it-IT" sz="2800" b="1" dirty="0">
                <a:solidFill>
                  <a:srgbClr val="8114FF"/>
                </a:solidFill>
                <a:effectLst>
                  <a:outerShdw blurRad="50800" dist="38100" dir="2700000" algn="tl" rotWithShape="0">
                    <a:prstClr val="black">
                      <a:alpha val="40000"/>
                    </a:prstClr>
                  </a:outerShdw>
                </a:effectLst>
                <a:latin typeface="Century Schoolbook" panose="02040604050505020304" pitchFamily="18" charset="0"/>
              </a:rPr>
              <a:t>Utente</a:t>
            </a:r>
            <a:r>
              <a:rPr lang="it-IT" sz="2800" b="1" dirty="0">
                <a:effectLst>
                  <a:outerShdw blurRad="50800" dist="38100" dir="2700000" algn="tl" rotWithShape="0">
                    <a:prstClr val="black">
                      <a:alpha val="40000"/>
                    </a:prstClr>
                  </a:outerShdw>
                </a:effectLst>
                <a:latin typeface="Century Schoolbook" panose="02040604050505020304" pitchFamily="18" charset="0"/>
              </a:rPr>
              <a:t> contenente tutti i campi necessari per registrarsi e giocare, punteggi ed Anagrafica compilata correttamente (specialmente e-mail).</a:t>
            </a:r>
          </a:p>
        </p:txBody>
      </p:sp>
    </p:spTree>
    <p:extLst>
      <p:ext uri="{BB962C8B-B14F-4D97-AF65-F5344CB8AC3E}">
        <p14:creationId xmlns:p14="http://schemas.microsoft.com/office/powerpoint/2010/main" val="1495971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6A869-C140-B0F5-0D99-989D442E730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DFC19FFE-28A5-F811-F770-C33BE623DAE9}"/>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Menu e Classifica</a:t>
            </a:r>
          </a:p>
        </p:txBody>
      </p:sp>
      <p:sp>
        <p:nvSpPr>
          <p:cNvPr id="5" name="Titolo 3">
            <a:extLst>
              <a:ext uri="{FF2B5EF4-FFF2-40B4-BE49-F238E27FC236}">
                <a16:creationId xmlns:a16="http://schemas.microsoft.com/office/drawing/2014/main" id="{58A1DFE4-DA2D-9E1D-5D80-22C5C02FC79A}"/>
              </a:ext>
            </a:extLst>
          </p:cNvPr>
          <p:cNvSpPr txBox="1">
            <a:spLocks/>
          </p:cNvSpPr>
          <p:nvPr/>
        </p:nvSpPr>
        <p:spPr>
          <a:xfrm>
            <a:off x="5048490" y="1277059"/>
            <a:ext cx="6896583" cy="5285787"/>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Queste due schermate sono poste all’interno di una Tab Pane, nel setter di questa schermata è stato passato oltre al valore della Scena anche il valore dell’utente attualmente loggato. Questo valore sarà fondamentale per la corretta visualizzazione della classifica ma verrà anche passato alle schermate di Gioco per salvarne i valori.</a:t>
            </a:r>
          </a:p>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Tutti i bottoni delle impostazioni di gioco sono a mutua esclusione e legati per Binding al Pulsante per l’inizio della partita</a:t>
            </a:r>
          </a:p>
        </p:txBody>
      </p:sp>
    </p:spTree>
    <p:extLst>
      <p:ext uri="{BB962C8B-B14F-4D97-AF65-F5344CB8AC3E}">
        <p14:creationId xmlns:p14="http://schemas.microsoft.com/office/powerpoint/2010/main" val="201465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1454-F7DF-E6FE-AD66-D8C94E31DAA2}"/>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CF8655BD-CC38-7102-ADB7-ED92F6DE94FD}"/>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Schermata </a:t>
            </a:r>
            <a:r>
              <a:rPr lang="it-IT" sz="6000" dirty="0">
                <a:effectLst>
                  <a:outerShdw blurRad="50800" dist="38100" dir="2700000" algn="tl" rotWithShape="0">
                    <a:prstClr val="black">
                      <a:alpha val="40000"/>
                    </a:prstClr>
                  </a:outerShdw>
                </a:effectLst>
                <a:latin typeface="Augusta" panose="02000503020000020003" pitchFamily="2" charset="0"/>
              </a:rPr>
              <a:t>Admin</a:t>
            </a:r>
          </a:p>
        </p:txBody>
      </p:sp>
      <p:sp>
        <p:nvSpPr>
          <p:cNvPr id="5" name="Titolo 3">
            <a:extLst>
              <a:ext uri="{FF2B5EF4-FFF2-40B4-BE49-F238E27FC236}">
                <a16:creationId xmlns:a16="http://schemas.microsoft.com/office/drawing/2014/main" id="{354B750B-A087-47BA-ADF8-7591C1151308}"/>
              </a:ext>
            </a:extLst>
          </p:cNvPr>
          <p:cNvSpPr txBox="1">
            <a:spLocks/>
          </p:cNvSpPr>
          <p:nvPr/>
        </p:nvSpPr>
        <p:spPr>
          <a:xfrm>
            <a:off x="464916" y="1277059"/>
            <a:ext cx="6896583" cy="514494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10000"/>
              </a:lnSpc>
            </a:pPr>
            <a:r>
              <a:rPr lang="it-IT" sz="2800" b="1" dirty="0">
                <a:effectLst>
                  <a:outerShdw blurRad="50800" dist="38100" dir="2700000" algn="tl" rotWithShape="0">
                    <a:prstClr val="black">
                      <a:alpha val="40000"/>
                    </a:prstClr>
                  </a:outerShdw>
                </a:effectLst>
                <a:latin typeface="Century Schoolbook" panose="02040604050505020304" pitchFamily="18" charset="0"/>
              </a:rPr>
              <a:t>La schermata admin offre la possibilità di caricare localmente un numero di testi, impostarne un livello di difficoltà e le stopword, confermato verrà generato da esso tramite Stream API una matrice di valori quali, testo, parole e le relative frequenze, difficoltà e lingua, ottenuti dal filtraggio del testo tramite le impostazioni selezionate</a:t>
            </a:r>
          </a:p>
        </p:txBody>
      </p:sp>
    </p:spTree>
    <p:extLst>
      <p:ext uri="{BB962C8B-B14F-4D97-AF65-F5344CB8AC3E}">
        <p14:creationId xmlns:p14="http://schemas.microsoft.com/office/powerpoint/2010/main" val="3597380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DB599-94AE-DC0B-42C8-DD2AB70FC036}"/>
            </a:ext>
          </a:extLst>
        </p:cNvPr>
        <p:cNvGrpSpPr/>
        <p:nvPr/>
      </p:nvGrpSpPr>
      <p:grpSpPr>
        <a:xfrm>
          <a:off x="0" y="0"/>
          <a:ext cx="0" cy="0"/>
          <a:chOff x="0" y="0"/>
          <a:chExt cx="0" cy="0"/>
        </a:xfrm>
      </p:grpSpPr>
      <p:sp>
        <p:nvSpPr>
          <p:cNvPr id="4" name="Titolo 3">
            <a:extLst>
              <a:ext uri="{FF2B5EF4-FFF2-40B4-BE49-F238E27FC236}">
                <a16:creationId xmlns:a16="http://schemas.microsoft.com/office/drawing/2014/main" id="{02919C5B-4977-A504-F526-D88F57B68709}"/>
              </a:ext>
            </a:extLst>
          </p:cNvPr>
          <p:cNvSpPr txBox="1">
            <a:spLocks/>
          </p:cNvSpPr>
          <p:nvPr/>
        </p:nvSpPr>
        <p:spPr>
          <a:xfrm>
            <a:off x="464916" y="435994"/>
            <a:ext cx="10230092" cy="84106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Schermate </a:t>
            </a:r>
            <a:r>
              <a:rPr lang="it-IT" sz="6000" dirty="0">
                <a:effectLst>
                  <a:outerShdw blurRad="50800" dist="38100" dir="2700000" algn="tl" rotWithShape="0">
                    <a:prstClr val="black">
                      <a:alpha val="40000"/>
                    </a:prstClr>
                  </a:outerShdw>
                </a:effectLst>
                <a:latin typeface="Augusta" panose="02000503020000020003" pitchFamily="2" charset="0"/>
              </a:rPr>
              <a:t>di</a:t>
            </a:r>
            <a:r>
              <a:rPr lang="it-IT" sz="6000" dirty="0">
                <a:solidFill>
                  <a:srgbClr val="8114FF"/>
                </a:solidFill>
                <a:effectLst>
                  <a:outerShdw blurRad="50800" dist="38100" dir="2700000" algn="tl" rotWithShape="0">
                    <a:prstClr val="black">
                      <a:alpha val="40000"/>
                    </a:prstClr>
                  </a:outerShdw>
                </a:effectLst>
                <a:latin typeface="Augusta" panose="02000503020000020003" pitchFamily="2" charset="0"/>
              </a:rPr>
              <a:t> </a:t>
            </a:r>
            <a:r>
              <a:rPr lang="it-IT" sz="6000" dirty="0">
                <a:effectLst>
                  <a:outerShdw blurRad="50800" dist="38100" dir="2700000" algn="tl" rotWithShape="0">
                    <a:prstClr val="black">
                      <a:alpha val="40000"/>
                    </a:prstClr>
                  </a:outerShdw>
                </a:effectLst>
                <a:latin typeface="Augusta" panose="02000503020000020003" pitchFamily="2" charset="0"/>
              </a:rPr>
              <a:t>Gioco</a:t>
            </a:r>
          </a:p>
        </p:txBody>
      </p:sp>
      <p:sp>
        <p:nvSpPr>
          <p:cNvPr id="5" name="Titolo 3">
            <a:extLst>
              <a:ext uri="{FF2B5EF4-FFF2-40B4-BE49-F238E27FC236}">
                <a16:creationId xmlns:a16="http://schemas.microsoft.com/office/drawing/2014/main" id="{C9B9ED1C-DFB7-E54A-4A0D-8D80505EC946}"/>
              </a:ext>
            </a:extLst>
          </p:cNvPr>
          <p:cNvSpPr txBox="1">
            <a:spLocks/>
          </p:cNvSpPr>
          <p:nvPr/>
        </p:nvSpPr>
        <p:spPr>
          <a:xfrm>
            <a:off x="5048490" y="1277059"/>
            <a:ext cx="6896583" cy="5285787"/>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it-IT" sz="3200" b="1" dirty="0">
                <a:effectLst>
                  <a:outerShdw blurRad="50800" dist="38100" dir="2700000" algn="tl" rotWithShape="0">
                    <a:prstClr val="black">
                      <a:alpha val="40000"/>
                    </a:prstClr>
                  </a:outerShdw>
                </a:effectLst>
                <a:latin typeface="Century Schoolbook" panose="02040604050505020304" pitchFamily="18" charset="0"/>
              </a:rPr>
              <a:t>La prima schermata di Lettura ha un timer gestito in contemporanea con </a:t>
            </a:r>
            <a:r>
              <a:rPr lang="it-IT" sz="3200" b="1" dirty="0" err="1">
                <a:effectLst>
                  <a:outerShdw blurRad="50800" dist="38100" dir="2700000" algn="tl" rotWithShape="0">
                    <a:prstClr val="black">
                      <a:alpha val="40000"/>
                    </a:prstClr>
                  </a:outerShdw>
                </a:effectLst>
                <a:latin typeface="Century Schoolbook" panose="02040604050505020304" pitchFamily="18" charset="0"/>
              </a:rPr>
              <a:t>concurrency</a:t>
            </a:r>
            <a:r>
              <a:rPr lang="it-IT" sz="3200" b="1" dirty="0">
                <a:effectLst>
                  <a:outerShdw blurRad="50800" dist="38100" dir="2700000" algn="tl" rotWithShape="0">
                    <a:prstClr val="black">
                      <a:alpha val="40000"/>
                    </a:prstClr>
                  </a:outerShdw>
                </a:effectLst>
                <a:latin typeface="Century Schoolbook" panose="02040604050505020304" pitchFamily="18" charset="0"/>
              </a:rPr>
              <a:t>, il tempo scaduto esattamente come l’invio di una risposta permette di inviare all’oggetto delle domande del quiz, la risposta attualmente generata, che sarà confrontata con la risposta corretta generata già alla creazione </a:t>
            </a:r>
            <a:r>
              <a:rPr lang="it-IT" sz="3200" b="1">
                <a:effectLst>
                  <a:outerShdw blurRad="50800" dist="38100" dir="2700000" algn="tl" rotWithShape="0">
                    <a:prstClr val="black">
                      <a:alpha val="40000"/>
                    </a:prstClr>
                  </a:outerShdw>
                </a:effectLst>
                <a:latin typeface="Century Schoolbook" panose="02040604050505020304" pitchFamily="18" charset="0"/>
              </a:rPr>
              <a:t>dell’oggetto domanda.</a:t>
            </a:r>
            <a:endParaRPr lang="it-IT" sz="3200" b="1" dirty="0">
              <a:effectLst>
                <a:outerShdw blurRad="50800" dist="38100" dir="2700000" algn="tl" rotWithShape="0">
                  <a:prstClr val="black">
                    <a:alpha val="40000"/>
                  </a:prstClr>
                </a:outerShdw>
              </a:effectLst>
              <a:latin typeface="Century Schoolbook" panose="02040604050505020304" pitchFamily="18" charset="0"/>
            </a:endParaRPr>
          </a:p>
        </p:txBody>
      </p:sp>
    </p:spTree>
    <p:extLst>
      <p:ext uri="{BB962C8B-B14F-4D97-AF65-F5344CB8AC3E}">
        <p14:creationId xmlns:p14="http://schemas.microsoft.com/office/powerpoint/2010/main" val="303605783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TotalTime>
  <Words>297</Words>
  <Application>Microsoft Office PowerPoint</Application>
  <PresentationFormat>Widescreen</PresentationFormat>
  <Paragraphs>19</Paragraphs>
  <Slides>6</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6</vt:i4>
      </vt:variant>
    </vt:vector>
  </HeadingPairs>
  <TitlesOfParts>
    <vt:vector size="13" baseType="lpstr">
      <vt:lpstr>Aptos</vt:lpstr>
      <vt:lpstr>Aptos Display</vt:lpstr>
      <vt:lpstr>Arial</vt:lpstr>
      <vt:lpstr>Augusta</vt:lpstr>
      <vt:lpstr>Century Schoolbook</vt:lpstr>
      <vt:lpstr>Symbol</vt:lpstr>
      <vt:lpstr>Tema di Office</vt:lpstr>
      <vt:lpstr>Progetto Gruppo 23</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LUIGI D'ANIELLO</dc:creator>
  <cp:lastModifiedBy>LUIGI D'ANIELLO</cp:lastModifiedBy>
  <cp:revision>1</cp:revision>
  <dcterms:created xsi:type="dcterms:W3CDTF">2025-07-17T12:04:42Z</dcterms:created>
  <dcterms:modified xsi:type="dcterms:W3CDTF">2025-07-17T14:31:43Z</dcterms:modified>
</cp:coreProperties>
</file>