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8" r:id="rId11"/>
    <p:sldId id="269" r:id="rId12"/>
    <p:sldId id="270" r:id="rId13"/>
    <p:sldId id="271" r:id="rId14"/>
    <p:sldId id="264" r:id="rId15"/>
    <p:sldId id="266" r:id="rId16"/>
    <p:sldId id="267" r:id="rId17"/>
    <p:sldId id="273" r:id="rId18"/>
    <p:sldId id="272" r:id="rId19"/>
    <p:sldId id="274" r:id="rId20"/>
  </p:sldIdLst>
  <p:sldSz cx="9144000" cy="6858000" type="screen4x3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4E3-3755-4A06-A354-486B73A4E628}" type="datetimeFigureOut">
              <a:rPr lang="es-GT" smtClean="0"/>
              <a:pPr/>
              <a:t>16/07/2012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  <p:sp>
        <p:nvSpPr>
          <p:cNvPr id="10" name="9 Rectángulo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4E3-3755-4A06-A354-486B73A4E628}" type="datetimeFigureOut">
              <a:rPr lang="es-GT" smtClean="0"/>
              <a:pPr/>
              <a:t>16/07/2012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4E3-3755-4A06-A354-486B73A4E628}" type="datetimeFigureOut">
              <a:rPr lang="es-GT" smtClean="0"/>
              <a:pPr/>
              <a:t>16/07/2012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4E3-3755-4A06-A354-486B73A4E628}" type="datetimeFigureOut">
              <a:rPr lang="es-GT" smtClean="0"/>
              <a:pPr/>
              <a:t>16/07/2012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4E3-3755-4A06-A354-486B73A4E628}" type="datetimeFigureOut">
              <a:rPr lang="es-GT" smtClean="0"/>
              <a:pPr/>
              <a:t>16/07/2012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4E3-3755-4A06-A354-486B73A4E628}" type="datetimeFigureOut">
              <a:rPr lang="es-GT" smtClean="0"/>
              <a:pPr/>
              <a:t>16/07/2012</a:t>
            </a:fld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4E3-3755-4A06-A354-486B73A4E628}" type="datetimeFigureOut">
              <a:rPr lang="es-GT" smtClean="0"/>
              <a:pPr/>
              <a:t>16/07/2012</a:t>
            </a:fld>
            <a:endParaRPr lang="es-GT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4E3-3755-4A06-A354-486B73A4E628}" type="datetimeFigureOut">
              <a:rPr lang="es-GT" smtClean="0"/>
              <a:pPr/>
              <a:t>16/07/2012</a:t>
            </a:fld>
            <a:endParaRPr lang="es-GT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4E3-3755-4A06-A354-486B73A4E628}" type="datetimeFigureOut">
              <a:rPr lang="es-GT" smtClean="0"/>
              <a:pPr/>
              <a:t>16/07/2012</a:t>
            </a:fld>
            <a:endParaRPr lang="es-GT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4E3-3755-4A06-A354-486B73A4E628}" type="datetimeFigureOut">
              <a:rPr lang="es-GT" smtClean="0"/>
              <a:pPr/>
              <a:t>16/07/2012</a:t>
            </a:fld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  <p:sp>
        <p:nvSpPr>
          <p:cNvPr id="12" name="11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DA874E3-3755-4A06-A354-486B73A4E628}" type="datetimeFigureOut">
              <a:rPr lang="es-GT" smtClean="0"/>
              <a:pPr/>
              <a:t>16/07/2012</a:t>
            </a:fld>
            <a:endParaRPr lang="es-GT"/>
          </a:p>
        </p:txBody>
      </p:sp>
      <p:sp>
        <p:nvSpPr>
          <p:cNvPr id="11" name="10 Rectángulo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DA874E3-3755-4A06-A354-486B73A4E628}" type="datetimeFigureOut">
              <a:rPr lang="es-GT" smtClean="0"/>
              <a:pPr/>
              <a:t>16/07/2012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66B9287-6FC7-47F6-8937-D25757A8BFA5}" type="slidenum">
              <a:rPr lang="es-GT" smtClean="0"/>
              <a:pPr/>
              <a:t>‹Nº›</a:t>
            </a:fld>
            <a:endParaRPr lang="es-G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 err="1"/>
              <a:t>Dattex</a:t>
            </a:r>
            <a:r>
              <a:rPr lang="es-GT" dirty="0"/>
              <a:t>-Plus</a:t>
            </a:r>
            <a:br>
              <a:rPr lang="es-GT" dirty="0"/>
            </a:br>
            <a:endParaRPr lang="es-GT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Propuesta de sistema informático para la gestión del inventario y punto de ventas para la comercializadora de textiles “Simplemente moda</a:t>
            </a:r>
            <a:r>
              <a:rPr lang="es-ES" dirty="0" smtClean="0"/>
              <a:t>”</a:t>
            </a:r>
            <a:endParaRPr lang="es-GT" dirty="0"/>
          </a:p>
        </p:txBody>
      </p:sp>
      <p:pic>
        <p:nvPicPr>
          <p:cNvPr id="5" name="4 Imagen" descr="ICONO 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3768" y="4864456"/>
            <a:ext cx="2000232" cy="19935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GT" dirty="0" smtClean="0"/>
              <a:t>Objetivos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lvl="0" indent="-514350">
              <a:buFont typeface="+mj-lt"/>
              <a:buAutoNum type="arabicPeriod"/>
            </a:pPr>
            <a:r>
              <a:rPr lang="es-GT" dirty="0" smtClean="0"/>
              <a:t>Que los trabajadores se familiaricen y experimenten el software con soporte inmediato.</a:t>
            </a:r>
          </a:p>
          <a:p>
            <a:pPr marL="633222" lvl="0" indent="-514350">
              <a:buFont typeface="+mj-lt"/>
              <a:buAutoNum type="arabicPeriod"/>
            </a:pPr>
            <a:r>
              <a:rPr lang="es-GT" dirty="0" smtClean="0"/>
              <a:t>Reducir la resistencia al cambio con una charla introductoria.</a:t>
            </a:r>
          </a:p>
          <a:p>
            <a:endParaRPr lang="es-GT" dirty="0"/>
          </a:p>
        </p:txBody>
      </p:sp>
      <p:pic>
        <p:nvPicPr>
          <p:cNvPr id="4" name="3 Imagen" descr="ICONO 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86710" y="5505248"/>
            <a:ext cx="1357290" cy="1352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GT" dirty="0" smtClean="0"/>
              <a:t>Metas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indent="-514350">
              <a:buFont typeface="+mj-lt"/>
              <a:buAutoNum type="arabicPeriod"/>
            </a:pPr>
            <a:r>
              <a:rPr lang="es-GT" dirty="0" smtClean="0"/>
              <a:t>Que los trabajadores del área de bodega, ventas y el administrador conozcan en su totalidad la funcionalidad del software</a:t>
            </a:r>
            <a:endParaRPr lang="es-GT" dirty="0"/>
          </a:p>
        </p:txBody>
      </p:sp>
      <p:pic>
        <p:nvPicPr>
          <p:cNvPr id="4" name="3 Imagen" descr="ICONO 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86710" y="5505248"/>
            <a:ext cx="1357290" cy="1352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Descripción de la capacitación</a:t>
            </a:r>
            <a:endParaRPr lang="es-GT" dirty="0"/>
          </a:p>
        </p:txBody>
      </p:sp>
      <p:pic>
        <p:nvPicPr>
          <p:cNvPr id="4" name="3 Imagen" descr="ICONO 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86710" y="5505248"/>
            <a:ext cx="1357290" cy="135275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5234" t="34630" r="26719" b="17773"/>
          <a:stretch/>
        </p:blipFill>
        <p:spPr bwMode="auto">
          <a:xfrm>
            <a:off x="1547664" y="1772816"/>
            <a:ext cx="5857875" cy="464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4" name="3 Imagen"/>
          <p:cNvPicPr/>
          <p:nvPr/>
        </p:nvPicPr>
        <p:blipFill rotWithShape="1">
          <a:blip r:embed="rId2" cstate="print"/>
          <a:srcRect l="25136" t="45646" r="26459" b="26752"/>
          <a:stretch/>
        </p:blipFill>
        <p:spPr bwMode="auto">
          <a:xfrm>
            <a:off x="1691680" y="2564904"/>
            <a:ext cx="5832648" cy="285137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a14="http://schemas.microsoft.com/office/drawing/2010/main"/>
            </a:ext>
          </a:extLst>
        </p:spPr>
      </p:pic>
    </p:spTree>
    <p:extLst>
      <p:ext uri="{BB962C8B-B14F-4D97-AF65-F5344CB8AC3E}">
        <p14:creationId xmlns="" xmlns:p14="http://schemas.microsoft.com/office/powerpoint/2010/main" val="3901028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Instalación</a:t>
            </a:r>
            <a:endParaRPr lang="es-GT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Tiempo Estimado: 1 día (8 horas de trabajo)</a:t>
            </a:r>
          </a:p>
          <a:p>
            <a:r>
              <a:rPr lang="es-GT" dirty="0" smtClean="0"/>
              <a:t>Número de Implementadores: 1 miembro</a:t>
            </a:r>
          </a:p>
          <a:p>
            <a:pPr>
              <a:buNone/>
            </a:pPr>
            <a:endParaRPr lang="es-GT" dirty="0" smtClean="0"/>
          </a:p>
          <a:p>
            <a:endParaRPr lang="es-GT" dirty="0"/>
          </a:p>
        </p:txBody>
      </p:sp>
      <p:pic>
        <p:nvPicPr>
          <p:cNvPr id="6" name="5 Imagen" descr="ICONO 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86710" y="5505248"/>
            <a:ext cx="1357290" cy="1352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Hardware</a:t>
            </a:r>
            <a:endParaRPr lang="es-GT" dirty="0" smtClean="0"/>
          </a:p>
          <a:p>
            <a:pPr lvl="0"/>
            <a:r>
              <a:rPr lang="en-US" dirty="0" smtClean="0"/>
              <a:t>Desktop Dell </a:t>
            </a:r>
            <a:r>
              <a:rPr lang="en-US" dirty="0" err="1" smtClean="0"/>
              <a:t>Inspiron</a:t>
            </a:r>
            <a:r>
              <a:rPr lang="en-US" dirty="0" smtClean="0"/>
              <a:t> i570-9114BK</a:t>
            </a:r>
            <a:endParaRPr lang="es-GT" dirty="0" smtClean="0"/>
          </a:p>
          <a:p>
            <a:pPr lvl="0"/>
            <a:r>
              <a:rPr lang="en-US" dirty="0" smtClean="0"/>
              <a:t>Monitor LCD S2031</a:t>
            </a:r>
            <a:endParaRPr lang="es-GT" dirty="0" smtClean="0"/>
          </a:p>
          <a:p>
            <a:pPr lvl="0"/>
            <a:r>
              <a:rPr lang="en-US" dirty="0" err="1" smtClean="0"/>
              <a:t>Impresora</a:t>
            </a:r>
            <a:r>
              <a:rPr lang="en-US" dirty="0" smtClean="0"/>
              <a:t> HP </a:t>
            </a:r>
            <a:r>
              <a:rPr lang="en-US" dirty="0" err="1" smtClean="0"/>
              <a:t>Deskjet</a:t>
            </a:r>
            <a:r>
              <a:rPr lang="en-US" dirty="0" smtClean="0"/>
              <a:t> 1000</a:t>
            </a:r>
          </a:p>
          <a:p>
            <a:pPr lvl="0"/>
            <a:endParaRPr lang="es-GT" dirty="0" smtClean="0"/>
          </a:p>
          <a:p>
            <a:r>
              <a:rPr lang="en-US" b="1" dirty="0" smtClean="0"/>
              <a:t>Software</a:t>
            </a:r>
            <a:endParaRPr lang="es-GT" dirty="0" smtClean="0"/>
          </a:p>
          <a:p>
            <a:pPr lvl="0"/>
            <a:r>
              <a:rPr lang="en-US" dirty="0" smtClean="0"/>
              <a:t>Windows 7 Professional</a:t>
            </a:r>
            <a:endParaRPr lang="es-GT" dirty="0" smtClean="0"/>
          </a:p>
          <a:p>
            <a:pPr lvl="0"/>
            <a:r>
              <a:rPr lang="en-US" dirty="0" smtClean="0"/>
              <a:t>SQL Server 2008 Express</a:t>
            </a:r>
            <a:endParaRPr lang="es-GT" dirty="0" smtClean="0"/>
          </a:p>
          <a:p>
            <a:r>
              <a:rPr lang="en-US" dirty="0" err="1" smtClean="0"/>
              <a:t>.Net</a:t>
            </a:r>
            <a:r>
              <a:rPr lang="en-US" dirty="0" smtClean="0"/>
              <a:t> Framework v4</a:t>
            </a:r>
            <a:endParaRPr lang="es-GT" dirty="0"/>
          </a:p>
        </p:txBody>
      </p:sp>
      <p:pic>
        <p:nvPicPr>
          <p:cNvPr id="4" name="3 Imagen" descr="ICONO 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86710" y="5505248"/>
            <a:ext cx="1357290" cy="1352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291384" y="1643052"/>
          <a:ext cx="8630741" cy="4929217"/>
        </p:xfrm>
        <a:graphic>
          <a:graphicData uri="http://schemas.openxmlformats.org/drawingml/2006/table">
            <a:tbl>
              <a:tblPr/>
              <a:tblGrid>
                <a:gridCol w="3241771"/>
                <a:gridCol w="5388970"/>
              </a:tblGrid>
              <a:tr h="4107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300" b="1">
                          <a:solidFill>
                            <a:srgbClr val="4F6228"/>
                          </a:solidFill>
                          <a:latin typeface="Bodoni MT"/>
                          <a:ea typeface="Calibri"/>
                          <a:cs typeface="Times New Roman"/>
                        </a:rPr>
                        <a:t>Tiempo (Horas)</a:t>
                      </a:r>
                      <a:endParaRPr lang="es-GT" sz="2300">
                        <a:solidFill>
                          <a:srgbClr val="76923C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6123" marR="1461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300" b="1">
                          <a:solidFill>
                            <a:srgbClr val="4F6228"/>
                          </a:solidFill>
                          <a:latin typeface="Bodoni MT"/>
                          <a:ea typeface="Calibri"/>
                          <a:cs typeface="Times New Roman"/>
                        </a:rPr>
                        <a:t>Actividad</a:t>
                      </a:r>
                      <a:endParaRPr lang="es-GT" sz="2300">
                        <a:solidFill>
                          <a:srgbClr val="76923C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6123" marR="1461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07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300" b="1">
                          <a:solidFill>
                            <a:srgbClr val="4F6228"/>
                          </a:solidFill>
                          <a:latin typeface="Bodoni MT"/>
                          <a:ea typeface="Calibri"/>
                          <a:cs typeface="Times New Roman"/>
                        </a:rPr>
                        <a:t>1</a:t>
                      </a:r>
                      <a:endParaRPr lang="es-GT" sz="2300">
                        <a:solidFill>
                          <a:srgbClr val="76923C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6123" marR="1461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300">
                          <a:solidFill>
                            <a:srgbClr val="4F6228"/>
                          </a:solidFill>
                          <a:latin typeface="Bodoni MT"/>
                          <a:ea typeface="Calibri"/>
                          <a:cs typeface="Times New Roman"/>
                        </a:rPr>
                        <a:t>Limpieza de Maquina</a:t>
                      </a:r>
                      <a:endParaRPr lang="es-GT" sz="2300">
                        <a:solidFill>
                          <a:srgbClr val="76923C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6123" marR="1461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</a:tr>
              <a:tr h="4107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300" b="1">
                          <a:solidFill>
                            <a:srgbClr val="4F6228"/>
                          </a:solidFill>
                          <a:latin typeface="Bodoni MT"/>
                          <a:ea typeface="Calibri"/>
                          <a:cs typeface="Times New Roman"/>
                        </a:rPr>
                        <a:t>0.5</a:t>
                      </a:r>
                      <a:endParaRPr lang="es-GT" sz="2300">
                        <a:solidFill>
                          <a:srgbClr val="76923C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6123" marR="1461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300">
                          <a:solidFill>
                            <a:srgbClr val="4F6228"/>
                          </a:solidFill>
                          <a:latin typeface="Bodoni MT"/>
                          <a:ea typeface="Calibri"/>
                          <a:cs typeface="Times New Roman"/>
                        </a:rPr>
                        <a:t>Instalación del Sistema Operativo</a:t>
                      </a:r>
                      <a:endParaRPr lang="es-GT" sz="2300">
                        <a:solidFill>
                          <a:srgbClr val="76923C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6123" marR="1461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07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300" b="1">
                          <a:solidFill>
                            <a:srgbClr val="4F6228"/>
                          </a:solidFill>
                          <a:latin typeface="Bodoni MT"/>
                          <a:ea typeface="Calibri"/>
                          <a:cs typeface="Times New Roman"/>
                        </a:rPr>
                        <a:t>0.5</a:t>
                      </a:r>
                      <a:endParaRPr lang="es-GT" sz="2300">
                        <a:solidFill>
                          <a:srgbClr val="76923C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6123" marR="1461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300">
                          <a:solidFill>
                            <a:srgbClr val="4F6228"/>
                          </a:solidFill>
                          <a:latin typeface="Bodoni MT"/>
                          <a:ea typeface="Calibri"/>
                          <a:cs typeface="Times New Roman"/>
                        </a:rPr>
                        <a:t>Revisión de funcionamiento</a:t>
                      </a:r>
                      <a:endParaRPr lang="es-GT" sz="2300">
                        <a:solidFill>
                          <a:srgbClr val="76923C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6123" marR="1461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</a:tr>
              <a:tr h="4107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300" b="1">
                          <a:solidFill>
                            <a:srgbClr val="4F6228"/>
                          </a:solidFill>
                          <a:latin typeface="Bodoni MT"/>
                          <a:ea typeface="Calibri"/>
                          <a:cs typeface="Times New Roman"/>
                        </a:rPr>
                        <a:t>1</a:t>
                      </a:r>
                      <a:endParaRPr lang="es-GT" sz="2300">
                        <a:solidFill>
                          <a:srgbClr val="76923C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6123" marR="1461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300">
                          <a:solidFill>
                            <a:srgbClr val="4F6228"/>
                          </a:solidFill>
                          <a:latin typeface="Bodoni MT"/>
                          <a:ea typeface="Calibri"/>
                          <a:cs typeface="Times New Roman"/>
                        </a:rPr>
                        <a:t>Instalación de  .NET</a:t>
                      </a:r>
                      <a:endParaRPr lang="es-GT" sz="2300">
                        <a:solidFill>
                          <a:srgbClr val="76923C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6123" marR="1461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07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300" b="1">
                          <a:solidFill>
                            <a:srgbClr val="4F6228"/>
                          </a:solidFill>
                          <a:latin typeface="Bodoni MT"/>
                          <a:ea typeface="Calibri"/>
                          <a:cs typeface="Times New Roman"/>
                        </a:rPr>
                        <a:t>1.5</a:t>
                      </a:r>
                      <a:endParaRPr lang="es-GT" sz="2300">
                        <a:solidFill>
                          <a:srgbClr val="76923C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6123" marR="1461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300">
                          <a:solidFill>
                            <a:srgbClr val="4F6228"/>
                          </a:solidFill>
                          <a:latin typeface="Bodoni MT"/>
                          <a:ea typeface="Calibri"/>
                          <a:cs typeface="Times New Roman"/>
                        </a:rPr>
                        <a:t>Instalación de SQL Server</a:t>
                      </a:r>
                      <a:endParaRPr lang="es-GT" sz="2300">
                        <a:solidFill>
                          <a:srgbClr val="76923C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6123" marR="1461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</a:tr>
              <a:tr h="4107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300" b="1">
                          <a:solidFill>
                            <a:srgbClr val="4F6228"/>
                          </a:solidFill>
                          <a:latin typeface="Bodoni MT"/>
                          <a:ea typeface="Calibri"/>
                          <a:cs typeface="Times New Roman"/>
                        </a:rPr>
                        <a:t>0.5</a:t>
                      </a:r>
                      <a:endParaRPr lang="es-GT" sz="2300">
                        <a:solidFill>
                          <a:srgbClr val="76923C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6123" marR="1461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300">
                          <a:solidFill>
                            <a:srgbClr val="4F6228"/>
                          </a:solidFill>
                          <a:latin typeface="Bodoni MT"/>
                          <a:ea typeface="Calibri"/>
                          <a:cs typeface="Times New Roman"/>
                        </a:rPr>
                        <a:t>Instalación de Base de Datos</a:t>
                      </a:r>
                      <a:endParaRPr lang="es-GT" sz="2300">
                        <a:solidFill>
                          <a:srgbClr val="76923C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6123" marR="1461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07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300" b="1">
                          <a:solidFill>
                            <a:srgbClr val="4F6228"/>
                          </a:solidFill>
                          <a:latin typeface="Bodoni MT"/>
                          <a:ea typeface="Calibri"/>
                          <a:cs typeface="Times New Roman"/>
                        </a:rPr>
                        <a:t>0.5</a:t>
                      </a:r>
                      <a:endParaRPr lang="es-GT" sz="2300">
                        <a:solidFill>
                          <a:srgbClr val="76923C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6123" marR="1461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300">
                          <a:solidFill>
                            <a:srgbClr val="4F6228"/>
                          </a:solidFill>
                          <a:latin typeface="Bodoni MT"/>
                          <a:ea typeface="Calibri"/>
                          <a:cs typeface="Times New Roman"/>
                        </a:rPr>
                        <a:t>Instalación de CrystalReports 13</a:t>
                      </a:r>
                      <a:endParaRPr lang="es-GT" sz="2300">
                        <a:solidFill>
                          <a:srgbClr val="76923C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6123" marR="1461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</a:tr>
              <a:tr h="4107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300" b="1">
                          <a:solidFill>
                            <a:srgbClr val="4F6228"/>
                          </a:solidFill>
                          <a:latin typeface="Bodoni MT"/>
                          <a:ea typeface="Calibri"/>
                          <a:cs typeface="Times New Roman"/>
                        </a:rPr>
                        <a:t>0.5</a:t>
                      </a:r>
                      <a:endParaRPr lang="es-GT" sz="2300">
                        <a:solidFill>
                          <a:srgbClr val="76923C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6123" marR="1461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300">
                          <a:solidFill>
                            <a:srgbClr val="4F6228"/>
                          </a:solidFill>
                          <a:latin typeface="Bodoni MT"/>
                          <a:ea typeface="Calibri"/>
                          <a:cs typeface="Times New Roman"/>
                        </a:rPr>
                        <a:t>Instalación de Dattex Plus</a:t>
                      </a:r>
                      <a:endParaRPr lang="es-GT" sz="2300">
                        <a:solidFill>
                          <a:srgbClr val="76923C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6123" marR="1461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153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300" b="1">
                          <a:solidFill>
                            <a:srgbClr val="4F6228"/>
                          </a:solidFill>
                          <a:latin typeface="Bodoni MT"/>
                          <a:ea typeface="Calibri"/>
                          <a:cs typeface="Times New Roman"/>
                        </a:rPr>
                        <a:t>2</a:t>
                      </a:r>
                      <a:endParaRPr lang="es-GT" sz="2300">
                        <a:solidFill>
                          <a:srgbClr val="76923C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6123" marR="1461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300">
                          <a:solidFill>
                            <a:srgbClr val="4F6228"/>
                          </a:solidFill>
                          <a:latin typeface="Bodoni MT"/>
                          <a:ea typeface="Calibri"/>
                          <a:cs typeface="Times New Roman"/>
                        </a:rPr>
                        <a:t>Pruebas de funcionamiento de aplicación</a:t>
                      </a:r>
                      <a:endParaRPr lang="es-GT" sz="2300">
                        <a:solidFill>
                          <a:srgbClr val="76923C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6123" marR="1461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</a:tr>
              <a:tr h="4107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300" b="1">
                          <a:solidFill>
                            <a:srgbClr val="4F6228"/>
                          </a:solidFill>
                          <a:latin typeface="Bodoni MT"/>
                          <a:ea typeface="Calibri"/>
                          <a:cs typeface="Times New Roman"/>
                        </a:rPr>
                        <a:t>7 horas</a:t>
                      </a:r>
                      <a:endParaRPr lang="es-GT" sz="2300">
                        <a:solidFill>
                          <a:srgbClr val="76923C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6123" marR="1461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76923C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300" dirty="0">
                          <a:solidFill>
                            <a:srgbClr val="4F6228"/>
                          </a:solidFill>
                          <a:latin typeface="Bodoni MT"/>
                          <a:ea typeface="Calibri"/>
                          <a:cs typeface="Times New Roman"/>
                        </a:rPr>
                        <a:t>TOTAL</a:t>
                      </a:r>
                      <a:endParaRPr lang="es-GT" sz="2300" dirty="0">
                        <a:solidFill>
                          <a:srgbClr val="76923C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6123" marR="1461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76923C"/>
                      </a:fgClr>
                      <a:bgClr>
                        <a:srgbClr val="CCCCCC"/>
                      </a:bgClr>
                    </a:patt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smtClean="0"/>
              <a:t>Costo</a:t>
            </a:r>
            <a:endParaRPr lang="es-GT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El costo total del proyecto es de Q15,000</a:t>
            </a:r>
          </a:p>
          <a:p>
            <a:r>
              <a:rPr lang="es-GT" dirty="0" smtClean="0"/>
              <a:t>Este costo lo dividimos:</a:t>
            </a:r>
          </a:p>
          <a:p>
            <a:pPr lvl="1"/>
            <a:r>
              <a:rPr lang="es-GT" dirty="0" smtClean="0"/>
              <a:t>Costo de análisis, desarrollo e implementación del software: Q8,000</a:t>
            </a:r>
          </a:p>
          <a:p>
            <a:pPr lvl="1"/>
            <a:r>
              <a:rPr lang="es-GT" dirty="0" smtClean="0"/>
              <a:t>Compra de Hardware: Q5,000</a:t>
            </a:r>
          </a:p>
          <a:p>
            <a:pPr lvl="1"/>
            <a:r>
              <a:rPr lang="es-GT" dirty="0" smtClean="0"/>
              <a:t>Costo por capacitación a usuarios:Q2,000</a:t>
            </a:r>
            <a:endParaRPr lang="es-GT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79512" y="1700808"/>
          <a:ext cx="8640960" cy="4974291"/>
        </p:xfrm>
        <a:graphic>
          <a:graphicData uri="http://schemas.openxmlformats.org/drawingml/2006/table">
            <a:tbl>
              <a:tblPr/>
              <a:tblGrid>
                <a:gridCol w="2995278"/>
                <a:gridCol w="5645682"/>
              </a:tblGrid>
              <a:tr h="6583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Costos del Sistema</a:t>
                      </a:r>
                      <a:endParaRPr lang="es-GT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964" marR="409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4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Beneficios del Sistema</a:t>
                      </a:r>
                      <a:endParaRPr lang="es-GT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964" marR="409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- Instalación de equipo</a:t>
                      </a:r>
                      <a:endParaRPr lang="es-GT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964" marR="409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- Mejora en la administración de personal</a:t>
                      </a:r>
                      <a:endParaRPr lang="es-GT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964" marR="4096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- Compra del software</a:t>
                      </a:r>
                      <a:endParaRPr lang="es-GT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964" marR="409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- Organización y control preciso del inventario</a:t>
                      </a:r>
                      <a:endParaRPr lang="es-GT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964" marR="4096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67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- Mantenimiento de software</a:t>
                      </a:r>
                      <a:endParaRPr lang="es-GT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964" marR="409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- Información útil sobre el movimiento de productos del             inventario</a:t>
                      </a:r>
                      <a:endParaRPr lang="es-GT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964" marR="409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- Capacitación a </a:t>
                      </a:r>
                      <a:r>
                        <a:rPr lang="es-GT" sz="24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usuarios</a:t>
                      </a:r>
                    </a:p>
                  </a:txBody>
                  <a:tcPr marL="40964" marR="409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s-GT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964" marR="4096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GT" sz="24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-Compra de Equipo</a:t>
                      </a:r>
                    </a:p>
                  </a:txBody>
                  <a:tcPr marL="40964" marR="409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GT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964" marR="4096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Estado actual del sistema</a:t>
            </a:r>
            <a:endParaRPr lang="es-GT" dirty="0"/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GT" dirty="0" smtClean="0"/>
              <a:t>Sistema manual</a:t>
            </a:r>
          </a:p>
          <a:p>
            <a:pPr marL="514350" indent="-514350">
              <a:buFont typeface="+mj-lt"/>
              <a:buAutoNum type="arabicPeriod"/>
            </a:pPr>
            <a:r>
              <a:rPr lang="es-GT" dirty="0" smtClean="0"/>
              <a:t>Desorden </a:t>
            </a:r>
            <a:r>
              <a:rPr lang="es-GT" dirty="0"/>
              <a:t>de la </a:t>
            </a:r>
            <a:r>
              <a:rPr lang="es-GT" dirty="0" smtClean="0"/>
              <a:t>información</a:t>
            </a:r>
          </a:p>
          <a:p>
            <a:pPr marL="514350" indent="-514350">
              <a:buFont typeface="+mj-lt"/>
              <a:buAutoNum type="arabicPeriod"/>
            </a:pPr>
            <a:r>
              <a:rPr lang="es-GT" dirty="0" smtClean="0"/>
              <a:t>Control de productos</a:t>
            </a:r>
          </a:p>
          <a:p>
            <a:pPr marL="514350" indent="-514350">
              <a:buFont typeface="+mj-lt"/>
              <a:buAutoNum type="arabicPeriod"/>
            </a:pPr>
            <a:r>
              <a:rPr lang="es-GT" dirty="0" smtClean="0"/>
              <a:t>Seguridad de los datos</a:t>
            </a:r>
            <a:endParaRPr lang="es-GT" dirty="0"/>
          </a:p>
        </p:txBody>
      </p:sp>
      <p:pic>
        <p:nvPicPr>
          <p:cNvPr id="6" name="5 Imagen" descr="ICONO 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86710" y="5505248"/>
            <a:ext cx="1357290" cy="1352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Objetivo general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GT" dirty="0"/>
              <a:t>Trasladar el sistema actual de procesos manuales a un sistema moderno basado en soluciones informáticas </a:t>
            </a:r>
          </a:p>
        </p:txBody>
      </p:sp>
      <p:pic>
        <p:nvPicPr>
          <p:cNvPr id="4" name="3 Imagen" descr="ICONO 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86710" y="5505248"/>
            <a:ext cx="1357290" cy="1352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Objetivos específicos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GT" dirty="0" smtClean="0"/>
              <a:t>Agilizar </a:t>
            </a:r>
            <a:r>
              <a:rPr lang="es-GT" dirty="0"/>
              <a:t>el ingreso de </a:t>
            </a:r>
            <a:r>
              <a:rPr lang="es-GT" dirty="0" smtClean="0"/>
              <a:t>información</a:t>
            </a:r>
          </a:p>
          <a:p>
            <a:pPr marL="514350" indent="-514350">
              <a:buFont typeface="+mj-lt"/>
              <a:buAutoNum type="arabicPeriod"/>
            </a:pPr>
            <a:r>
              <a:rPr lang="es-GT" dirty="0" smtClean="0"/>
              <a:t>Obtener </a:t>
            </a:r>
            <a:r>
              <a:rPr lang="es-GT" dirty="0"/>
              <a:t>información útil para la </a:t>
            </a:r>
            <a:r>
              <a:rPr lang="es-GT" dirty="0" smtClean="0"/>
              <a:t>administración y gerencia</a:t>
            </a:r>
          </a:p>
          <a:p>
            <a:pPr marL="514350" indent="-514350">
              <a:buFont typeface="+mj-lt"/>
              <a:buAutoNum type="arabicPeriod"/>
            </a:pPr>
            <a:r>
              <a:rPr lang="es-GT" dirty="0" smtClean="0"/>
              <a:t>Proveer una plataforma </a:t>
            </a:r>
            <a:r>
              <a:rPr lang="es-GT" dirty="0"/>
              <a:t>informática que le permita centralizar la </a:t>
            </a:r>
            <a:r>
              <a:rPr lang="es-GT" dirty="0" smtClean="0"/>
              <a:t>información</a:t>
            </a:r>
          </a:p>
          <a:p>
            <a:pPr marL="514350" indent="-514350">
              <a:buFont typeface="+mj-lt"/>
              <a:buAutoNum type="arabicPeriod"/>
            </a:pPr>
            <a:r>
              <a:rPr lang="es-GT" dirty="0"/>
              <a:t>Implementar un sistema </a:t>
            </a:r>
            <a:r>
              <a:rPr lang="es-GT" dirty="0" smtClean="0"/>
              <a:t>de seguridad automatizado</a:t>
            </a:r>
            <a:endParaRPr lang="es-GT" dirty="0"/>
          </a:p>
        </p:txBody>
      </p:sp>
      <p:pic>
        <p:nvPicPr>
          <p:cNvPr id="4" name="3 Imagen" descr="ICONO 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86710" y="5505248"/>
            <a:ext cx="1357290" cy="1352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Descripción del software</a:t>
            </a:r>
            <a:endParaRPr lang="es-GT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 smtClean="0"/>
              <a:t>Módulos y secciones</a:t>
            </a:r>
            <a:endParaRPr lang="es-G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Secciones</a:t>
            </a:r>
            <a:endParaRPr lang="es-GT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Compras</a:t>
            </a:r>
          </a:p>
          <a:p>
            <a:r>
              <a:rPr lang="es-GT" dirty="0" smtClean="0"/>
              <a:t>Ventas</a:t>
            </a:r>
          </a:p>
          <a:p>
            <a:r>
              <a:rPr lang="es-GT" dirty="0" smtClean="0"/>
              <a:t>Empleados</a:t>
            </a:r>
          </a:p>
          <a:p>
            <a:r>
              <a:rPr lang="es-GT" dirty="0" smtClean="0"/>
              <a:t>Gerencia</a:t>
            </a:r>
            <a:endParaRPr lang="es-GT" dirty="0"/>
          </a:p>
        </p:txBody>
      </p:sp>
      <p:pic>
        <p:nvPicPr>
          <p:cNvPr id="6" name="5 Imagen" descr="ICONO 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86710" y="5505248"/>
            <a:ext cx="1357290" cy="1352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Garantía y soporte</a:t>
            </a:r>
            <a:endParaRPr lang="es-GT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Capacitación</a:t>
            </a:r>
            <a:endParaRPr lang="es-GT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Alcance</a:t>
            </a:r>
            <a:endParaRPr lang="es-GT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Todo el personal de la empresa</a:t>
            </a:r>
            <a:endParaRPr lang="es-GT" dirty="0"/>
          </a:p>
        </p:txBody>
      </p:sp>
      <p:pic>
        <p:nvPicPr>
          <p:cNvPr id="6" name="5 Imagen" descr="ICONO 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86710" y="5505248"/>
            <a:ext cx="1357290" cy="1352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55</TotalTime>
  <Words>335</Words>
  <Application>Microsoft Office PowerPoint</Application>
  <PresentationFormat>Presentación en pantalla (4:3)</PresentationFormat>
  <Paragraphs>82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Módulo</vt:lpstr>
      <vt:lpstr>Dattex-Plus </vt:lpstr>
      <vt:lpstr>Estado actual del sistema</vt:lpstr>
      <vt:lpstr>Objetivo general</vt:lpstr>
      <vt:lpstr>Objetivos específicos</vt:lpstr>
      <vt:lpstr>Descripción del software</vt:lpstr>
      <vt:lpstr>Secciones</vt:lpstr>
      <vt:lpstr>Garantía y soporte</vt:lpstr>
      <vt:lpstr>Capacitación</vt:lpstr>
      <vt:lpstr>Alcance</vt:lpstr>
      <vt:lpstr>Objetivos</vt:lpstr>
      <vt:lpstr>Metas</vt:lpstr>
      <vt:lpstr>Descripción de la capacitación</vt:lpstr>
      <vt:lpstr>Diapositiva 13</vt:lpstr>
      <vt:lpstr>Instalación</vt:lpstr>
      <vt:lpstr>Diapositiva 15</vt:lpstr>
      <vt:lpstr>Diapositiva 16</vt:lpstr>
      <vt:lpstr>Diapositiva 17</vt:lpstr>
      <vt:lpstr>Costo</vt:lpstr>
      <vt:lpstr>Diapositiva 19</vt:lpstr>
    </vt:vector>
  </TitlesOfParts>
  <Company>URL-estudiante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Ludwing</dc:creator>
  <cp:lastModifiedBy>Luis Eduardo Rivera Sánchez</cp:lastModifiedBy>
  <cp:revision>24</cp:revision>
  <dcterms:created xsi:type="dcterms:W3CDTF">2012-07-16T02:38:39Z</dcterms:created>
  <dcterms:modified xsi:type="dcterms:W3CDTF">2012-07-16T16:56:58Z</dcterms:modified>
</cp:coreProperties>
</file>