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video/unknown"/>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file:///C:\Users\Matthew\Documents\GVSU\HPC\Project%203\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Speedup of shared</a:t>
            </a:r>
            <a:r>
              <a:rPr lang="en-US" baseline="0"/>
              <a:t> memory only solution vs. mixed solution</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Sheet1!$E$4</c:f>
              <c:strCache>
                <c:ptCount val="1"/>
                <c:pt idx="0">
                  <c:v>Speedup</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Sheet1!$D$5:$D$14</c:f>
              <c:numCache>
                <c:formatCode>#,##0</c:formatCode>
                <c:ptCount val="10"/>
                <c:pt idx="0">
                  <c:v>1000000</c:v>
                </c:pt>
                <c:pt idx="1">
                  <c:v>900000</c:v>
                </c:pt>
                <c:pt idx="2">
                  <c:v>800000</c:v>
                </c:pt>
                <c:pt idx="3">
                  <c:v>700000</c:v>
                </c:pt>
                <c:pt idx="4">
                  <c:v>600000</c:v>
                </c:pt>
                <c:pt idx="5">
                  <c:v>500000</c:v>
                </c:pt>
                <c:pt idx="6">
                  <c:v>400000</c:v>
                </c:pt>
                <c:pt idx="7">
                  <c:v>300000</c:v>
                </c:pt>
                <c:pt idx="8">
                  <c:v>200000</c:v>
                </c:pt>
                <c:pt idx="9">
                  <c:v>100000</c:v>
                </c:pt>
              </c:numCache>
            </c:numRef>
          </c:xVal>
          <c:yVal>
            <c:numRef>
              <c:f>Sheet1!$E$5:$E$14</c:f>
              <c:numCache>
                <c:formatCode>General</c:formatCode>
                <c:ptCount val="10"/>
                <c:pt idx="0">
                  <c:v>77.61684210526316</c:v>
                </c:pt>
                <c:pt idx="1">
                  <c:v>95.62049861495845</c:v>
                </c:pt>
                <c:pt idx="2">
                  <c:v>77.042079207920793</c:v>
                </c:pt>
                <c:pt idx="3">
                  <c:v>81.575471698113205</c:v>
                </c:pt>
                <c:pt idx="4">
                  <c:v>85.30740740740741</c:v>
                </c:pt>
                <c:pt idx="5">
                  <c:v>72.664285714285711</c:v>
                </c:pt>
                <c:pt idx="6">
                  <c:v>63.765957446808514</c:v>
                </c:pt>
                <c:pt idx="7">
                  <c:v>63.121546961325976</c:v>
                </c:pt>
                <c:pt idx="8">
                  <c:v>45.254237288135592</c:v>
                </c:pt>
                <c:pt idx="9">
                  <c:v>31.964028776978413</c:v>
                </c:pt>
              </c:numCache>
            </c:numRef>
          </c:yVal>
          <c:smooth val="0"/>
          <c:extLst>
            <c:ext xmlns:c16="http://schemas.microsoft.com/office/drawing/2014/chart" uri="{C3380CC4-5D6E-409C-BE32-E72D297353CC}">
              <c16:uniqueId val="{00000000-DF18-4BFA-9AE8-759ED8826F7B}"/>
            </c:ext>
          </c:extLst>
        </c:ser>
        <c:dLbls>
          <c:showLegendKey val="0"/>
          <c:showVal val="0"/>
          <c:showCatName val="0"/>
          <c:showSerName val="0"/>
          <c:showPercent val="0"/>
          <c:showBubbleSize val="0"/>
        </c:dLbls>
        <c:axId val="402119624"/>
        <c:axId val="400728888"/>
      </c:scatterChart>
      <c:valAx>
        <c:axId val="4021196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a:t>
                </a:r>
                <a:r>
                  <a:rPr lang="en-US" baseline="0"/>
                  <a:t> of Iterations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0728888"/>
        <c:crosses val="autoZero"/>
        <c:crossBetween val="midCat"/>
      </c:valAx>
      <c:valAx>
        <c:axId val="4007288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Speedup</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21196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16A00CA-F733-4776-BAD4-7C89821CE814}"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0DEF-67A6-4417-BF0D-23982F20E468}" type="slidenum">
              <a:rPr lang="en-US" smtClean="0"/>
              <a:t>‹#›</a:t>
            </a:fld>
            <a:endParaRPr lang="en-US"/>
          </a:p>
        </p:txBody>
      </p:sp>
    </p:spTree>
    <p:extLst>
      <p:ext uri="{BB962C8B-B14F-4D97-AF65-F5344CB8AC3E}">
        <p14:creationId xmlns:p14="http://schemas.microsoft.com/office/powerpoint/2010/main" val="512910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16A00CA-F733-4776-BAD4-7C89821CE814}"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0DEF-67A6-4417-BF0D-23982F20E468}" type="slidenum">
              <a:rPr lang="en-US" smtClean="0"/>
              <a:t>‹#›</a:t>
            </a:fld>
            <a:endParaRPr lang="en-US"/>
          </a:p>
        </p:txBody>
      </p:sp>
    </p:spTree>
    <p:extLst>
      <p:ext uri="{BB962C8B-B14F-4D97-AF65-F5344CB8AC3E}">
        <p14:creationId xmlns:p14="http://schemas.microsoft.com/office/powerpoint/2010/main" val="56864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16A00CA-F733-4776-BAD4-7C89821CE814}"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0DEF-67A6-4417-BF0D-23982F20E468}" type="slidenum">
              <a:rPr lang="en-US" smtClean="0"/>
              <a:t>‹#›</a:t>
            </a:fld>
            <a:endParaRPr lang="en-US"/>
          </a:p>
        </p:txBody>
      </p:sp>
    </p:spTree>
    <p:extLst>
      <p:ext uri="{BB962C8B-B14F-4D97-AF65-F5344CB8AC3E}">
        <p14:creationId xmlns:p14="http://schemas.microsoft.com/office/powerpoint/2010/main" val="3377984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10"/>
          </p:nvPr>
        </p:nvSpPr>
        <p:spPr/>
        <p:txBody>
          <a:bodyPr/>
          <a:lstStyle/>
          <a:p>
            <a:fld id="{116A00CA-F733-4776-BAD4-7C89821CE814}"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0DEF-67A6-4417-BF0D-23982F20E468}" type="slidenum">
              <a:rPr lang="en-US" smtClean="0"/>
              <a:t>‹#›</a:t>
            </a:fld>
            <a:endParaRPr lang="en-US"/>
          </a:p>
        </p:txBody>
      </p:sp>
    </p:spTree>
    <p:extLst>
      <p:ext uri="{BB962C8B-B14F-4D97-AF65-F5344CB8AC3E}">
        <p14:creationId xmlns:p14="http://schemas.microsoft.com/office/powerpoint/2010/main" val="1866501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6A00CA-F733-4776-BAD4-7C89821CE814}" type="datetimeFigureOut">
              <a:rPr lang="en-US" smtClean="0"/>
              <a:t>11/15/2016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7C0DEF-67A6-4417-BF0D-23982F20E468}" type="slidenum">
              <a:rPr lang="en-US" smtClean="0"/>
              <a:t>‹#›</a:t>
            </a:fld>
            <a:endParaRPr lang="en-US"/>
          </a:p>
        </p:txBody>
      </p:sp>
    </p:spTree>
    <p:extLst>
      <p:ext uri="{BB962C8B-B14F-4D97-AF65-F5344CB8AC3E}">
        <p14:creationId xmlns:p14="http://schemas.microsoft.com/office/powerpoint/2010/main" val="27510130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Date Placeholder 4"/>
          <p:cNvSpPr>
            <a:spLocks noGrp="1"/>
          </p:cNvSpPr>
          <p:nvPr>
            <p:ph type="dt" sz="half" idx="10"/>
          </p:nvPr>
        </p:nvSpPr>
        <p:spPr/>
        <p:txBody>
          <a:bodyPr/>
          <a:lstStyle/>
          <a:p>
            <a:fld id="{116A00CA-F733-4776-BAD4-7C89821CE814}"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C0DEF-67A6-4417-BF0D-23982F20E468}" type="slidenum">
              <a:rPr lang="en-US" smtClean="0"/>
              <a:t>‹#›</a:t>
            </a:fld>
            <a:endParaRPr lang="en-US"/>
          </a:p>
        </p:txBody>
      </p:sp>
    </p:spTree>
    <p:extLst>
      <p:ext uri="{BB962C8B-B14F-4D97-AF65-F5344CB8AC3E}">
        <p14:creationId xmlns:p14="http://schemas.microsoft.com/office/powerpoint/2010/main" val="152385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p:cNvSpPr>
            <a:spLocks noGrp="1"/>
          </p:cNvSpPr>
          <p:nvPr>
            <p:ph type="dt" sz="half" idx="10"/>
          </p:nvPr>
        </p:nvSpPr>
        <p:spPr/>
        <p:txBody>
          <a:bodyPr/>
          <a:lstStyle/>
          <a:p>
            <a:fld id="{116A00CA-F733-4776-BAD4-7C89821CE814}" type="datetimeFigureOut">
              <a:rPr lang="en-US" smtClean="0"/>
              <a:t>11/15/2016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7C0DEF-67A6-4417-BF0D-23982F20E468}" type="slidenum">
              <a:rPr lang="en-US" smtClean="0"/>
              <a:t>‹#›</a:t>
            </a:fld>
            <a:endParaRPr lang="en-US"/>
          </a:p>
        </p:txBody>
      </p:sp>
    </p:spTree>
    <p:extLst>
      <p:ext uri="{BB962C8B-B14F-4D97-AF65-F5344CB8AC3E}">
        <p14:creationId xmlns:p14="http://schemas.microsoft.com/office/powerpoint/2010/main" val="3665787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16A00CA-F733-4776-BAD4-7C89821CE814}" type="datetimeFigureOut">
              <a:rPr lang="en-US" smtClean="0"/>
              <a:t>11/15/2016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7C0DEF-67A6-4417-BF0D-23982F20E468}" type="slidenum">
              <a:rPr lang="en-US" smtClean="0"/>
              <a:t>‹#›</a:t>
            </a:fld>
            <a:endParaRPr lang="en-US"/>
          </a:p>
        </p:txBody>
      </p:sp>
    </p:spTree>
    <p:extLst>
      <p:ext uri="{BB962C8B-B14F-4D97-AF65-F5344CB8AC3E}">
        <p14:creationId xmlns:p14="http://schemas.microsoft.com/office/powerpoint/2010/main" val="2167922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6A00CA-F733-4776-BAD4-7C89821CE814}" type="datetimeFigureOut">
              <a:rPr lang="en-US" smtClean="0"/>
              <a:t>11/15/2016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7C0DEF-67A6-4417-BF0D-23982F20E468}" type="slidenum">
              <a:rPr lang="en-US" smtClean="0"/>
              <a:t>‹#›</a:t>
            </a:fld>
            <a:endParaRPr lang="en-US"/>
          </a:p>
        </p:txBody>
      </p:sp>
    </p:spTree>
    <p:extLst>
      <p:ext uri="{BB962C8B-B14F-4D97-AF65-F5344CB8AC3E}">
        <p14:creationId xmlns:p14="http://schemas.microsoft.com/office/powerpoint/2010/main" val="1197360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A00CA-F733-4776-BAD4-7C89821CE814}"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C0DEF-67A6-4417-BF0D-23982F20E468}" type="slidenum">
              <a:rPr lang="en-US" smtClean="0"/>
              <a:t>‹#›</a:t>
            </a:fld>
            <a:endParaRPr lang="en-US"/>
          </a:p>
        </p:txBody>
      </p:sp>
    </p:spTree>
    <p:extLst>
      <p:ext uri="{BB962C8B-B14F-4D97-AF65-F5344CB8AC3E}">
        <p14:creationId xmlns:p14="http://schemas.microsoft.com/office/powerpoint/2010/main" val="104387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16A00CA-F733-4776-BAD4-7C89821CE814}" type="datetimeFigureOut">
              <a:rPr lang="en-US" smtClean="0"/>
              <a:t>11/15/2016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7C0DEF-67A6-4417-BF0D-23982F20E468}" type="slidenum">
              <a:rPr lang="en-US" smtClean="0"/>
              <a:t>‹#›</a:t>
            </a:fld>
            <a:endParaRPr lang="en-US"/>
          </a:p>
        </p:txBody>
      </p:sp>
    </p:spTree>
    <p:extLst>
      <p:ext uri="{BB962C8B-B14F-4D97-AF65-F5344CB8AC3E}">
        <p14:creationId xmlns:p14="http://schemas.microsoft.com/office/powerpoint/2010/main" val="104090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6A00CA-F733-4776-BAD4-7C89821CE814}" type="datetimeFigureOut">
              <a:rPr lang="en-US" smtClean="0"/>
              <a:t>11/15/2016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7C0DEF-67A6-4417-BF0D-23982F20E468}" type="slidenum">
              <a:rPr lang="en-US" smtClean="0"/>
              <a:t>‹#›</a:t>
            </a:fld>
            <a:endParaRPr lang="en-US"/>
          </a:p>
        </p:txBody>
      </p:sp>
    </p:spTree>
    <p:extLst>
      <p:ext uri="{BB962C8B-B14F-4D97-AF65-F5344CB8AC3E}">
        <p14:creationId xmlns:p14="http://schemas.microsoft.com/office/powerpoint/2010/main" val="4051408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video" Target="../media/media1.gif"/><Relationship Id="rId1" Type="http://schemas.microsoft.com/office/2007/relationships/media" Target="../media/media1.gif"/><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Project 3</a:t>
            </a:r>
          </a:p>
        </p:txBody>
      </p:sp>
      <p:sp>
        <p:nvSpPr>
          <p:cNvPr id="3" name="Subtitle 2"/>
          <p:cNvSpPr>
            <a:spLocks noGrp="1"/>
          </p:cNvSpPr>
          <p:nvPr>
            <p:ph type="subTitle" idx="1"/>
          </p:nvPr>
        </p:nvSpPr>
        <p:spPr/>
        <p:txBody>
          <a:bodyPr/>
          <a:lstStyle/>
          <a:p>
            <a:r>
              <a:rPr lang="en-US" dirty="0"/>
              <a:t>Matthew Lueder</a:t>
            </a:r>
          </a:p>
          <a:p>
            <a:r>
              <a:rPr lang="en-US" dirty="0"/>
              <a:t>CIS 677</a:t>
            </a:r>
          </a:p>
        </p:txBody>
      </p:sp>
    </p:spTree>
    <p:extLst>
      <p:ext uri="{BB962C8B-B14F-4D97-AF65-F5344CB8AC3E}">
        <p14:creationId xmlns:p14="http://schemas.microsoft.com/office/powerpoint/2010/main" val="359882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Developed / Tested on Lenovo Y-50 laptop</a:t>
            </a:r>
          </a:p>
          <a:p>
            <a:pPr lvl="1"/>
            <a:r>
              <a:rPr lang="en-US" dirty="0"/>
              <a:t>Uses </a:t>
            </a:r>
            <a:r>
              <a:rPr lang="en-US" dirty="0" err="1"/>
              <a:t>Nvidia</a:t>
            </a:r>
            <a:r>
              <a:rPr lang="en-US" dirty="0"/>
              <a:t> GeForce GTX 860M</a:t>
            </a:r>
          </a:p>
          <a:p>
            <a:r>
              <a:rPr lang="en-US" dirty="0"/>
              <a:t>Created 3 Kernels (2 1-D, 1 2-D)</a:t>
            </a:r>
          </a:p>
          <a:p>
            <a:r>
              <a:rPr lang="en-US" dirty="0"/>
              <a:t>Created a sequence of images for the </a:t>
            </a:r>
            <a:r>
              <a:rPr lang="en-US" dirty="0" err="1"/>
              <a:t>heatmap</a:t>
            </a:r>
            <a:r>
              <a:rPr lang="en-US" dirty="0"/>
              <a:t> using the library </a:t>
            </a:r>
            <a:r>
              <a:rPr lang="en-US" dirty="0" err="1"/>
              <a:t>CImg</a:t>
            </a:r>
            <a:r>
              <a:rPr lang="en-US" dirty="0"/>
              <a:t>, then turned the images to a </a:t>
            </a:r>
            <a:r>
              <a:rPr lang="en-US"/>
              <a:t>gif with GIMP</a:t>
            </a:r>
            <a:endParaRPr lang="en-US" dirty="0"/>
          </a:p>
          <a:p>
            <a:endParaRPr lang="en-US" dirty="0"/>
          </a:p>
        </p:txBody>
      </p:sp>
    </p:spTree>
    <p:extLst>
      <p:ext uri="{BB962C8B-B14F-4D97-AF65-F5344CB8AC3E}">
        <p14:creationId xmlns:p14="http://schemas.microsoft.com/office/powerpoint/2010/main" val="37021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Kernels</a:t>
            </a:r>
          </a:p>
        </p:txBody>
      </p:sp>
      <p:sp>
        <p:nvSpPr>
          <p:cNvPr id="3" name="Content Placeholder 2"/>
          <p:cNvSpPr>
            <a:spLocks noGrp="1"/>
          </p:cNvSpPr>
          <p:nvPr>
            <p:ph sz="half" idx="1"/>
          </p:nvPr>
        </p:nvSpPr>
        <p:spPr/>
        <p:txBody>
          <a:bodyPr>
            <a:normAutofit fontScale="70000" lnSpcReduction="20000"/>
          </a:bodyPr>
          <a:lstStyle/>
          <a:p>
            <a:pPr lvl="1"/>
            <a:r>
              <a:rPr lang="en-US" dirty="0"/>
              <a:t>1-D Rod, Multi-block</a:t>
            </a:r>
          </a:p>
          <a:p>
            <a:pPr lvl="2"/>
            <a:r>
              <a:rPr lang="en-US" dirty="0"/>
              <a:t>This kernel applies the recurrent formula to all elements in the input rod and returns the rod after one time step</a:t>
            </a:r>
          </a:p>
          <a:p>
            <a:pPr lvl="2"/>
            <a:r>
              <a:rPr lang="en-US" dirty="0"/>
              <a:t>It uses shared memory but it still has to read each element out of global memory for each time step</a:t>
            </a:r>
          </a:p>
          <a:p>
            <a:pPr lvl="2"/>
            <a:r>
              <a:rPr lang="en-US" dirty="0"/>
              <a:t>Needs to read from global memory on edges of blocks (twice per block per time step)</a:t>
            </a:r>
          </a:p>
          <a:p>
            <a:pPr lvl="2"/>
            <a:r>
              <a:rPr lang="en-US" dirty="0"/>
              <a:t>The shared memory speeds it up because there are about two time the number memory of reads in each block as there are data elements assigned to that block</a:t>
            </a:r>
          </a:p>
          <a:p>
            <a:pPr lvl="2"/>
            <a:r>
              <a:rPr lang="en-US" dirty="0"/>
              <a:t>Can be used with any size rod</a:t>
            </a:r>
          </a:p>
          <a:p>
            <a:pPr lvl="1"/>
            <a:r>
              <a:rPr lang="en-US" dirty="0"/>
              <a:t>1-D Rod, Single-block</a:t>
            </a:r>
          </a:p>
          <a:p>
            <a:pPr lvl="2"/>
            <a:r>
              <a:rPr lang="en-US" dirty="0"/>
              <a:t>This kernel only uses one block</a:t>
            </a:r>
          </a:p>
          <a:p>
            <a:pPr lvl="2"/>
            <a:r>
              <a:rPr lang="en-US" dirty="0"/>
              <a:t>It is limited: can only work with rods of length 1024</a:t>
            </a:r>
          </a:p>
          <a:p>
            <a:pPr lvl="2"/>
            <a:r>
              <a:rPr lang="en-US" dirty="0"/>
              <a:t>Performs all time steps specified inside the kernel</a:t>
            </a:r>
          </a:p>
          <a:p>
            <a:pPr lvl="2"/>
            <a:r>
              <a:rPr lang="en-US" dirty="0"/>
              <a:t>Only reads from global memory once, uses shared memory after that. </a:t>
            </a:r>
          </a:p>
        </p:txBody>
      </p:sp>
      <p:sp>
        <p:nvSpPr>
          <p:cNvPr id="4" name="Content Placeholder 3"/>
          <p:cNvSpPr>
            <a:spLocks noGrp="1"/>
          </p:cNvSpPr>
          <p:nvPr>
            <p:ph sz="half" idx="2"/>
          </p:nvPr>
        </p:nvSpPr>
        <p:spPr/>
        <p:txBody>
          <a:bodyPr>
            <a:normAutofit fontScale="70000" lnSpcReduction="20000"/>
          </a:bodyPr>
          <a:lstStyle/>
          <a:p>
            <a:r>
              <a:rPr lang="en-US" dirty="0"/>
              <a:t>2-D, Room, Multi-block</a:t>
            </a:r>
          </a:p>
          <a:p>
            <a:pPr lvl="1"/>
            <a:r>
              <a:rPr lang="en-US" dirty="0"/>
              <a:t>Allows input of a two dimensional array of any width/height</a:t>
            </a:r>
          </a:p>
          <a:p>
            <a:pPr lvl="1"/>
            <a:r>
              <a:rPr lang="en-US" dirty="0"/>
              <a:t>Applies the recurrent formula to all elements in the input rod and returns the rod after one time step</a:t>
            </a:r>
          </a:p>
          <a:p>
            <a:pPr lvl="1"/>
            <a:r>
              <a:rPr lang="en-US" dirty="0"/>
              <a:t>Uses a mixture of global and shared memory</a:t>
            </a:r>
          </a:p>
          <a:p>
            <a:pPr lvl="2"/>
            <a:r>
              <a:rPr lang="en-US" dirty="0"/>
              <a:t>Global memory used at block boundaries and to read in data at beginning of each time step</a:t>
            </a:r>
          </a:p>
          <a:p>
            <a:pPr lvl="2"/>
            <a:r>
              <a:rPr lang="en-US" dirty="0"/>
              <a:t>Shared data used by recurrent formula when referencing elements within the block</a:t>
            </a:r>
          </a:p>
          <a:p>
            <a:pPr lvl="1"/>
            <a:endParaRPr lang="en-US" dirty="0"/>
          </a:p>
          <a:p>
            <a:pPr lvl="1"/>
            <a:endParaRPr lang="en-US" dirty="0"/>
          </a:p>
        </p:txBody>
      </p:sp>
    </p:spTree>
    <p:extLst>
      <p:ext uri="{BB962C8B-B14F-4D97-AF65-F5344CB8AC3E}">
        <p14:creationId xmlns:p14="http://schemas.microsoft.com/office/powerpoint/2010/main" val="48290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speed (How much faster is shared memory?) </a:t>
            </a:r>
          </a:p>
        </p:txBody>
      </p:sp>
      <mc:AlternateContent xmlns:mc="http://schemas.openxmlformats.org/markup-compatibility/2006">
        <mc:Choice xmlns:a14="http://schemas.microsoft.com/office/drawing/2010/main" Requires="a14">
          <p:sp>
            <p:nvSpPr>
              <p:cNvPr id="3" name="Content Placeholder 2"/>
              <p:cNvSpPr>
                <a:spLocks noGrp="1"/>
              </p:cNvSpPr>
              <p:nvPr>
                <p:ph sz="half" idx="1"/>
              </p:nvPr>
            </p:nvSpPr>
            <p:spPr>
              <a:xfrm>
                <a:off x="723900" y="1825625"/>
                <a:ext cx="4859215" cy="4351338"/>
              </a:xfrm>
            </p:spPr>
            <p:txBody>
              <a:bodyPr>
                <a:normAutofit fontScale="62500" lnSpcReduction="20000"/>
              </a:bodyPr>
              <a:lstStyle/>
              <a:p>
                <a:r>
                  <a:rPr lang="en-US" dirty="0"/>
                  <a:t>Here we are comparing the speed of the 1-D kernels</a:t>
                </a:r>
              </a:p>
              <a:p>
                <a:r>
                  <a:rPr lang="en-US" dirty="0"/>
                  <a:t>Both are giving an array of size 1024 and go through a varying amount of time steps (100,000 to 1,000,000 in increments of 100,000)</a:t>
                </a:r>
              </a:p>
              <a:p>
                <a:r>
                  <a:rPr lang="en-US" dirty="0"/>
                  <a:t>The multi-block kernel must be called for each time step and the number of reads from global memory is:</a:t>
                </a:r>
              </a:p>
              <a:p>
                <a:pPr lvl="1"/>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𝑁𝑢𝑚𝑏𝑒𝑟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𝑡𝑖𝑚𝑒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𝑠𝑡𝑒𝑝𝑠</m:t>
                    </m:r>
                  </m:oMath>
                </a14:m>
                <a:endParaRPr lang="en-US" b="0" dirty="0">
                  <a:ea typeface="Cambria Math" panose="02040503050406030204" pitchFamily="18" charset="0"/>
                </a:endParaRPr>
              </a:p>
              <a:p>
                <a:r>
                  <a:rPr lang="en-US" dirty="0">
                    <a:ea typeface="Cambria Math" panose="02040503050406030204" pitchFamily="18" charset="0"/>
                  </a:rPr>
                  <a:t>The single block kernel keeps its data in local memory as it goes through each time step so the number of reads from global memory is:</a:t>
                </a:r>
              </a:p>
              <a:p>
                <a:pPr lvl="1"/>
                <a14:m>
                  <m:oMath xmlns:m="http://schemas.openxmlformats.org/officeDocument/2006/math">
                    <m:r>
                      <a:rPr lang="en-US" b="0" i="1" smtClean="0">
                        <a:latin typeface="Cambria Math" panose="02040503050406030204" pitchFamily="18" charset="0"/>
                        <a:ea typeface="Cambria Math" panose="02040503050406030204" pitchFamily="18" charset="0"/>
                      </a:rPr>
                      <m:t>𝑛</m:t>
                    </m:r>
                  </m:oMath>
                </a14:m>
                <a:endParaRPr lang="en-US" dirty="0">
                  <a:ea typeface="Cambria Math" panose="02040503050406030204" pitchFamily="18" charset="0"/>
                </a:endParaRPr>
              </a:p>
              <a:p>
                <a:r>
                  <a:rPr lang="en-US" dirty="0">
                    <a:ea typeface="Cambria Math" panose="02040503050406030204" pitchFamily="18" charset="0"/>
                  </a:rPr>
                  <a:t>Multi-block kernel only uses on block with an input of 1024</a:t>
                </a:r>
              </a:p>
            </p:txBody>
          </p:sp>
        </mc:Choice>
        <mc:Fallback>
          <p:sp>
            <p:nvSpPr>
              <p:cNvPr id="3" name="Content Placeholder 2"/>
              <p:cNvSpPr>
                <a:spLocks noGrp="1" noRot="1" noChangeAspect="1" noMove="1" noResize="1" noEditPoints="1" noAdjustHandles="1" noChangeArrowheads="1" noChangeShapeType="1" noTextEdit="1"/>
              </p:cNvSpPr>
              <p:nvPr>
                <p:ph sz="half" idx="1"/>
              </p:nvPr>
            </p:nvSpPr>
            <p:spPr>
              <a:xfrm>
                <a:off x="723900" y="1825625"/>
                <a:ext cx="4859215" cy="4351338"/>
              </a:xfrm>
              <a:blipFill>
                <a:blip r:embed="rId2"/>
                <a:stretch>
                  <a:fillRect l="-878" t="-2241" r="-251"/>
                </a:stretch>
              </a:blipFill>
            </p:spPr>
            <p:txBody>
              <a:bodyPr/>
              <a:lstStyle/>
              <a:p>
                <a:r>
                  <a:rPr lang="en-US">
                    <a:noFill/>
                  </a:rPr>
                  <a:t> </a:t>
                </a:r>
              </a:p>
            </p:txBody>
          </p:sp>
        </mc:Fallback>
      </mc:AlternateContent>
      <p:graphicFrame>
        <p:nvGraphicFramePr>
          <p:cNvPr id="5" name="Content Placeholder 4"/>
          <p:cNvGraphicFramePr>
            <a:graphicFrameLocks noGrp="1"/>
          </p:cNvGraphicFramePr>
          <p:nvPr>
            <p:ph sz="half" idx="2"/>
            <p:extLst>
              <p:ext uri="{D42A27DB-BD31-4B8C-83A1-F6EECF244321}">
                <p14:modId xmlns:p14="http://schemas.microsoft.com/office/powerpoint/2010/main" val="2286335342"/>
              </p:ext>
            </p:extLst>
          </p:nvPr>
        </p:nvGraphicFramePr>
        <p:xfrm>
          <a:off x="5758961" y="1825625"/>
          <a:ext cx="5706207"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99046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2-D </a:t>
            </a:r>
            <a:r>
              <a:rPr lang="en-US" dirty="0" err="1"/>
              <a:t>Heatmap</a:t>
            </a:r>
            <a:endParaRPr lang="en-US" dirty="0"/>
          </a:p>
        </p:txBody>
      </p:sp>
      <p:pic>
        <p:nvPicPr>
          <p:cNvPr id="7" name="heatmap">
            <a:hlinkClick r:id="" action="ppaction://media"/>
          </p:cNvPr>
          <p:cNvPicPr>
            <a:picLocks noGrp="1" noChangeAspect="1"/>
          </p:cNvPicPr>
          <p:nvPr>
            <p:ph sz="half" idx="1"/>
            <a:videoFile r:link="rId2"/>
            <p:extLst>
              <p:ext uri="{DAA4B4D4-6D71-4841-9C94-3DE7FCFB9230}">
                <p14:media xmlns:p14="http://schemas.microsoft.com/office/powerpoint/2010/main" r:embed="rId1"/>
              </p:ext>
            </p:extLst>
          </p:nvPr>
        </p:nvPicPr>
        <p:blipFill>
          <a:blip r:embed="rId4"/>
          <a:stretch>
            <a:fillRect/>
          </a:stretch>
        </p:blipFill>
        <p:spPr>
          <a:xfrm>
            <a:off x="1252538" y="1825625"/>
            <a:ext cx="4351337" cy="4351338"/>
          </a:xfrm>
        </p:spPr>
      </p:pic>
      <p:sp>
        <p:nvSpPr>
          <p:cNvPr id="8" name="Content Placeholder 7"/>
          <p:cNvSpPr>
            <a:spLocks noGrp="1"/>
          </p:cNvSpPr>
          <p:nvPr>
            <p:ph sz="half" idx="2"/>
          </p:nvPr>
        </p:nvSpPr>
        <p:spPr/>
        <p:txBody>
          <a:bodyPr/>
          <a:lstStyle/>
          <a:p>
            <a:r>
              <a:rPr lang="en-US" dirty="0"/>
              <a:t>Room size: 200 x 200</a:t>
            </a:r>
          </a:p>
          <a:p>
            <a:r>
              <a:rPr lang="en-US" dirty="0"/>
              <a:t>Total time steps until end: 1,000,000</a:t>
            </a:r>
          </a:p>
          <a:p>
            <a:r>
              <a:rPr lang="en-US" dirty="0"/>
              <a:t>Each frame = 10,000 time steps</a:t>
            </a:r>
          </a:p>
        </p:txBody>
      </p:sp>
    </p:spTree>
    <p:extLst>
      <p:ext uri="{BB962C8B-B14F-4D97-AF65-F5344CB8AC3E}">
        <p14:creationId xmlns:p14="http://schemas.microsoft.com/office/powerpoint/2010/main" val="221256939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Speed of 1-D vs 2-D Kernels</a:t>
            </a:r>
          </a:p>
        </p:txBody>
      </p:sp>
      <p:sp>
        <p:nvSpPr>
          <p:cNvPr id="8" name="Content Placeholder 7"/>
          <p:cNvSpPr>
            <a:spLocks noGrp="1"/>
          </p:cNvSpPr>
          <p:nvPr>
            <p:ph idx="1"/>
          </p:nvPr>
        </p:nvSpPr>
        <p:spPr/>
        <p:txBody>
          <a:bodyPr/>
          <a:lstStyle/>
          <a:p>
            <a:r>
              <a:rPr lang="en-US" dirty="0"/>
              <a:t>Number of elements: 1,000,000</a:t>
            </a:r>
          </a:p>
          <a:p>
            <a:r>
              <a:rPr lang="en-US" dirty="0"/>
              <a:t>Time steps: 100,000</a:t>
            </a:r>
          </a:p>
          <a:p>
            <a:r>
              <a:rPr lang="en-US" dirty="0"/>
              <a:t>Times:</a:t>
            </a:r>
          </a:p>
          <a:p>
            <a:pPr lvl="1"/>
            <a:r>
              <a:rPr lang="en-US" dirty="0"/>
              <a:t>1-D ≈ 21 seconds</a:t>
            </a:r>
          </a:p>
          <a:p>
            <a:pPr lvl="1"/>
            <a:r>
              <a:rPr lang="en-US" dirty="0"/>
              <a:t>2-D ≈ 35 seconds</a:t>
            </a:r>
          </a:p>
          <a:p>
            <a:endParaRPr lang="en-US" dirty="0"/>
          </a:p>
        </p:txBody>
      </p:sp>
    </p:spTree>
    <p:extLst>
      <p:ext uri="{BB962C8B-B14F-4D97-AF65-F5344CB8AC3E}">
        <p14:creationId xmlns:p14="http://schemas.microsoft.com/office/powerpoint/2010/main" val="3759344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a:t>
            </a:r>
          </a:p>
        </p:txBody>
      </p:sp>
      <p:sp>
        <p:nvSpPr>
          <p:cNvPr id="5" name="Content Placeholder 4"/>
          <p:cNvSpPr>
            <a:spLocks noGrp="1"/>
          </p:cNvSpPr>
          <p:nvPr>
            <p:ph idx="1"/>
          </p:nvPr>
        </p:nvSpPr>
        <p:spPr/>
        <p:txBody>
          <a:bodyPr>
            <a:normAutofit fontScale="77500" lnSpcReduction="20000"/>
          </a:bodyPr>
          <a:lstStyle/>
          <a:p>
            <a:r>
              <a:rPr lang="en-US" dirty="0"/>
              <a:t>Shared memory can offer extreme improvements to speed if the problem you are solving is completely divisible into chunks which don’t need to interact, or the problem is small enough to fit in one block’s shared memory. The problem I was solving required each piece of data to interact with adjacent pieces of data. This means we could not make full use of its speed at large problem sizes because the data then needs to be split into multiple blocks. Multiple blocks cannot synchronize with each other, which means we have to call the kernel each time step. This results in the need to load each piece of data from global memory into shared memory at each iteration of the algorithm.</a:t>
            </a:r>
          </a:p>
          <a:p>
            <a:r>
              <a:rPr lang="en-US" dirty="0"/>
              <a:t>2-D shapes with the same number of elements, heat faster (in terms of number of time steps) than 1-D shapes</a:t>
            </a:r>
          </a:p>
          <a:p>
            <a:r>
              <a:rPr lang="en-US" dirty="0"/>
              <a:t>2-D shapes with the same number of elements take longer to calculate than 1-D shapes</a:t>
            </a:r>
          </a:p>
          <a:p>
            <a:pPr lvl="1"/>
            <a:r>
              <a:rPr lang="en-US" dirty="0"/>
              <a:t>This is likely because the 2-D shape requires that we access global memory more often (larger borders between blocks) and that work is divided into blocks more evenly in the 1-D shape</a:t>
            </a:r>
          </a:p>
        </p:txBody>
      </p:sp>
    </p:spTree>
    <p:extLst>
      <p:ext uri="{BB962C8B-B14F-4D97-AF65-F5344CB8AC3E}">
        <p14:creationId xmlns:p14="http://schemas.microsoft.com/office/powerpoint/2010/main" val="1874829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109</TotalTime>
  <Words>637</Words>
  <Application>Microsoft Office PowerPoint</Application>
  <PresentationFormat>Widescreen</PresentationFormat>
  <Paragraphs>52</Paragraphs>
  <Slides>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Cambria Math</vt:lpstr>
      <vt:lpstr>Office Theme</vt:lpstr>
      <vt:lpstr>Project 3</vt:lpstr>
      <vt:lpstr>Overview</vt:lpstr>
      <vt:lpstr>Kernels</vt:lpstr>
      <vt:lpstr>Kernel speed (How much faster is shared memory?) </vt:lpstr>
      <vt:lpstr>2-D Heatmap</vt:lpstr>
      <vt:lpstr>Speed of 1-D vs 2-D Kernels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3</dc:title>
  <dc:creator>Matthew Lueder</dc:creator>
  <cp:lastModifiedBy>Matthew Lueder</cp:lastModifiedBy>
  <cp:revision>14</cp:revision>
  <dcterms:created xsi:type="dcterms:W3CDTF">2016-11-15T18:24:07Z</dcterms:created>
  <dcterms:modified xsi:type="dcterms:W3CDTF">2016-11-15T20:13:43Z</dcterms:modified>
</cp:coreProperties>
</file>