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Matthew\Documents\GVSU\HPC\Project%204\data.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Matthew\Documents\GVSU\HPC\Project%204\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Matthew\Documents\GVSU\HPC\Project%204\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 to compute as K increases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Sheet1!$B$3</c:f>
              <c:strCache>
                <c:ptCount val="1"/>
                <c:pt idx="0">
                  <c:v>Time Elapsed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Sheet1!$A$4:$A$19</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Sheet1!$B$4:$B$19</c:f>
              <c:numCache>
                <c:formatCode>General</c:formatCode>
                <c:ptCount val="16"/>
                <c:pt idx="0">
                  <c:v>5.3000000000000001E-5</c:v>
                </c:pt>
                <c:pt idx="1">
                  <c:v>1.11E-4</c:v>
                </c:pt>
                <c:pt idx="2">
                  <c:v>1.4899999999999999E-4</c:v>
                </c:pt>
                <c:pt idx="3">
                  <c:v>1.0900000000000001E-4</c:v>
                </c:pt>
                <c:pt idx="4">
                  <c:v>3.3399999999999999E-4</c:v>
                </c:pt>
                <c:pt idx="5">
                  <c:v>6.11E-4</c:v>
                </c:pt>
                <c:pt idx="6">
                  <c:v>1.1609999999999999E-3</c:v>
                </c:pt>
                <c:pt idx="7">
                  <c:v>9.7799999999999992E-4</c:v>
                </c:pt>
                <c:pt idx="8">
                  <c:v>1.683E-3</c:v>
                </c:pt>
                <c:pt idx="9">
                  <c:v>3.0860000000000002E-3</c:v>
                </c:pt>
                <c:pt idx="10">
                  <c:v>1.0968E-2</c:v>
                </c:pt>
                <c:pt idx="11">
                  <c:v>4.8473000000000002E-2</c:v>
                </c:pt>
                <c:pt idx="12">
                  <c:v>0.172153</c:v>
                </c:pt>
                <c:pt idx="13">
                  <c:v>1.0666850000000001</c:v>
                </c:pt>
                <c:pt idx="14">
                  <c:v>6.7054520000000002</c:v>
                </c:pt>
                <c:pt idx="15">
                  <c:v>39.669415999999998</c:v>
                </c:pt>
              </c:numCache>
            </c:numRef>
          </c:yVal>
          <c:smooth val="0"/>
          <c:extLst>
            <c:ext xmlns:c16="http://schemas.microsoft.com/office/drawing/2014/chart" uri="{C3380CC4-5D6E-409C-BE32-E72D297353CC}">
              <c16:uniqueId val="{00000000-63DC-43BA-9145-EED87FC52308}"/>
            </c:ext>
          </c:extLst>
        </c:ser>
        <c:dLbls>
          <c:showLegendKey val="0"/>
          <c:showVal val="0"/>
          <c:showCatName val="0"/>
          <c:showSerName val="0"/>
          <c:showPercent val="0"/>
          <c:showBubbleSize val="0"/>
        </c:dLbls>
        <c:axId val="623383392"/>
        <c:axId val="623384048"/>
      </c:scatterChart>
      <c:valAx>
        <c:axId val="623383392"/>
        <c:scaling>
          <c:orientation val="minMax"/>
          <c:max val="1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384048"/>
        <c:crosses val="autoZero"/>
        <c:crossBetween val="midCat"/>
      </c:valAx>
      <c:valAx>
        <c:axId val="6233840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r>
                  <a:rPr lang="en-US" baseline="0"/>
                  <a:t> (Seconds)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338339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 of Solutions for Varying 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Sheet1!$B$22</c:f>
              <c:strCache>
                <c:ptCount val="1"/>
                <c:pt idx="0">
                  <c:v>Number of Solutions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Sheet1!$A$23:$A$38</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Sheet1!$B$23:$B$38</c:f>
              <c:numCache>
                <c:formatCode>#,##0</c:formatCode>
                <c:ptCount val="16"/>
                <c:pt idx="0">
                  <c:v>0</c:v>
                </c:pt>
                <c:pt idx="1">
                  <c:v>0</c:v>
                </c:pt>
                <c:pt idx="2">
                  <c:v>0</c:v>
                </c:pt>
                <c:pt idx="3">
                  <c:v>2</c:v>
                </c:pt>
                <c:pt idx="4">
                  <c:v>10</c:v>
                </c:pt>
                <c:pt idx="5">
                  <c:v>4</c:v>
                </c:pt>
                <c:pt idx="6">
                  <c:v>40</c:v>
                </c:pt>
                <c:pt idx="7">
                  <c:v>92</c:v>
                </c:pt>
                <c:pt idx="8">
                  <c:v>352</c:v>
                </c:pt>
                <c:pt idx="9">
                  <c:v>724</c:v>
                </c:pt>
                <c:pt idx="10">
                  <c:v>2680</c:v>
                </c:pt>
                <c:pt idx="11">
                  <c:v>14200</c:v>
                </c:pt>
                <c:pt idx="12">
                  <c:v>73712</c:v>
                </c:pt>
                <c:pt idx="13">
                  <c:v>365596</c:v>
                </c:pt>
                <c:pt idx="14">
                  <c:v>2279184</c:v>
                </c:pt>
                <c:pt idx="15">
                  <c:v>14772512</c:v>
                </c:pt>
              </c:numCache>
            </c:numRef>
          </c:yVal>
          <c:smooth val="0"/>
          <c:extLst>
            <c:ext xmlns:c16="http://schemas.microsoft.com/office/drawing/2014/chart" uri="{C3380CC4-5D6E-409C-BE32-E72D297353CC}">
              <c16:uniqueId val="{00000000-A6F1-48EF-8D5F-65843757F81D}"/>
            </c:ext>
          </c:extLst>
        </c:ser>
        <c:dLbls>
          <c:showLegendKey val="0"/>
          <c:showVal val="0"/>
          <c:showCatName val="0"/>
          <c:showSerName val="0"/>
          <c:showPercent val="0"/>
          <c:showBubbleSize val="0"/>
        </c:dLbls>
        <c:axId val="617397824"/>
        <c:axId val="617402416"/>
      </c:scatterChart>
      <c:valAx>
        <c:axId val="617397824"/>
        <c:scaling>
          <c:orientation val="minMax"/>
          <c:max val="1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402416"/>
        <c:crosses val="autoZero"/>
        <c:crossBetween val="midCat"/>
      </c:valAx>
      <c:valAx>
        <c:axId val="6174024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Solutions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3978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Function Calls for Varying 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Sheet1!$B$41</c:f>
              <c:strCache>
                <c:ptCount val="1"/>
                <c:pt idx="0">
                  <c:v>Function Calls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Sheet1!$A$42:$A$57</c:f>
              <c:numCache>
                <c:formatCode>General</c:formatCode>
                <c:ptCount val="16"/>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numCache>
            </c:numRef>
          </c:xVal>
          <c:yVal>
            <c:numRef>
              <c:f>Sheet1!$B$42:$B$57</c:f>
              <c:numCache>
                <c:formatCode>#,##0</c:formatCode>
                <c:ptCount val="16"/>
                <c:pt idx="0">
                  <c:v>1</c:v>
                </c:pt>
                <c:pt idx="1">
                  <c:v>2</c:v>
                </c:pt>
                <c:pt idx="2">
                  <c:v>5</c:v>
                </c:pt>
                <c:pt idx="3">
                  <c:v>16</c:v>
                </c:pt>
                <c:pt idx="4">
                  <c:v>53</c:v>
                </c:pt>
                <c:pt idx="5">
                  <c:v>152</c:v>
                </c:pt>
                <c:pt idx="6">
                  <c:v>551</c:v>
                </c:pt>
                <c:pt idx="7">
                  <c:v>2056</c:v>
                </c:pt>
                <c:pt idx="8">
                  <c:v>8393</c:v>
                </c:pt>
                <c:pt idx="9">
                  <c:v>35538</c:v>
                </c:pt>
                <c:pt idx="10">
                  <c:v>166925</c:v>
                </c:pt>
                <c:pt idx="11">
                  <c:v>856188</c:v>
                </c:pt>
                <c:pt idx="12">
                  <c:v>4674889</c:v>
                </c:pt>
                <c:pt idx="13">
                  <c:v>27358552</c:v>
                </c:pt>
                <c:pt idx="14">
                  <c:v>171129071</c:v>
                </c:pt>
                <c:pt idx="15">
                  <c:v>1141190302</c:v>
                </c:pt>
              </c:numCache>
            </c:numRef>
          </c:yVal>
          <c:smooth val="0"/>
          <c:extLst>
            <c:ext xmlns:c16="http://schemas.microsoft.com/office/drawing/2014/chart" uri="{C3380CC4-5D6E-409C-BE32-E72D297353CC}">
              <c16:uniqueId val="{00000000-64F2-4E1D-82C0-ABCB9DA4EAA2}"/>
            </c:ext>
          </c:extLst>
        </c:ser>
        <c:dLbls>
          <c:showLegendKey val="0"/>
          <c:showVal val="0"/>
          <c:showCatName val="0"/>
          <c:showSerName val="0"/>
          <c:showPercent val="0"/>
          <c:showBubbleSize val="0"/>
        </c:dLbls>
        <c:axId val="617701888"/>
        <c:axId val="617395856"/>
      </c:scatterChart>
      <c:valAx>
        <c:axId val="617701888"/>
        <c:scaling>
          <c:orientation val="minMax"/>
          <c:max val="16"/>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395856"/>
        <c:crosses val="autoZero"/>
        <c:crossBetween val="midCat"/>
      </c:valAx>
      <c:valAx>
        <c:axId val="617395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Recursive</a:t>
                </a:r>
                <a:r>
                  <a:rPr lang="en-US" baseline="0"/>
                  <a:t> Function Calls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70188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9F6D30D-C3F4-4F9C-A9CA-B123528372E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86824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9F6D30D-C3F4-4F9C-A9CA-B123528372E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196802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9F6D30D-C3F4-4F9C-A9CA-B123528372E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348624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69F6D30D-C3F4-4F9C-A9CA-B123528372E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3275847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F6D30D-C3F4-4F9C-A9CA-B123528372EE}" type="datetimeFigureOut">
              <a:rPr lang="en-US" smtClean="0"/>
              <a:t>12/4/2016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245101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69F6D30D-C3F4-4F9C-A9CA-B123528372EE}"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261027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69F6D30D-C3F4-4F9C-A9CA-B123528372EE}" type="datetimeFigureOut">
              <a:rPr lang="en-US" smtClean="0"/>
              <a:t>12/4/2016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174904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9F6D30D-C3F4-4F9C-A9CA-B123528372EE}" type="datetimeFigureOut">
              <a:rPr lang="en-US" smtClean="0"/>
              <a:t>12/4/2016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236751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F6D30D-C3F4-4F9C-A9CA-B123528372EE}" type="datetimeFigureOut">
              <a:rPr lang="en-US" smtClean="0"/>
              <a:t>12/4/2016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81697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6D30D-C3F4-4F9C-A9CA-B123528372EE}"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384178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9F6D30D-C3F4-4F9C-A9CA-B123528372EE}" type="datetimeFigureOut">
              <a:rPr lang="en-US" smtClean="0"/>
              <a:t>12/4/2016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28995-F9A8-41EC-98B7-DC2BDD046204}" type="slidenum">
              <a:rPr lang="en-US" smtClean="0"/>
              <a:t>‹#›</a:t>
            </a:fld>
            <a:endParaRPr lang="en-US"/>
          </a:p>
        </p:txBody>
      </p:sp>
    </p:spTree>
    <p:extLst>
      <p:ext uri="{BB962C8B-B14F-4D97-AF65-F5344CB8AC3E}">
        <p14:creationId xmlns:p14="http://schemas.microsoft.com/office/powerpoint/2010/main" val="262979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6D30D-C3F4-4F9C-A9CA-B123528372EE}" type="datetimeFigureOut">
              <a:rPr lang="en-US" smtClean="0"/>
              <a:t>12/4/2016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28995-F9A8-41EC-98B7-DC2BDD046204}" type="slidenum">
              <a:rPr lang="en-US" smtClean="0"/>
              <a:t>‹#›</a:t>
            </a:fld>
            <a:endParaRPr lang="en-US"/>
          </a:p>
        </p:txBody>
      </p:sp>
    </p:spTree>
    <p:extLst>
      <p:ext uri="{BB962C8B-B14F-4D97-AF65-F5344CB8AC3E}">
        <p14:creationId xmlns:p14="http://schemas.microsoft.com/office/powerpoint/2010/main" val="2344337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4</a:t>
            </a:r>
          </a:p>
        </p:txBody>
      </p:sp>
      <p:sp>
        <p:nvSpPr>
          <p:cNvPr id="3" name="Subtitle 2"/>
          <p:cNvSpPr>
            <a:spLocks noGrp="1"/>
          </p:cNvSpPr>
          <p:nvPr>
            <p:ph type="subTitle" idx="1"/>
          </p:nvPr>
        </p:nvSpPr>
        <p:spPr/>
        <p:txBody>
          <a:bodyPr/>
          <a:lstStyle/>
          <a:p>
            <a:r>
              <a:rPr lang="en-US" dirty="0"/>
              <a:t>Matthew Lueder</a:t>
            </a:r>
          </a:p>
        </p:txBody>
      </p:sp>
    </p:spTree>
    <p:extLst>
      <p:ext uri="{BB962C8B-B14F-4D97-AF65-F5344CB8AC3E}">
        <p14:creationId xmlns:p14="http://schemas.microsoft.com/office/powerpoint/2010/main" val="284903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62500" lnSpcReduction="20000"/>
          </a:bodyPr>
          <a:lstStyle/>
          <a:p>
            <a:r>
              <a:rPr lang="en-US" dirty="0"/>
              <a:t>The program created for this project solves the K-Queens  problem using distributed computing via MPI. </a:t>
            </a:r>
          </a:p>
          <a:p>
            <a:r>
              <a:rPr lang="en-US" dirty="0"/>
              <a:t>To calculate the problem I use a recursive function which tries to place a queen in the given column and if successful, it calls itself for the next column. If it fails to place the queen, it lets the parent call know, and the queen from the column before is moved to a new position and we try the call again.</a:t>
            </a:r>
          </a:p>
          <a:p>
            <a:r>
              <a:rPr lang="en-US" dirty="0"/>
              <a:t>Analysis performed in EOS lab (4 processes per machine)</a:t>
            </a:r>
          </a:p>
          <a:p>
            <a:r>
              <a:rPr lang="en-US" dirty="0"/>
              <a:t>Number of processes is always equal to K </a:t>
            </a:r>
          </a:p>
          <a:p>
            <a:r>
              <a:rPr lang="en-US" dirty="0"/>
              <a:t>Work is divided up based on queen position in the first column. </a:t>
            </a:r>
          </a:p>
          <a:p>
            <a:pPr lvl="1"/>
            <a:r>
              <a:rPr lang="en-US" dirty="0"/>
              <a:t>Ex. If K = 4 and we have 4 processors, then the first processor will try to come up with all solutions which have a queen in column 1, row 1. The second processor will try to come up with all solutions which have a queen in column 1 row 2, and so on.</a:t>
            </a:r>
          </a:p>
          <a:p>
            <a:pPr lvl="1"/>
            <a:r>
              <a:rPr lang="en-US" dirty="0"/>
              <a:t>This allows all processors to work on a different part of the problem at the same time and splits up all the work relatively equally.</a:t>
            </a:r>
          </a:p>
          <a:p>
            <a:r>
              <a:rPr lang="en-US" dirty="0"/>
              <a:t>I look at:</a:t>
            </a:r>
          </a:p>
          <a:p>
            <a:pPr lvl="1"/>
            <a:r>
              <a:rPr lang="en-US" dirty="0"/>
              <a:t>The time it takes to finish calculating the problem for different Ks</a:t>
            </a:r>
          </a:p>
          <a:p>
            <a:pPr lvl="1"/>
            <a:r>
              <a:rPr lang="en-US" dirty="0"/>
              <a:t>The number of solutions for different Ks</a:t>
            </a:r>
          </a:p>
          <a:p>
            <a:pPr lvl="1"/>
            <a:r>
              <a:rPr lang="en-US" dirty="0"/>
              <a:t>The number of times the recursive function is called for different Ks</a:t>
            </a:r>
          </a:p>
          <a:p>
            <a:pPr lvl="1"/>
            <a:r>
              <a:rPr lang="en-US" dirty="0"/>
              <a:t>Output showing each solution for small Ks (big Ks have too many solutions) </a:t>
            </a:r>
          </a:p>
        </p:txBody>
      </p:sp>
    </p:spTree>
    <p:extLst>
      <p:ext uri="{BB962C8B-B14F-4D97-AF65-F5344CB8AC3E}">
        <p14:creationId xmlns:p14="http://schemas.microsoft.com/office/powerpoint/2010/main" val="333200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Solutions for 6 queens</a:t>
            </a:r>
          </a:p>
        </p:txBody>
      </p:sp>
      <p:sp>
        <p:nvSpPr>
          <p:cNvPr id="4" name="TextBox 3"/>
          <p:cNvSpPr txBox="1"/>
          <p:nvPr/>
        </p:nvSpPr>
        <p:spPr>
          <a:xfrm>
            <a:off x="1521069" y="1784837"/>
            <a:ext cx="3332285" cy="3970318"/>
          </a:xfrm>
          <a:prstGeom prst="rect">
            <a:avLst/>
          </a:prstGeom>
          <a:noFill/>
        </p:spPr>
        <p:txBody>
          <a:bodyPr wrap="square" rtlCol="0">
            <a:spAutoFit/>
          </a:bodyPr>
          <a:lstStyle/>
          <a:p>
            <a:r>
              <a:rPr lang="en-US" dirty="0"/>
              <a:t>_  _  _  Q  _  _</a:t>
            </a:r>
          </a:p>
          <a:p>
            <a:r>
              <a:rPr lang="en-US" dirty="0"/>
              <a:t>Q  _  _  _  _  _</a:t>
            </a:r>
          </a:p>
          <a:p>
            <a:r>
              <a:rPr lang="en-US" dirty="0"/>
              <a:t>_  _  _  _  Q  _</a:t>
            </a:r>
          </a:p>
          <a:p>
            <a:r>
              <a:rPr lang="en-US" dirty="0"/>
              <a:t>_  Q  _  _  _  _</a:t>
            </a:r>
          </a:p>
          <a:p>
            <a:r>
              <a:rPr lang="en-US" dirty="0"/>
              <a:t>_  _  _  _  _  Q</a:t>
            </a:r>
          </a:p>
          <a:p>
            <a:r>
              <a:rPr lang="en-US" dirty="0"/>
              <a:t>_  _  Q  _  _  _</a:t>
            </a:r>
          </a:p>
          <a:p>
            <a:endParaRPr lang="en-US" dirty="0"/>
          </a:p>
          <a:p>
            <a:r>
              <a:rPr lang="en-US" dirty="0"/>
              <a:t>_  _  _  _  Q  _</a:t>
            </a:r>
          </a:p>
          <a:p>
            <a:r>
              <a:rPr lang="en-US" dirty="0"/>
              <a:t>_  _  Q  _  _  _</a:t>
            </a:r>
          </a:p>
          <a:p>
            <a:r>
              <a:rPr lang="en-US" dirty="0"/>
              <a:t>Q  _  _  _  _  _</a:t>
            </a:r>
          </a:p>
          <a:p>
            <a:r>
              <a:rPr lang="en-US" dirty="0"/>
              <a:t>_  _  _  _  _  Q</a:t>
            </a:r>
          </a:p>
          <a:p>
            <a:r>
              <a:rPr lang="en-US" dirty="0"/>
              <a:t>_  _  _  Q  _  _</a:t>
            </a:r>
          </a:p>
          <a:p>
            <a:r>
              <a:rPr lang="en-US" dirty="0"/>
              <a:t>_  Q  _  _  _  _</a:t>
            </a:r>
          </a:p>
          <a:p>
            <a:endParaRPr lang="en-US" dirty="0"/>
          </a:p>
        </p:txBody>
      </p:sp>
      <p:sp>
        <p:nvSpPr>
          <p:cNvPr id="5" name="TextBox 4"/>
          <p:cNvSpPr txBox="1"/>
          <p:nvPr/>
        </p:nvSpPr>
        <p:spPr>
          <a:xfrm>
            <a:off x="3392365" y="1784837"/>
            <a:ext cx="5407269" cy="3798277"/>
          </a:xfrm>
          <a:prstGeom prst="rect">
            <a:avLst/>
          </a:prstGeom>
          <a:noFill/>
        </p:spPr>
        <p:txBody>
          <a:bodyPr wrap="square" rtlCol="0">
            <a:spAutoFit/>
          </a:bodyPr>
          <a:lstStyle/>
          <a:p>
            <a:r>
              <a:rPr lang="en-US"/>
              <a:t>_  Q  _  _  _  _</a:t>
            </a:r>
          </a:p>
          <a:p>
            <a:r>
              <a:rPr lang="en-US"/>
              <a:t>_  _  _  Q  _  _</a:t>
            </a:r>
          </a:p>
          <a:p>
            <a:r>
              <a:rPr lang="en-US"/>
              <a:t>_  _  _  _  _  Q</a:t>
            </a:r>
          </a:p>
          <a:p>
            <a:r>
              <a:rPr lang="en-US"/>
              <a:t>Q  _  _  _  _  _</a:t>
            </a:r>
          </a:p>
          <a:p>
            <a:r>
              <a:rPr lang="en-US"/>
              <a:t>_  _  Q  _  _  _</a:t>
            </a:r>
          </a:p>
          <a:p>
            <a:r>
              <a:rPr lang="en-US"/>
              <a:t>_  _  _  _  Q  _</a:t>
            </a:r>
          </a:p>
          <a:p>
            <a:endParaRPr lang="en-US"/>
          </a:p>
          <a:p>
            <a:r>
              <a:rPr lang="en-US"/>
              <a:t>_  _  Q  _  _  _</a:t>
            </a:r>
          </a:p>
          <a:p>
            <a:r>
              <a:rPr lang="en-US"/>
              <a:t>_  _  _  _  _  Q</a:t>
            </a:r>
          </a:p>
          <a:p>
            <a:r>
              <a:rPr lang="en-US"/>
              <a:t>_  Q  _  _  _  _</a:t>
            </a:r>
          </a:p>
          <a:p>
            <a:r>
              <a:rPr lang="en-US"/>
              <a:t>_  _  _  _  Q  _</a:t>
            </a:r>
          </a:p>
          <a:p>
            <a:r>
              <a:rPr lang="en-US"/>
              <a:t>Q  _  _  _  _  _</a:t>
            </a:r>
          </a:p>
          <a:p>
            <a:r>
              <a:rPr lang="en-US"/>
              <a:t>_  _  _  Q  _  _</a:t>
            </a:r>
            <a:endParaRPr lang="en-US" dirty="0"/>
          </a:p>
        </p:txBody>
      </p:sp>
    </p:spTree>
    <p:extLst>
      <p:ext uri="{BB962C8B-B14F-4D97-AF65-F5344CB8AC3E}">
        <p14:creationId xmlns:p14="http://schemas.microsoft.com/office/powerpoint/2010/main" val="3955377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Computation Time</a:t>
            </a:r>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1621599411"/>
              </p:ext>
            </p:extLst>
          </p:nvPr>
        </p:nvGraphicFramePr>
        <p:xfrm>
          <a:off x="7286625" y="1962144"/>
          <a:ext cx="3209925" cy="4133856"/>
        </p:xfrm>
        <a:graphic>
          <a:graphicData uri="http://schemas.openxmlformats.org/drawingml/2006/table">
            <a:tbl>
              <a:tblPr>
                <a:tableStyleId>{5C22544A-7EE6-4342-B048-85BDC9FD1C3A}</a:tableStyleId>
              </a:tblPr>
              <a:tblGrid>
                <a:gridCol w="1031761">
                  <a:extLst>
                    <a:ext uri="{9D8B030D-6E8A-4147-A177-3AD203B41FA5}">
                      <a16:colId xmlns:a16="http://schemas.microsoft.com/office/drawing/2014/main" val="1904959717"/>
                    </a:ext>
                  </a:extLst>
                </a:gridCol>
                <a:gridCol w="2178164">
                  <a:extLst>
                    <a:ext uri="{9D8B030D-6E8A-4147-A177-3AD203B41FA5}">
                      <a16:colId xmlns:a16="http://schemas.microsoft.com/office/drawing/2014/main" val="120833014"/>
                    </a:ext>
                  </a:extLst>
                </a:gridCol>
              </a:tblGrid>
              <a:tr h="243168">
                <a:tc>
                  <a:txBody>
                    <a:bodyPr/>
                    <a:lstStyle/>
                    <a:p>
                      <a:pPr algn="l" fontAlgn="b"/>
                      <a:r>
                        <a:rPr lang="en-US" sz="1100" u="none" strike="noStrike">
                          <a:effectLst/>
                        </a:rPr>
                        <a:t>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Time Elapsed (Seconds)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3474431"/>
                  </a:ext>
                </a:extLst>
              </a:tr>
              <a:tr h="243168">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0.000053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7884906"/>
                  </a:ext>
                </a:extLst>
              </a:tr>
              <a:tr h="243168">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0.000111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4452543"/>
                  </a:ext>
                </a:extLst>
              </a:tr>
              <a:tr h="243168">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0.000149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4575876"/>
                  </a:ext>
                </a:extLst>
              </a:tr>
              <a:tr h="243168">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0.000109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4013382"/>
                  </a:ext>
                </a:extLst>
              </a:tr>
              <a:tr h="243168">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0.000334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1096649"/>
                  </a:ext>
                </a:extLst>
              </a:tr>
              <a:tr h="243168">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0.000611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2225911"/>
                  </a:ext>
                </a:extLst>
              </a:tr>
              <a:tr h="243168">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0.001161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0990611"/>
                  </a:ext>
                </a:extLst>
              </a:tr>
              <a:tr h="243168">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0.000978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58216741"/>
                  </a:ext>
                </a:extLst>
              </a:tr>
              <a:tr h="243168">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0.001683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223084"/>
                  </a:ext>
                </a:extLst>
              </a:tr>
              <a:tr h="243168">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0.003086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37716968"/>
                  </a:ext>
                </a:extLst>
              </a:tr>
              <a:tr h="243168">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0.010968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5293889"/>
                  </a:ext>
                </a:extLst>
              </a:tr>
              <a:tr h="243168">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0.048473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6179464"/>
                  </a:ext>
                </a:extLst>
              </a:tr>
              <a:tr h="243168">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0.172153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35500446"/>
                  </a:ext>
                </a:extLst>
              </a:tr>
              <a:tr h="243168">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1.066685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1898279"/>
                  </a:ext>
                </a:extLst>
              </a:tr>
              <a:tr h="243168">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6.705452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4674453"/>
                  </a:ext>
                </a:extLst>
              </a:tr>
              <a:tr h="243168">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39.669416</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7097831"/>
                  </a:ext>
                </a:extLst>
              </a:tr>
            </a:tbl>
          </a:graphicData>
        </a:graphic>
      </p:graphicFrame>
      <p:graphicFrame>
        <p:nvGraphicFramePr>
          <p:cNvPr id="6" name="Content Placeholder 5"/>
          <p:cNvGraphicFramePr>
            <a:graphicFrameLocks noGrp="1"/>
          </p:cNvGraphicFramePr>
          <p:nvPr>
            <p:ph sz="half" idx="1"/>
            <p:extLst>
              <p:ext uri="{D42A27DB-BD31-4B8C-83A1-F6EECF244321}">
                <p14:modId xmlns:p14="http://schemas.microsoft.com/office/powerpoint/2010/main" val="987970878"/>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380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Number of Solutions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675995733"/>
              </p:ext>
            </p:extLst>
          </p:nvPr>
        </p:nvGraphicFramePr>
        <p:xfrm>
          <a:off x="7200901" y="1825626"/>
          <a:ext cx="3438524" cy="4089401"/>
        </p:xfrm>
        <a:graphic>
          <a:graphicData uri="http://schemas.openxmlformats.org/drawingml/2006/table">
            <a:tbl>
              <a:tblPr>
                <a:tableStyleId>{5C22544A-7EE6-4342-B048-85BDC9FD1C3A}</a:tableStyleId>
              </a:tblPr>
              <a:tblGrid>
                <a:gridCol w="1105239">
                  <a:extLst>
                    <a:ext uri="{9D8B030D-6E8A-4147-A177-3AD203B41FA5}">
                      <a16:colId xmlns:a16="http://schemas.microsoft.com/office/drawing/2014/main" val="1290988708"/>
                    </a:ext>
                  </a:extLst>
                </a:gridCol>
                <a:gridCol w="2333285">
                  <a:extLst>
                    <a:ext uri="{9D8B030D-6E8A-4147-A177-3AD203B41FA5}">
                      <a16:colId xmlns:a16="http://schemas.microsoft.com/office/drawing/2014/main" val="3949312680"/>
                    </a:ext>
                  </a:extLst>
                </a:gridCol>
              </a:tblGrid>
              <a:tr h="194441">
                <a:tc>
                  <a:txBody>
                    <a:bodyPr/>
                    <a:lstStyle/>
                    <a:p>
                      <a:pPr algn="l" fontAlgn="b"/>
                      <a:r>
                        <a:rPr lang="en-US" sz="1100" u="none" strike="noStrike" dirty="0">
                          <a:effectLst/>
                        </a:rPr>
                        <a:t>K</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Number of Solutions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0356754"/>
                  </a:ext>
                </a:extLst>
              </a:tr>
              <a:tr h="243435">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635026"/>
                  </a:ext>
                </a:extLst>
              </a:tr>
              <a:tr h="243435">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9214769"/>
                  </a:ext>
                </a:extLst>
              </a:tr>
              <a:tr h="243435">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4225455"/>
                  </a:ext>
                </a:extLst>
              </a:tr>
              <a:tr h="243435">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71368751"/>
                  </a:ext>
                </a:extLst>
              </a:tr>
              <a:tr h="243435">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4074842"/>
                  </a:ext>
                </a:extLst>
              </a:tr>
              <a:tr h="243435">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4760732"/>
                  </a:ext>
                </a:extLst>
              </a:tr>
              <a:tr h="243435">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7487943"/>
                  </a:ext>
                </a:extLst>
              </a:tr>
              <a:tr h="243435">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1253377"/>
                  </a:ext>
                </a:extLst>
              </a:tr>
              <a:tr h="243435">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6308138"/>
                  </a:ext>
                </a:extLst>
              </a:tr>
              <a:tr h="243435">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724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9410246"/>
                  </a:ext>
                </a:extLst>
              </a:tr>
              <a:tr h="243435">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2,680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506484"/>
                  </a:ext>
                </a:extLst>
              </a:tr>
              <a:tr h="243435">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14,200</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789740"/>
                  </a:ext>
                </a:extLst>
              </a:tr>
              <a:tr h="243435">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73,712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4911991"/>
                  </a:ext>
                </a:extLst>
              </a:tr>
              <a:tr h="243435">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365,596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2250617"/>
                  </a:ext>
                </a:extLst>
              </a:tr>
              <a:tr h="243435">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2,279,184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15776326"/>
                  </a:ext>
                </a:extLst>
              </a:tr>
              <a:tr h="243435">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14,772,512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9476039"/>
                  </a:ext>
                </a:extLst>
              </a:tr>
            </a:tbl>
          </a:graphicData>
        </a:graphic>
      </p:graphicFrame>
      <p:graphicFrame>
        <p:nvGraphicFramePr>
          <p:cNvPr id="5" name="Content Placeholder 4"/>
          <p:cNvGraphicFramePr>
            <a:graphicFrameLocks noGrp="1"/>
          </p:cNvGraphicFramePr>
          <p:nvPr>
            <p:ph sz="half" idx="1"/>
            <p:extLst>
              <p:ext uri="{D42A27DB-BD31-4B8C-83A1-F6EECF244321}">
                <p14:modId xmlns:p14="http://schemas.microsoft.com/office/powerpoint/2010/main" val="127231456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3909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 Number of Recursive Function Calls</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654748541"/>
              </p:ext>
            </p:extLst>
          </p:nvPr>
        </p:nvGraphicFramePr>
        <p:xfrm>
          <a:off x="6934199" y="1825617"/>
          <a:ext cx="3533775" cy="4079881"/>
        </p:xfrm>
        <a:graphic>
          <a:graphicData uri="http://schemas.openxmlformats.org/drawingml/2006/table">
            <a:tbl>
              <a:tblPr>
                <a:tableStyleId>{5C22544A-7EE6-4342-B048-85BDC9FD1C3A}</a:tableStyleId>
              </a:tblPr>
              <a:tblGrid>
                <a:gridCol w="1135857">
                  <a:extLst>
                    <a:ext uri="{9D8B030D-6E8A-4147-A177-3AD203B41FA5}">
                      <a16:colId xmlns:a16="http://schemas.microsoft.com/office/drawing/2014/main" val="2983056591"/>
                    </a:ext>
                  </a:extLst>
                </a:gridCol>
                <a:gridCol w="2397918">
                  <a:extLst>
                    <a:ext uri="{9D8B030D-6E8A-4147-A177-3AD203B41FA5}">
                      <a16:colId xmlns:a16="http://schemas.microsoft.com/office/drawing/2014/main" val="580700792"/>
                    </a:ext>
                  </a:extLst>
                </a:gridCol>
              </a:tblGrid>
              <a:tr h="239993">
                <a:tc>
                  <a:txBody>
                    <a:bodyPr/>
                    <a:lstStyle/>
                    <a:p>
                      <a:pPr algn="l" fontAlgn="b"/>
                      <a:r>
                        <a:rPr lang="en-US" sz="1100" u="none" strike="noStrike">
                          <a:effectLst/>
                        </a:rPr>
                        <a:t>K</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Function Calls</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7951562"/>
                  </a:ext>
                </a:extLst>
              </a:tr>
              <a:tr h="239993">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68706898"/>
                  </a:ext>
                </a:extLst>
              </a:tr>
              <a:tr h="239993">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3669328"/>
                  </a:ext>
                </a:extLst>
              </a:tr>
              <a:tr h="239993">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410877"/>
                  </a:ext>
                </a:extLst>
              </a:tr>
              <a:tr h="239993">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7068730"/>
                  </a:ext>
                </a:extLst>
              </a:tr>
              <a:tr h="239993">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73549416"/>
                  </a:ext>
                </a:extLst>
              </a:tr>
              <a:tr h="239993">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4555343"/>
                  </a:ext>
                </a:extLst>
              </a:tr>
              <a:tr h="239993">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64199236"/>
                  </a:ext>
                </a:extLst>
              </a:tr>
              <a:tr h="239993">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2,056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69761500"/>
                  </a:ext>
                </a:extLst>
              </a:tr>
              <a:tr h="239993">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8,393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1717318"/>
                  </a:ext>
                </a:extLst>
              </a:tr>
              <a:tr h="239993">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35,538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3043299"/>
                  </a:ext>
                </a:extLst>
              </a:tr>
              <a:tr h="239993">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166,925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1464482"/>
                  </a:ext>
                </a:extLst>
              </a:tr>
              <a:tr h="239993">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856,188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7836662"/>
                  </a:ext>
                </a:extLst>
              </a:tr>
              <a:tr h="239993">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4,674,889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97169013"/>
                  </a:ext>
                </a:extLst>
              </a:tr>
              <a:tr h="239993">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27,358,552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8806959"/>
                  </a:ext>
                </a:extLst>
              </a:tr>
              <a:tr h="239993">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171,129,071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88474449"/>
                  </a:ext>
                </a:extLst>
              </a:tr>
              <a:tr h="239993">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1,141,190,302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0044556"/>
                  </a:ext>
                </a:extLst>
              </a:tr>
            </a:tbl>
          </a:graphicData>
        </a:graphic>
      </p:graphicFrame>
      <p:graphicFrame>
        <p:nvGraphicFramePr>
          <p:cNvPr id="5" name="Content Placeholder 4"/>
          <p:cNvGraphicFramePr>
            <a:graphicFrameLocks noGrp="1"/>
          </p:cNvGraphicFramePr>
          <p:nvPr>
            <p:ph sz="half" idx="1"/>
            <p:extLst>
              <p:ext uri="{D42A27DB-BD31-4B8C-83A1-F6EECF244321}">
                <p14:modId xmlns:p14="http://schemas.microsoft.com/office/powerpoint/2010/main" val="351072023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793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a:t>
            </a:r>
          </a:p>
        </p:txBody>
      </p:sp>
      <p:sp>
        <p:nvSpPr>
          <p:cNvPr id="3" name="Content Placeholder 2"/>
          <p:cNvSpPr>
            <a:spLocks noGrp="1"/>
          </p:cNvSpPr>
          <p:nvPr>
            <p:ph idx="1"/>
          </p:nvPr>
        </p:nvSpPr>
        <p:spPr/>
        <p:txBody>
          <a:bodyPr>
            <a:normAutofit fontScale="92500"/>
          </a:bodyPr>
          <a:lstStyle/>
          <a:p>
            <a:r>
              <a:rPr lang="en-US" dirty="0"/>
              <a:t>Computation time, number of results, and number of recursive function calls all increase dramatically at K = 15, 16</a:t>
            </a:r>
          </a:p>
          <a:p>
            <a:pPr lvl="1"/>
            <a:r>
              <a:rPr lang="en-US" dirty="0"/>
              <a:t>Exponential increase for all three</a:t>
            </a:r>
          </a:p>
          <a:p>
            <a:r>
              <a:rPr lang="en-US" dirty="0"/>
              <a:t>Could be made faster if we only calculated about of the solutions.</a:t>
            </a:r>
          </a:p>
          <a:p>
            <a:pPr lvl="1"/>
            <a:r>
              <a:rPr lang="en-US" dirty="0"/>
              <a:t>Because half of the solutions are a reflection across the middle of the chessboard we could do without calculating solutions for situations where the first queen is at a row higher than K/2.</a:t>
            </a:r>
          </a:p>
          <a:p>
            <a:r>
              <a:rPr lang="en-US" dirty="0"/>
              <a:t>Could improve by splitting problem at the second column instead of the first. If we did this we would have (K-1)(K-2) partitions to divide among the processes (rather than K partitions). This would allow us to split the problem up amongst more processors, improving the performance.</a:t>
            </a:r>
          </a:p>
        </p:txBody>
      </p:sp>
    </p:spTree>
    <p:extLst>
      <p:ext uri="{BB962C8B-B14F-4D97-AF65-F5344CB8AC3E}">
        <p14:creationId xmlns:p14="http://schemas.microsoft.com/office/powerpoint/2010/main" val="4234414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471</TotalTime>
  <Words>690</Words>
  <Application>Microsoft Office PowerPoint</Application>
  <PresentationFormat>Widescreen</PresentationFormat>
  <Paragraphs>162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Project 4</vt:lpstr>
      <vt:lpstr>Overview</vt:lpstr>
      <vt:lpstr>Results – Solutions for 6 queens</vt:lpstr>
      <vt:lpstr>Results – Computation Time</vt:lpstr>
      <vt:lpstr>Results – Number of Solutions</vt:lpstr>
      <vt:lpstr>Results – Number of Recursive Function Calls</vt:lpstr>
      <vt:lpstr>Discussion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4</dc:title>
  <dc:creator>Matthew Lueder</dc:creator>
  <cp:lastModifiedBy>Matthew Lueder</cp:lastModifiedBy>
  <cp:revision>12</cp:revision>
  <dcterms:created xsi:type="dcterms:W3CDTF">2016-12-04T19:54:39Z</dcterms:created>
  <dcterms:modified xsi:type="dcterms:W3CDTF">2016-12-05T03:46:11Z</dcterms:modified>
</cp:coreProperties>
</file>