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395C-F698-4542-8DE8-E6F228CC42FF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4A1F-AC75-4AC7-921C-7E0A2E29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Report: ID3 Decision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Lueder</a:t>
            </a:r>
          </a:p>
        </p:txBody>
      </p:sp>
    </p:spTree>
    <p:extLst>
      <p:ext uri="{BB962C8B-B14F-4D97-AF65-F5344CB8AC3E}">
        <p14:creationId xmlns:p14="http://schemas.microsoft.com/office/powerpoint/2010/main" val="215760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Goal: Generate a decision tree via the ID3 algorithm and test its performance</a:t>
            </a:r>
          </a:p>
          <a:p>
            <a:r>
              <a:rPr lang="en-US" dirty="0"/>
              <a:t>Trees were built using 4 different datasets</a:t>
            </a:r>
          </a:p>
          <a:p>
            <a:pPr lvl="1"/>
            <a:r>
              <a:rPr lang="en-US" dirty="0"/>
              <a:t>All contained categorical variables</a:t>
            </a:r>
          </a:p>
          <a:p>
            <a:pPr lvl="1"/>
            <a:r>
              <a:rPr lang="en-US" dirty="0"/>
              <a:t>Car: Each entry contains attributes of a car. The oracle described if it was a good family car. This dataset was split into a training and test set to see how well the decision tree performs.</a:t>
            </a:r>
          </a:p>
          <a:p>
            <a:pPr lvl="1"/>
            <a:r>
              <a:rPr lang="en-US" dirty="0"/>
              <a:t>Contact lenses: Each entry describe attributes of a patient with poor eyesight. The oracle determined what type of contact lenses the patient should get.</a:t>
            </a:r>
          </a:p>
          <a:p>
            <a:pPr lvl="1"/>
            <a:r>
              <a:rPr lang="en-US" dirty="0"/>
              <a:t>Fishing: Attributes contained information about the weather. The oracle described if it was a good day to go fishing</a:t>
            </a:r>
          </a:p>
          <a:p>
            <a:pPr lvl="1"/>
            <a:r>
              <a:rPr lang="en-US" dirty="0"/>
              <a:t>House votes: Attributes described how US representatives voted on a number of bills. The oracle was the party the representative belonged to. The dataset had missing values. These were converted to the most common level for that attribute.</a:t>
            </a:r>
          </a:p>
          <a:p>
            <a:r>
              <a:rPr lang="en-US" dirty="0"/>
              <a:t>Created with Python and Pandas</a:t>
            </a:r>
          </a:p>
          <a:p>
            <a:r>
              <a:rPr lang="en-US" dirty="0"/>
              <a:t>Automatically creates a visualization of the tree using </a:t>
            </a:r>
            <a:r>
              <a:rPr lang="en-US" dirty="0" err="1"/>
              <a:t>pydot</a:t>
            </a:r>
            <a:endParaRPr lang="en-US" dirty="0"/>
          </a:p>
          <a:p>
            <a:r>
              <a:rPr lang="en-US" dirty="0"/>
              <a:t>Uses entropy as purity metric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ID3 (S)</a:t>
            </a:r>
          </a:p>
          <a:p>
            <a:pPr marL="0" indent="0">
              <a:buNone/>
            </a:pPr>
            <a:r>
              <a:rPr lang="en-US" dirty="0"/>
              <a:t>    if all examples in S are of the same class: </a:t>
            </a:r>
          </a:p>
          <a:p>
            <a:pPr marL="0" indent="0">
              <a:buNone/>
            </a:pPr>
            <a:r>
              <a:rPr lang="en-US" dirty="0"/>
              <a:t>        return a leaf with that class label</a:t>
            </a:r>
          </a:p>
          <a:p>
            <a:pPr marL="0" indent="0">
              <a:buNone/>
            </a:pPr>
            <a:r>
              <a:rPr lang="en-US" dirty="0"/>
              <a:t>    else if there are no more attributes to test:</a:t>
            </a:r>
          </a:p>
          <a:p>
            <a:pPr marL="0" indent="0">
              <a:buNone/>
            </a:pPr>
            <a:r>
              <a:rPr lang="en-US" dirty="0"/>
              <a:t>        return a leaf with the most common class label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choose the attribute a that maximizes the Information Gain of S</a:t>
            </a:r>
          </a:p>
          <a:p>
            <a:pPr marL="0" indent="0">
              <a:buNone/>
            </a:pPr>
            <a:r>
              <a:rPr lang="en-US" dirty="0"/>
              <a:t>        let attribute a be the decision for the current node</a:t>
            </a:r>
          </a:p>
          <a:p>
            <a:pPr marL="0" indent="0">
              <a:buNone/>
            </a:pPr>
            <a:r>
              <a:rPr lang="en-US" dirty="0"/>
              <a:t>        add a branch from the current node for each possible value v of attribute a</a:t>
            </a:r>
          </a:p>
          <a:p>
            <a:pPr marL="0" indent="0">
              <a:buNone/>
            </a:pPr>
            <a:r>
              <a:rPr lang="en-US" dirty="0"/>
              <a:t>        for each branch:</a:t>
            </a:r>
          </a:p>
          <a:p>
            <a:pPr marL="0" indent="0">
              <a:buNone/>
            </a:pPr>
            <a:r>
              <a:rPr lang="en-US" dirty="0"/>
              <a:t>            “sort” examples down the branches based on their value v of attribute a</a:t>
            </a:r>
          </a:p>
          <a:p>
            <a:pPr marL="0" indent="0">
              <a:buNone/>
            </a:pPr>
            <a:r>
              <a:rPr lang="en-US" dirty="0"/>
              <a:t>            recursively call ID3(</a:t>
            </a:r>
            <a:r>
              <a:rPr lang="en-US" dirty="0" err="1"/>
              <a:t>Sv</a:t>
            </a:r>
            <a:r>
              <a:rPr lang="en-US" dirty="0"/>
              <a:t>) on the set of examples in each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6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Visualization (Fishing data)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2101056"/>
            <a:ext cx="4610100" cy="3800475"/>
          </a:xfrm>
        </p:spPr>
      </p:pic>
    </p:spTree>
    <p:extLst>
      <p:ext uri="{BB962C8B-B14F-4D97-AF65-F5344CB8AC3E}">
        <p14:creationId xmlns:p14="http://schemas.microsoft.com/office/powerpoint/2010/main" val="182949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Visualization (contact lenses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20" y="1825625"/>
            <a:ext cx="5616560" cy="4351338"/>
          </a:xfrm>
        </p:spPr>
      </p:pic>
    </p:spTree>
    <p:extLst>
      <p:ext uri="{BB962C8B-B14F-4D97-AF65-F5344CB8AC3E}">
        <p14:creationId xmlns:p14="http://schemas.microsoft.com/office/powerpoint/2010/main" val="418571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Visualization (house votes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90688"/>
            <a:ext cx="11182350" cy="4961125"/>
          </a:xfrm>
        </p:spPr>
      </p:pic>
    </p:spTree>
    <p:extLst>
      <p:ext uri="{BB962C8B-B14F-4D97-AF65-F5344CB8AC3E}">
        <p14:creationId xmlns:p14="http://schemas.microsoft.com/office/powerpoint/2010/main" val="291063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Classification (Car data)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Acceptable: 0.86</a:t>
            </a:r>
          </a:p>
          <a:p>
            <a:pPr lvl="1"/>
            <a:r>
              <a:rPr lang="en-US" dirty="0"/>
              <a:t>Good: 0.714</a:t>
            </a:r>
          </a:p>
          <a:p>
            <a:pPr lvl="1"/>
            <a:r>
              <a:rPr lang="en-US" dirty="0"/>
              <a:t>Poor: 0.982</a:t>
            </a:r>
          </a:p>
          <a:p>
            <a:pPr lvl="1"/>
            <a:r>
              <a:rPr lang="en-US" dirty="0" err="1"/>
              <a:t>Vgood</a:t>
            </a:r>
            <a:r>
              <a:rPr lang="en-US" dirty="0"/>
              <a:t>: 0.55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Acceptable: 0.755</a:t>
            </a:r>
          </a:p>
          <a:p>
            <a:pPr lvl="1"/>
            <a:r>
              <a:rPr lang="en-US" dirty="0"/>
              <a:t>Good: 0.484</a:t>
            </a:r>
          </a:p>
          <a:p>
            <a:pPr lvl="1"/>
            <a:r>
              <a:rPr lang="en-US" dirty="0"/>
              <a:t>Poor: 0.961</a:t>
            </a:r>
          </a:p>
          <a:p>
            <a:pPr lvl="1"/>
            <a:r>
              <a:rPr lang="en-US" dirty="0" err="1"/>
              <a:t>Vgood</a:t>
            </a:r>
            <a:r>
              <a:rPr lang="en-US" dirty="0"/>
              <a:t>: 0.55</a:t>
            </a:r>
          </a:p>
          <a:p>
            <a:r>
              <a:rPr lang="en-US" dirty="0"/>
              <a:t>Recall hurt by unclassified examples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2719595"/>
              </p:ext>
            </p:extLst>
          </p:nvPr>
        </p:nvGraphicFramePr>
        <p:xfrm>
          <a:off x="6915149" y="2954216"/>
          <a:ext cx="4022481" cy="1870038"/>
        </p:xfrm>
        <a:graphic>
          <a:graphicData uri="http://schemas.openxmlformats.org/drawingml/2006/table">
            <a:tbl>
              <a:tblPr/>
              <a:tblGrid>
                <a:gridCol w="1133483">
                  <a:extLst>
                    <a:ext uri="{9D8B030D-6E8A-4147-A177-3AD203B41FA5}">
                      <a16:colId xmlns:a16="http://schemas.microsoft.com/office/drawing/2014/main" val="3940551409"/>
                    </a:ext>
                  </a:extLst>
                </a:gridCol>
                <a:gridCol w="898492">
                  <a:extLst>
                    <a:ext uri="{9D8B030D-6E8A-4147-A177-3AD203B41FA5}">
                      <a16:colId xmlns:a16="http://schemas.microsoft.com/office/drawing/2014/main" val="3129134785"/>
                    </a:ext>
                  </a:extLst>
                </a:gridCol>
                <a:gridCol w="663502">
                  <a:extLst>
                    <a:ext uri="{9D8B030D-6E8A-4147-A177-3AD203B41FA5}">
                      <a16:colId xmlns:a16="http://schemas.microsoft.com/office/drawing/2014/main" val="2495027728"/>
                    </a:ext>
                  </a:extLst>
                </a:gridCol>
                <a:gridCol w="663502">
                  <a:extLst>
                    <a:ext uri="{9D8B030D-6E8A-4147-A177-3AD203B41FA5}">
                      <a16:colId xmlns:a16="http://schemas.microsoft.com/office/drawing/2014/main" val="257042082"/>
                    </a:ext>
                  </a:extLst>
                </a:gridCol>
                <a:gridCol w="663502">
                  <a:extLst>
                    <a:ext uri="{9D8B030D-6E8A-4147-A177-3AD203B41FA5}">
                      <a16:colId xmlns:a16="http://schemas.microsoft.com/office/drawing/2014/main" val="1738298427"/>
                    </a:ext>
                  </a:extLst>
                </a:gridCol>
              </a:tblGrid>
              <a:tr h="20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Predicted\Actual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acceptable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9489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acceptable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85434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52963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6239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27051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unclassified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7989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22895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463124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2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62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Unclassified examples hurt performance of classifier.</a:t>
            </a:r>
          </a:p>
          <a:p>
            <a:pPr lvl="1"/>
            <a:r>
              <a:rPr lang="en-US" dirty="0"/>
              <a:t>Need to find a way to classify all examples, even when there wasn’t a training example with same attributes</a:t>
            </a:r>
          </a:p>
          <a:p>
            <a:r>
              <a:rPr lang="en-US" dirty="0"/>
              <a:t>Overfitting possibly an issue</a:t>
            </a:r>
          </a:p>
          <a:p>
            <a:pPr lvl="1"/>
            <a:r>
              <a:rPr lang="en-US" dirty="0"/>
              <a:t>Could perform better with pruning, random forest</a:t>
            </a:r>
          </a:p>
          <a:p>
            <a:r>
              <a:rPr lang="en-US" dirty="0"/>
              <a:t>Only works with categorical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3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447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3 Report: ID3 Decision Tree</vt:lpstr>
      <vt:lpstr>Overview</vt:lpstr>
      <vt:lpstr>The ID3 Algorithm</vt:lpstr>
      <vt:lpstr>Results – Visualization (Fishing data)</vt:lpstr>
      <vt:lpstr>Results – Visualization (contact lenses data)</vt:lpstr>
      <vt:lpstr>Results – Visualization (house votes data)</vt:lpstr>
      <vt:lpstr>Results – Classification (Car data)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Report: ID3 Decision Tree</dc:title>
  <dc:creator>Matthew Lueder</dc:creator>
  <cp:lastModifiedBy>Matthew Lueder</cp:lastModifiedBy>
  <cp:revision>9</cp:revision>
  <dcterms:created xsi:type="dcterms:W3CDTF">2017-03-14T12:50:44Z</dcterms:created>
  <dcterms:modified xsi:type="dcterms:W3CDTF">2017-03-14T14:19:17Z</dcterms:modified>
</cp:coreProperties>
</file>