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112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86E4-D730-4F6E-9297-C4C74E7CE65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71EA-12F5-4F0E-8AA7-AFF2758A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2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86E4-D730-4F6E-9297-C4C74E7CE65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71EA-12F5-4F0E-8AA7-AFF2758A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7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86E4-D730-4F6E-9297-C4C74E7CE65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71EA-12F5-4F0E-8AA7-AFF2758A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86E4-D730-4F6E-9297-C4C74E7CE65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71EA-12F5-4F0E-8AA7-AFF2758A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86E4-D730-4F6E-9297-C4C74E7CE65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71EA-12F5-4F0E-8AA7-AFF2758A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9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86E4-D730-4F6E-9297-C4C74E7CE65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71EA-12F5-4F0E-8AA7-AFF2758A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8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86E4-D730-4F6E-9297-C4C74E7CE65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71EA-12F5-4F0E-8AA7-AFF2758A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86E4-D730-4F6E-9297-C4C74E7CE65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71EA-12F5-4F0E-8AA7-AFF2758A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86E4-D730-4F6E-9297-C4C74E7CE65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71EA-12F5-4F0E-8AA7-AFF2758A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86E4-D730-4F6E-9297-C4C74E7CE65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71EA-12F5-4F0E-8AA7-AFF2758A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86E4-D730-4F6E-9297-C4C74E7CE65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71EA-12F5-4F0E-8AA7-AFF2758A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186E4-D730-4F6E-9297-C4C74E7CE655}" type="datetimeFigureOut">
              <a:rPr lang="en-US" smtClean="0"/>
              <a:t>4/25/2017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B71EA-12F5-4F0E-8AA7-AFF2758AC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678 Final Project:</a:t>
            </a:r>
            <a:br>
              <a:rPr lang="en-US" dirty="0"/>
            </a:br>
            <a:r>
              <a:rPr lang="en-US" dirty="0"/>
              <a:t>Genetic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Lueder</a:t>
            </a:r>
          </a:p>
        </p:txBody>
      </p:sp>
    </p:spTree>
    <p:extLst>
      <p:ext uri="{BB962C8B-B14F-4D97-AF65-F5344CB8AC3E}">
        <p14:creationId xmlns:p14="http://schemas.microsoft.com/office/powerpoint/2010/main" val="14238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Banana Function – Wide Range </a:t>
            </a:r>
            <a:br>
              <a:rPr lang="en-US" dirty="0"/>
            </a:br>
            <a:r>
              <a:rPr lang="en-US" dirty="0"/>
              <a:t>(-1,000,000 – 1,000,000)</a:t>
            </a:r>
            <a:br>
              <a:rPr lang="en-US" dirty="0"/>
            </a:br>
            <a:r>
              <a:rPr lang="en-US" sz="1600" dirty="0"/>
              <a:t>RECOMBINATION_RATE = 0.60, SNP_RATE 0.05, NORMAL_MUT_RATE = 0.4, NORMAL_MUT_SD = 0.01, POP_SIZE = 50,000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7989" y="1796035"/>
            <a:ext cx="5073332" cy="3914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Best individual = </a:t>
            </a:r>
            <a:r>
              <a:rPr lang="en-US" dirty="0"/>
              <a:t>(11.3713, 129.313)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39" y="2360268"/>
            <a:ext cx="4689621" cy="3829395"/>
          </a:xfrm>
        </p:spPr>
      </p:pic>
      <p:pic>
        <p:nvPicPr>
          <p:cNvPr id="13" name="Content Placeholder 12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81" y="2359750"/>
            <a:ext cx="4690256" cy="3829913"/>
          </a:xfrm>
        </p:spPr>
      </p:pic>
    </p:spTree>
    <p:extLst>
      <p:ext uri="{BB962C8B-B14F-4D97-AF65-F5344CB8AC3E}">
        <p14:creationId xmlns:p14="http://schemas.microsoft.com/office/powerpoint/2010/main" val="236982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– </a:t>
            </a:r>
            <a:r>
              <a:rPr lang="en-US" dirty="0"/>
              <a:t>Goldstein-Price Function</a:t>
            </a:r>
            <a:br>
              <a:rPr lang="en-US" dirty="0"/>
            </a:br>
            <a:r>
              <a:rPr lang="en-US" sz="1600" dirty="0"/>
              <a:t>RECOMBINATION_RATE = 0.60, SNP_RATE 0.05, NORMAL_MUT_RATE = 0.4, NORMAL_MUT_SD = 0.01, POP_SIZE = 50,000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8681" y="1725296"/>
            <a:ext cx="5073332" cy="3914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Best individual = </a:t>
            </a:r>
            <a:r>
              <a:rPr lang="en-US" dirty="0"/>
              <a:t>(0.000122698, 0.999802)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39" y="2334861"/>
            <a:ext cx="4720735" cy="3854802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1" y="2334861"/>
            <a:ext cx="4720736" cy="3854802"/>
          </a:xfrm>
        </p:spPr>
      </p:pic>
    </p:spTree>
    <p:extLst>
      <p:ext uri="{BB962C8B-B14F-4D97-AF65-F5344CB8AC3E}">
        <p14:creationId xmlns:p14="http://schemas.microsoft.com/office/powerpoint/2010/main" val="166830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Delicate: </a:t>
            </a:r>
            <a:r>
              <a:rPr lang="en-US" dirty="0"/>
              <a:t>Changing parameters could easily make results much less accurate </a:t>
            </a:r>
          </a:p>
          <a:p>
            <a:r>
              <a:rPr lang="en-US" dirty="0"/>
              <a:t>Best individual fitness and mean population fitness </a:t>
            </a:r>
            <a:r>
              <a:rPr lang="en-US" b="1" dirty="0"/>
              <a:t>plateaued</a:t>
            </a:r>
            <a:r>
              <a:rPr lang="en-US" dirty="0"/>
              <a:t> after a number of generations</a:t>
            </a:r>
          </a:p>
          <a:p>
            <a:pPr lvl="1"/>
            <a:r>
              <a:rPr lang="en-US" dirty="0"/>
              <a:t>Need to look into this more</a:t>
            </a:r>
          </a:p>
          <a:p>
            <a:pPr lvl="1"/>
            <a:r>
              <a:rPr lang="en-US" dirty="0"/>
              <a:t>Possibly because selection is weighted based on fitness</a:t>
            </a:r>
          </a:p>
          <a:p>
            <a:pPr lvl="2"/>
            <a:r>
              <a:rPr lang="en-US" dirty="0"/>
              <a:t>Needs to be big differences in fitness to result in big differences in selection probability</a:t>
            </a:r>
          </a:p>
          <a:p>
            <a:pPr lvl="2"/>
            <a:r>
              <a:rPr lang="en-US" dirty="0"/>
              <a:t>When population closes in on correct answer, fitness differences are smaller</a:t>
            </a:r>
          </a:p>
          <a:p>
            <a:r>
              <a:rPr lang="en-US" dirty="0"/>
              <a:t>Mean fitness unstable after removing strict constraints on X and Y</a:t>
            </a:r>
          </a:p>
          <a:p>
            <a:pPr lvl="1"/>
            <a:r>
              <a:rPr lang="en-US" dirty="0"/>
              <a:t>These constraints also constrain possible mutations</a:t>
            </a:r>
          </a:p>
          <a:p>
            <a:pPr lvl="2"/>
            <a:r>
              <a:rPr lang="en-US" dirty="0"/>
              <a:t>Maybe caused by recombination and SNPs</a:t>
            </a:r>
          </a:p>
        </p:txBody>
      </p:sp>
    </p:spTree>
    <p:extLst>
      <p:ext uri="{BB962C8B-B14F-4D97-AF65-F5344CB8AC3E}">
        <p14:creationId xmlns:p14="http://schemas.microsoft.com/office/powerpoint/2010/main" val="362691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0000" lnSpcReduction="20000"/>
              </a:bodyPr>
              <a:lstStyle/>
              <a:p>
                <a:r>
                  <a:rPr lang="en-US" dirty="0"/>
                  <a:t>Goal: Create a genetic algorithm that can be used to optimize parameters in </a:t>
                </a:r>
                <a:r>
                  <a:rPr lang="en-US" dirty="0" err="1"/>
                  <a:t>Rosenbrock’s</a:t>
                </a:r>
                <a:r>
                  <a:rPr lang="en-US" dirty="0"/>
                  <a:t> banana function and the Goldstein-Price function.</a:t>
                </a:r>
              </a:p>
              <a:p>
                <a:r>
                  <a:rPr lang="en-US" dirty="0" err="1"/>
                  <a:t>Rosenbrock’s</a:t>
                </a:r>
                <a:r>
                  <a:rPr lang="en-US" dirty="0"/>
                  <a:t> banana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Goldstein-Price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19−14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18−32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+12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+48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+27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+30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“Binary chromosomes” used to represent parameters (x/y)</a:t>
                </a:r>
              </a:p>
              <a:p>
                <a:pPr lvl="1"/>
                <a:r>
                  <a:rPr lang="en-US" b="0" dirty="0" err="1"/>
                  <a:t>Bitsets</a:t>
                </a:r>
                <a:r>
                  <a:rPr lang="en-US" b="0" dirty="0"/>
                  <a:t> of 32 bits used to represent float type</a:t>
                </a:r>
              </a:p>
              <a:p>
                <a:r>
                  <a:rPr lang="en-US" dirty="0"/>
                  <a:t>“Individuals” used to represent potential solutions</a:t>
                </a:r>
              </a:p>
              <a:p>
                <a:pPr lvl="1"/>
                <a:r>
                  <a:rPr lang="en-US" dirty="0"/>
                  <a:t>Each contains 2 binary chromosomes (one for x, one for y)</a:t>
                </a:r>
              </a:p>
              <a:p>
                <a:r>
                  <a:rPr lang="en-US" b="0" dirty="0"/>
                  <a:t>“Population” used to represent a collection of individuals which can share genetic information with each other</a:t>
                </a:r>
              </a:p>
              <a:p>
                <a:r>
                  <a:rPr lang="en-US" dirty="0"/>
                  <a:t>Elitism used: Best individual always makes it to next </a:t>
                </a:r>
                <a:r>
                  <a:rPr lang="en-US"/>
                  <a:t>generation unmutated</a:t>
                </a:r>
                <a:endParaRPr lang="en-US" b="0" dirty="0"/>
              </a:p>
              <a:p>
                <a:r>
                  <a:rPr lang="en-US" dirty="0"/>
                  <a:t>4 different steps: Initialization, evaluation, selection, variation</a:t>
                </a:r>
              </a:p>
              <a:p>
                <a:pPr lvl="1"/>
                <a:r>
                  <a:rPr lang="en-US" dirty="0"/>
                  <a:t>Initialization: generate a random population</a:t>
                </a:r>
              </a:p>
              <a:p>
                <a:pPr lvl="2"/>
                <a:r>
                  <a:rPr lang="en-US" dirty="0"/>
                  <a:t>Each chromosome was randomly generated to represent a number in user defined acceptable range</a:t>
                </a:r>
              </a:p>
              <a:p>
                <a:pPr lvl="2"/>
                <a:r>
                  <a:rPr lang="en-US" dirty="0"/>
                  <a:t>User also defines population size</a:t>
                </a:r>
              </a:p>
              <a:p>
                <a:pPr lvl="1"/>
                <a:r>
                  <a:rPr lang="en-US" dirty="0"/>
                  <a:t>Evaluation</a:t>
                </a:r>
              </a:p>
              <a:p>
                <a:pPr lvl="2"/>
                <a:r>
                  <a:rPr lang="en-US" dirty="0"/>
                  <a:t>Fitness of individual defined by the negative result of either the banana function or the Goldstein-Price function. (negative because we are trying to minimize)</a:t>
                </a:r>
              </a:p>
              <a:p>
                <a:pPr lvl="1"/>
                <a:r>
                  <a:rPr lang="en-US" dirty="0"/>
                  <a:t>Selection</a:t>
                </a:r>
              </a:p>
              <a:p>
                <a:pPr lvl="2"/>
                <a:r>
                  <a:rPr lang="en-US" dirty="0"/>
                  <a:t>Proportional fitness selection based on roulette wheel approach was used</a:t>
                </a:r>
              </a:p>
              <a:p>
                <a:pPr lvl="1"/>
                <a:r>
                  <a:rPr lang="en-US" dirty="0"/>
                  <a:t>Variation: 3 sources of variation</a:t>
                </a:r>
              </a:p>
              <a:p>
                <a:pPr lvl="2"/>
                <a:r>
                  <a:rPr lang="en-US" dirty="0"/>
                  <a:t>Recombination</a:t>
                </a:r>
              </a:p>
              <a:p>
                <a:pPr lvl="2"/>
                <a:r>
                  <a:rPr lang="en-US" dirty="0"/>
                  <a:t>Single bit polymorphisms</a:t>
                </a:r>
              </a:p>
              <a:p>
                <a:pPr lvl="2"/>
                <a:r>
                  <a:rPr lang="en-US" dirty="0"/>
                  <a:t>Range mutation based on normal distribution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25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Functions Visualized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Rosenbrock’s</a:t>
            </a:r>
            <a:r>
              <a:rPr lang="en-US" dirty="0"/>
              <a:t> Banana Function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Goldstein-Price Function</a:t>
            </a:r>
            <a:endParaRPr lang="en-US" dirty="0"/>
          </a:p>
        </p:txBody>
      </p:sp>
      <p:pic>
        <p:nvPicPr>
          <p:cNvPr id="2050" name="Picture 2" descr="File:Rosenbrock's function in 3D.pd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81" y="2518569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Goldstein Price function.pdf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94" y="2518569"/>
            <a:ext cx="4876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0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Returned fitness is negative -&gt; so I make the fitness for each individual positive by subtracting the minimum fitness in the population from each individual.</a:t>
                </a:r>
              </a:p>
              <a:p>
                <a:r>
                  <a:rPr lang="en-US" dirty="0"/>
                  <a:t>Fitness proportionate selection was used: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probability of individual </a:t>
                </a:r>
                <a:r>
                  <a:rPr lang="en-US" dirty="0" err="1"/>
                  <a:t>i</a:t>
                </a:r>
                <a:r>
                  <a:rPr lang="en-US" dirty="0"/>
                  <a:t> being selected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fitness of individual I</a:t>
                </a:r>
              </a:p>
              <a:p>
                <a:pPr lvl="2"/>
                <a:r>
                  <a:rPr lang="en-US" dirty="0"/>
                  <a:t>Denominator = Sum of every individual’s fitness in population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50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Algorithm – Wikipedia’s suggestion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920" y="1612265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 the selected index based on the weights(probabilities)</a:t>
            </a:r>
            <a:b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rouletteSelect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calculate the total weight</a:t>
            </a:r>
            <a:b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weight_sum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weight_sum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get a random value</a:t>
            </a:r>
            <a:b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randUniformPositive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weight_sum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locate the random value based on the weights</a:t>
            </a:r>
            <a:b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value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when rounding errors occur, we return the last item's index </a:t>
            </a:r>
            <a:b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477760" y="2326640"/>
                <a:ext cx="3322320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Complexity = O(n) per selection</a:t>
                </a:r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for population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760" y="2326640"/>
                <a:ext cx="3322320" cy="669992"/>
              </a:xfrm>
              <a:prstGeom prst="rect">
                <a:avLst/>
              </a:prstGeom>
              <a:blipFill>
                <a:blip r:embed="rId2"/>
                <a:stretch>
                  <a:fillRect l="-1651" t="-545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14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Selection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53480" y="1690688"/>
                <a:ext cx="5181600" cy="4351338"/>
              </a:xfrm>
            </p:spPr>
            <p:txBody>
              <a:bodyPr/>
              <a:lstStyle/>
              <a:p>
                <a:r>
                  <a:rPr lang="en-US" dirty="0"/>
                  <a:t>Uses probabilities to create a unique range for each individual</a:t>
                </a:r>
              </a:p>
              <a:p>
                <a:r>
                  <a:rPr lang="en-US" dirty="0"/>
                  <a:t>Generates random number</a:t>
                </a:r>
              </a:p>
              <a:p>
                <a:pPr lvl="1"/>
                <a:r>
                  <a:rPr lang="en-US" dirty="0"/>
                  <a:t>Uses </a:t>
                </a:r>
                <a:r>
                  <a:rPr lang="en-US" b="1" dirty="0"/>
                  <a:t>binary search </a:t>
                </a:r>
                <a:r>
                  <a:rPr lang="en-US" dirty="0"/>
                  <a:t>to find what range the number falls in</a:t>
                </a:r>
              </a:p>
              <a:p>
                <a:r>
                  <a:rPr lang="en-US" dirty="0"/>
                  <a:t>Complexity</a:t>
                </a:r>
              </a:p>
              <a:p>
                <a:pPr lvl="1"/>
                <a:r>
                  <a:rPr lang="en-US" dirty="0"/>
                  <a:t>Individual: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Population: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53480" y="1690688"/>
                <a:ext cx="5181600" cy="4351338"/>
              </a:xfrm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6920" y="1492915"/>
            <a:ext cx="61264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struct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</a:t>
            </a: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Range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start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start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friend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bool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operator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r2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	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r2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&amp;&amp;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r1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r2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start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end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Build weight vector</a:t>
            </a:r>
          </a:p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vector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weights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weights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reserve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m_size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last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Get probabilities using proportional fitness selection and create a range </a:t>
            </a:r>
          </a:p>
          <a:p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scaledFitness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rbegin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!=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scaledFitness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rend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next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last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(*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totalFitness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weights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push_back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Range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last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next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last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next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vector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Individual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selected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selected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reserve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m_size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uniform_real_distribution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uRealDist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0.3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weights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back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locate the random values based on the weights</a:t>
            </a:r>
          </a:p>
          <a:p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j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m_size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++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float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uRealDist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m_gen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auto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found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lower_bound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weights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weights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Range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value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value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8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index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found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weights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begin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selected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push_back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m_individuals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]);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2741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Recombination</a:t>
            </a:r>
          </a:p>
          <a:p>
            <a:pPr lvl="1"/>
            <a:r>
              <a:rPr lang="en-US" dirty="0"/>
              <a:t>1111111111		1111110000</a:t>
            </a:r>
          </a:p>
          <a:p>
            <a:pPr lvl="1"/>
            <a:r>
              <a:rPr lang="en-US" dirty="0"/>
              <a:t>0000000000		0000001111</a:t>
            </a:r>
          </a:p>
          <a:p>
            <a:pPr lvl="1"/>
            <a:r>
              <a:rPr lang="en-US" dirty="0"/>
              <a:t>Rate defined in global parameter</a:t>
            </a:r>
          </a:p>
          <a:p>
            <a:r>
              <a:rPr lang="en-US" dirty="0"/>
              <a:t>Single bit polymorphism</a:t>
            </a:r>
          </a:p>
          <a:p>
            <a:pPr lvl="1"/>
            <a:r>
              <a:rPr lang="en-US" dirty="0"/>
              <a:t>1111111111	        11111011111</a:t>
            </a:r>
          </a:p>
          <a:p>
            <a:pPr lvl="1"/>
            <a:r>
              <a:rPr lang="en-US" dirty="0"/>
              <a:t>Rate defined in global parameter</a:t>
            </a:r>
          </a:p>
          <a:p>
            <a:r>
              <a:rPr lang="en-US" dirty="0"/>
              <a:t>Mutate based on normal distribution</a:t>
            </a:r>
          </a:p>
          <a:p>
            <a:pPr lvl="1"/>
            <a:r>
              <a:rPr lang="en-US" dirty="0"/>
              <a:t>0x41c40000 = 24.5 	    24.802 = 0x41c66a7f</a:t>
            </a:r>
          </a:p>
          <a:p>
            <a:pPr lvl="1"/>
            <a:r>
              <a:rPr lang="en-US" dirty="0"/>
              <a:t>Mean of distribution to randomly sample from = the value of the chromosome</a:t>
            </a:r>
          </a:p>
          <a:p>
            <a:pPr lvl="1"/>
            <a:r>
              <a:rPr lang="en-US" dirty="0"/>
              <a:t>Rate and standard deviation defined by global parameters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Arrow: Right 3"/>
          <p:cNvSpPr/>
          <p:nvPr/>
        </p:nvSpPr>
        <p:spPr>
          <a:xfrm>
            <a:off x="3261360" y="2336800"/>
            <a:ext cx="1137920" cy="5076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/>
          <p:cNvSpPr/>
          <p:nvPr/>
        </p:nvSpPr>
        <p:spPr>
          <a:xfrm>
            <a:off x="3261360" y="3863261"/>
            <a:ext cx="762000" cy="276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/>
          <p:cNvSpPr/>
          <p:nvPr/>
        </p:nvSpPr>
        <p:spPr>
          <a:xfrm>
            <a:off x="3901440" y="5053410"/>
            <a:ext cx="83312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83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– Banana Function</a:t>
            </a:r>
            <a:br>
              <a:rPr lang="en-US" dirty="0"/>
            </a:br>
            <a:r>
              <a:rPr lang="en-US" sz="1600" dirty="0"/>
              <a:t>RECOMBINATION_RATE = 0.60, SNP_RATE 0.05, NORMAL_MUT_RATE = 0.4, NORMAL_MUT_SD = 0.01, POP_SIZE = 50,000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8681" y="1725296"/>
            <a:ext cx="5073332" cy="3914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Best individual = (</a:t>
            </a:r>
            <a:r>
              <a:rPr lang="en-US" dirty="0"/>
              <a:t>0.999446, 0.998888)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39" y="2335379"/>
            <a:ext cx="4720101" cy="385428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35" y="2335379"/>
            <a:ext cx="4720101" cy="3854284"/>
          </a:xfrm>
        </p:spPr>
      </p:pic>
    </p:spTree>
    <p:extLst>
      <p:ext uri="{BB962C8B-B14F-4D97-AF65-F5344CB8AC3E}">
        <p14:creationId xmlns:p14="http://schemas.microsoft.com/office/powerpoint/2010/main" val="60446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– Banana Function</a:t>
            </a:r>
            <a:br>
              <a:rPr lang="en-US" dirty="0"/>
            </a:br>
            <a:r>
              <a:rPr lang="en-US" sz="1600" dirty="0"/>
              <a:t>RECOMBINATION_RATE = 0.60, SNP_RATE 0.05, NORMAL_MUT_RATE = 0, POP_SIZE = 50,000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8681" y="1725296"/>
            <a:ext cx="5073332" cy="3914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Best individual = </a:t>
            </a:r>
            <a:r>
              <a:rPr lang="en-US" dirty="0"/>
              <a:t>(1.00207, 1.00412)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39" y="2327083"/>
            <a:ext cx="4730261" cy="3862580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75" y="2327083"/>
            <a:ext cx="4730261" cy="3862580"/>
          </a:xfrm>
        </p:spPr>
      </p:pic>
    </p:spTree>
    <p:extLst>
      <p:ext uri="{BB962C8B-B14F-4D97-AF65-F5344CB8AC3E}">
        <p14:creationId xmlns:p14="http://schemas.microsoft.com/office/powerpoint/2010/main" val="199793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608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CIS 678 Final Project: Genetic Algorithms</vt:lpstr>
      <vt:lpstr>Overview</vt:lpstr>
      <vt:lpstr>Test Functions Visualized</vt:lpstr>
      <vt:lpstr>Selection</vt:lpstr>
      <vt:lpstr>Selection Algorithm – Wikipedia’s suggestion</vt:lpstr>
      <vt:lpstr>My Selection Algorithm</vt:lpstr>
      <vt:lpstr>Variation</vt:lpstr>
      <vt:lpstr>Results – Banana Function RECOMBINATION_RATE = 0.60, SNP_RATE 0.05, NORMAL_MUT_RATE = 0.4, NORMAL_MUT_SD = 0.01, POP_SIZE = 50,000</vt:lpstr>
      <vt:lpstr>Results – Banana Function RECOMBINATION_RATE = 0.60, SNP_RATE 0.05, NORMAL_MUT_RATE = 0, POP_SIZE = 50,000</vt:lpstr>
      <vt:lpstr>Results – Banana Function – Wide Range  (-1,000,000 – 1,000,000) RECOMBINATION_RATE = 0.60, SNP_RATE 0.05, NORMAL_MUT_RATE = 0.4, NORMAL_MUT_SD = 0.01, POP_SIZE = 50,000</vt:lpstr>
      <vt:lpstr>Results – Goldstein-Price Function RECOMBINATION_RATE = 0.60, SNP_RATE 0.05, NORMAL_MUT_RATE = 0.4, NORMAL_MUT_SD = 0.01, POP_SIZE = 50,000</vt:lpstr>
      <vt:lpstr>Discussion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678 Final Project Genetic Algorithm</dc:title>
  <dc:creator>Matthew Lueder</dc:creator>
  <cp:lastModifiedBy>Matthew Lueder</cp:lastModifiedBy>
  <cp:revision>33</cp:revision>
  <dcterms:created xsi:type="dcterms:W3CDTF">2017-04-25T17:21:12Z</dcterms:created>
  <dcterms:modified xsi:type="dcterms:W3CDTF">2017-04-25T21:36:27Z</dcterms:modified>
</cp:coreProperties>
</file>