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47" y="106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>
                <a:sym typeface="Helvetica Neue" charset="0"/>
              </a:rPr>
              <a:t>Click to edit Master text styles</a:t>
            </a:r>
          </a:p>
          <a:p>
            <a:pPr lvl="1"/>
            <a:r>
              <a:rPr lang="de-DE" altLang="de-DE">
                <a:sym typeface="Helvetica Neue" charset="0"/>
              </a:rPr>
              <a:t>Second level</a:t>
            </a:r>
          </a:p>
          <a:p>
            <a:pPr lvl="2"/>
            <a:r>
              <a:rPr lang="de-DE" altLang="de-DE">
                <a:sym typeface="Helvetica Neue" charset="0"/>
              </a:rPr>
              <a:t>Third level</a:t>
            </a:r>
          </a:p>
          <a:p>
            <a:pPr lvl="3"/>
            <a:r>
              <a:rPr lang="de-DE" altLang="de-DE">
                <a:sym typeface="Helvetica Neue" charset="0"/>
              </a:rPr>
              <a:t>Fourth level</a:t>
            </a:r>
          </a:p>
          <a:p>
            <a:pPr lvl="4"/>
            <a:r>
              <a:rPr lang="de-DE" altLang="de-DE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3400-8A0B-4408-91C1-D8509CE8BC13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6394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9B9F-C138-4090-9D09-10690F00DFDF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5988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446B-F692-4E10-889C-FFD3107D4E7F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785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74D1-80AE-4850-A217-CF56F96F9665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8931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DE8-3BBA-4618-BE1B-208397EC918D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1869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2BF-1C83-4B75-98EA-9790E9FF464C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149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447B-BD23-4908-9664-4803B762F90A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6073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2334-C6D2-4E6F-A20F-E7F4AD9A7D62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422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AEFC-1B41-4679-A5DE-E9855133AE76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5526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7D51-CE81-478F-AA75-EBBA08228F85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640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A535-8805-4079-B2F3-1CA07EBFD2BE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503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B0C3A-30ED-4F0E-BC35-F019DBFC8B5D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0874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/>
          </p:cNvSpPr>
          <p:nvPr/>
        </p:nvSpPr>
        <p:spPr bwMode="auto">
          <a:xfrm>
            <a:off x="-400480" y="4794564"/>
            <a:ext cx="19929621" cy="2851150"/>
          </a:xfrm>
          <a:prstGeom prst="rect">
            <a:avLst/>
          </a:prstGeom>
          <a:solidFill>
            <a:srgbClr val="DCDE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69" name="Rectangle 4" descr="tile_paper_medgray.jpeg"/>
          <p:cNvSpPr>
            <a:spLocks/>
          </p:cNvSpPr>
          <p:nvPr/>
        </p:nvSpPr>
        <p:spPr bwMode="auto">
          <a:xfrm>
            <a:off x="4132037" y="4513734"/>
            <a:ext cx="10332393" cy="40005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1437" tIns="71437" rIns="71437" bIns="71437" anchor="ctr"/>
          <a:lstStyle/>
          <a:p>
            <a:pPr algn="ctr"/>
            <a:r>
              <a:rPr lang="de-DE" altLang="de-DE" sz="2700" dirty="0">
                <a:solidFill>
                  <a:schemeClr val="tx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Stream ID #1</a:t>
            </a:r>
          </a:p>
        </p:txBody>
      </p:sp>
      <p:sp>
        <p:nvSpPr>
          <p:cNvPr id="3074" name="Rectangle 2" descr="tile_paper_medgray.jpeg"/>
          <p:cNvSpPr>
            <a:spLocks/>
          </p:cNvSpPr>
          <p:nvPr/>
        </p:nvSpPr>
        <p:spPr bwMode="auto">
          <a:xfrm>
            <a:off x="4154032" y="5853436"/>
            <a:ext cx="2360612" cy="14001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 anchor="ctr"/>
          <a:lstStyle/>
          <a:p>
            <a:pPr algn="ctr"/>
            <a:r>
              <a:rPr lang="de-DE" altLang="de-DE" sz="18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:method: GET</a:t>
            </a:r>
          </a:p>
          <a:p>
            <a:pPr algn="ctr"/>
            <a:r>
              <a:rPr lang="de-DE" altLang="de-DE" sz="18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:path: /</a:t>
            </a:r>
          </a:p>
          <a:p>
            <a:pPr algn="ctr"/>
            <a:r>
              <a:rPr lang="de-DE" altLang="de-DE" sz="18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:host: example.com</a:t>
            </a:r>
            <a:endParaRPr lang="de-DE" altLang="de-DE" sz="240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075" name="Rectangle 3" descr="tile_paper_medgray.jpeg"/>
          <p:cNvSpPr>
            <a:spLocks/>
          </p:cNvSpPr>
          <p:nvPr/>
        </p:nvSpPr>
        <p:spPr bwMode="auto">
          <a:xfrm>
            <a:off x="689884" y="2577330"/>
            <a:ext cx="2838450" cy="15763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2000" tIns="71437" rIns="71437" bIns="71437" anchor="ctr"/>
          <a:lstStyle/>
          <a:p>
            <a:r>
              <a:rPr lang="de-DE" altLang="de-DE" sz="29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HTTP</a:t>
            </a:r>
          </a:p>
          <a:p>
            <a:r>
              <a:rPr lang="de-DE" altLang="de-DE" sz="27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nghttpd</a:t>
            </a:r>
          </a:p>
        </p:txBody>
      </p:sp>
      <p:sp>
        <p:nvSpPr>
          <p:cNvPr id="3076" name="Rectangle 4" descr="tile_paper_medgray.jpeg"/>
          <p:cNvSpPr>
            <a:spLocks/>
          </p:cNvSpPr>
          <p:nvPr/>
        </p:nvSpPr>
        <p:spPr bwMode="auto">
          <a:xfrm>
            <a:off x="689884" y="5239064"/>
            <a:ext cx="2838450" cy="23431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252000" tIns="71437" rIns="71437" bIns="71437" anchor="ctr"/>
          <a:lstStyle/>
          <a:p>
            <a:r>
              <a:rPr lang="de-DE" altLang="de-DE" sz="29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H2 Framing</a:t>
            </a:r>
          </a:p>
          <a:p>
            <a:r>
              <a:rPr lang="de-DE" altLang="de-DE" sz="27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libnghttp</a:t>
            </a:r>
          </a:p>
        </p:txBody>
      </p:sp>
      <p:sp>
        <p:nvSpPr>
          <p:cNvPr id="3077" name="Rectangle 5" descr="tile_paper_medgray.png"/>
          <p:cNvSpPr>
            <a:spLocks/>
          </p:cNvSpPr>
          <p:nvPr/>
        </p:nvSpPr>
        <p:spPr bwMode="auto">
          <a:xfrm>
            <a:off x="689884" y="7706042"/>
            <a:ext cx="2838450" cy="1744663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2000" tIns="71437" rIns="71437" bIns="71437" anchor="ctr"/>
          <a:lstStyle/>
          <a:p>
            <a:r>
              <a:rPr lang="de-DE" altLang="de-DE" sz="29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annotated </a:t>
            </a:r>
          </a:p>
          <a:p>
            <a:r>
              <a:rPr lang="de-DE" altLang="de-DE" sz="29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write buffer</a:t>
            </a:r>
          </a:p>
          <a:p>
            <a:r>
              <a:rPr lang="de-DE" altLang="de-DE" sz="27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nghttpd</a:t>
            </a:r>
          </a:p>
        </p:txBody>
      </p:sp>
      <p:sp>
        <p:nvSpPr>
          <p:cNvPr id="3078" name="Rectangle 6" descr="tile_paper_medgray.jpeg"/>
          <p:cNvSpPr>
            <a:spLocks/>
          </p:cNvSpPr>
          <p:nvPr/>
        </p:nvSpPr>
        <p:spPr bwMode="auto">
          <a:xfrm>
            <a:off x="689884" y="9853927"/>
            <a:ext cx="2838450" cy="13192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63500" dist="127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252000" tIns="71437" rIns="71437" bIns="71437" anchor="ctr"/>
          <a:lstStyle/>
          <a:p>
            <a:r>
              <a:rPr lang="de-DE" altLang="de-DE" sz="29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Encryption</a:t>
            </a:r>
          </a:p>
          <a:p>
            <a:r>
              <a:rPr lang="de-DE" altLang="de-DE" sz="27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OpenSSL</a:t>
            </a:r>
          </a:p>
        </p:txBody>
      </p:sp>
      <p:sp>
        <p:nvSpPr>
          <p:cNvPr id="3079" name="Rectangle 7" descr="tile_paper_medgray.jpeg"/>
          <p:cNvSpPr>
            <a:spLocks/>
          </p:cNvSpPr>
          <p:nvPr/>
        </p:nvSpPr>
        <p:spPr bwMode="auto">
          <a:xfrm>
            <a:off x="689883" y="11614464"/>
            <a:ext cx="18248467" cy="9017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63500" dist="127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252000" tIns="71437" rIns="71437" bIns="71437" anchor="ctr"/>
          <a:lstStyle/>
          <a:p>
            <a:r>
              <a:rPr lang="de-DE" altLang="de-DE" sz="26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TCP</a:t>
            </a:r>
          </a:p>
          <a:p>
            <a:r>
              <a:rPr lang="de-DE" altLang="de-DE" sz="24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Linux kernel</a:t>
            </a:r>
          </a:p>
        </p:txBody>
      </p:sp>
      <p:sp>
        <p:nvSpPr>
          <p:cNvPr id="3080" name="Rectangle 8"/>
          <p:cNvSpPr>
            <a:spLocks/>
          </p:cNvSpPr>
          <p:nvPr/>
        </p:nvSpPr>
        <p:spPr bwMode="auto">
          <a:xfrm>
            <a:off x="689884" y="977130"/>
            <a:ext cx="2838450" cy="1270000"/>
          </a:xfrm>
          <a:prstGeom prst="rect">
            <a:avLst/>
          </a:prstGeom>
          <a:gradFill rotWithShape="0"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252000" tIns="71437" rIns="71437" bIns="71437" anchor="ctr"/>
          <a:lstStyle/>
          <a:p>
            <a:r>
              <a:rPr lang="de-DE" altLang="de-DE" sz="2500">
                <a:latin typeface="FrontPage" panose="00000400000000000000" pitchFamily="2" charset="0"/>
                <a:ea typeface="FrontPage" panose="00000400000000000000" pitchFamily="2" charset="0"/>
              </a:rPr>
              <a:t>Web requests</a:t>
            </a:r>
          </a:p>
        </p:txBody>
      </p:sp>
      <p:sp>
        <p:nvSpPr>
          <p:cNvPr id="3081" name="Rectangle 9"/>
          <p:cNvSpPr>
            <a:spLocks/>
          </p:cNvSpPr>
          <p:nvPr/>
        </p:nvSpPr>
        <p:spPr bwMode="auto">
          <a:xfrm>
            <a:off x="4154032" y="977130"/>
            <a:ext cx="2360612" cy="1270000"/>
          </a:xfrm>
          <a:prstGeom prst="rect">
            <a:avLst/>
          </a:prstGeom>
          <a:gradFill rotWithShape="0"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 anchor="ctr"/>
          <a:lstStyle/>
          <a:p>
            <a:pPr algn="ctr"/>
            <a:r>
              <a:rPr lang="de-DE" altLang="de-DE" sz="2500">
                <a:latin typeface="FrontPage" panose="00000400000000000000" pitchFamily="2" charset="0"/>
                <a:ea typeface="FrontPage" panose="00000400000000000000" pitchFamily="2" charset="0"/>
              </a:rPr>
              <a:t>request </a:t>
            </a:r>
          </a:p>
          <a:p>
            <a:pPr algn="ctr"/>
            <a:r>
              <a:rPr lang="de-DE" altLang="de-DE" sz="2500">
                <a:latin typeface="FrontPage" panose="00000400000000000000" pitchFamily="2" charset="0"/>
                <a:ea typeface="FrontPage" panose="00000400000000000000" pitchFamily="2" charset="0"/>
              </a:rPr>
              <a:t>HTTP headers</a:t>
            </a:r>
          </a:p>
        </p:txBody>
      </p:sp>
      <p:sp>
        <p:nvSpPr>
          <p:cNvPr id="3082" name="Rectangle 10"/>
          <p:cNvSpPr>
            <a:spLocks/>
          </p:cNvSpPr>
          <p:nvPr/>
        </p:nvSpPr>
        <p:spPr bwMode="auto">
          <a:xfrm>
            <a:off x="6744841" y="977130"/>
            <a:ext cx="7719589" cy="1270000"/>
          </a:xfrm>
          <a:prstGeom prst="rect">
            <a:avLst/>
          </a:prstGeom>
          <a:gradFill rotWithShape="0"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 anchor="ctr"/>
          <a:lstStyle/>
          <a:p>
            <a:pPr algn="ctr"/>
            <a:r>
              <a:rPr lang="de-DE" altLang="de-DE" sz="2500" dirty="0" err="1">
                <a:latin typeface="FrontPage" panose="00000400000000000000" pitchFamily="2" charset="0"/>
                <a:ea typeface="FrontPage" panose="00000400000000000000" pitchFamily="2" charset="0"/>
              </a:rPr>
              <a:t>response</a:t>
            </a:r>
            <a:endParaRPr lang="de-DE" altLang="de-DE" sz="2500" dirty="0">
              <a:latin typeface="FrontPage" panose="00000400000000000000" pitchFamily="2" charset="0"/>
              <a:ea typeface="FrontPage" panose="00000400000000000000" pitchFamily="2" charset="0"/>
            </a:endParaRPr>
          </a:p>
          <a:p>
            <a:pPr algn="ctr"/>
            <a:r>
              <a:rPr lang="de-DE" altLang="de-DE" sz="2500" dirty="0">
                <a:latin typeface="FrontPage" panose="00000400000000000000" pitchFamily="2" charset="0"/>
                <a:ea typeface="FrontPage" panose="00000400000000000000" pitchFamily="2" charset="0"/>
              </a:rPr>
              <a:t>HTTP </a:t>
            </a:r>
            <a:r>
              <a:rPr lang="de-DE" altLang="de-DE" sz="2500" dirty="0" err="1">
                <a:latin typeface="FrontPage" panose="00000400000000000000" pitchFamily="2" charset="0"/>
                <a:ea typeface="FrontPage" panose="00000400000000000000" pitchFamily="2" charset="0"/>
              </a:rPr>
              <a:t>headers</a:t>
            </a:r>
            <a:r>
              <a:rPr lang="de-DE" altLang="de-DE" sz="2500" dirty="0">
                <a:latin typeface="FrontPage" panose="00000400000000000000" pitchFamily="2" charset="0"/>
                <a:ea typeface="FrontPage" panose="00000400000000000000" pitchFamily="2" charset="0"/>
              </a:rPr>
              <a:t> </a:t>
            </a:r>
            <a:r>
              <a:rPr lang="de-DE" altLang="de-DE" sz="2500" dirty="0" err="1">
                <a:latin typeface="FrontPage" panose="00000400000000000000" pitchFamily="2" charset="0"/>
                <a:ea typeface="FrontPage" panose="00000400000000000000" pitchFamily="2" charset="0"/>
              </a:rPr>
              <a:t>and</a:t>
            </a:r>
            <a:r>
              <a:rPr lang="de-DE" altLang="de-DE" sz="2500" dirty="0">
                <a:latin typeface="FrontPage" panose="00000400000000000000" pitchFamily="2" charset="0"/>
                <a:ea typeface="FrontPage" panose="00000400000000000000" pitchFamily="2" charset="0"/>
              </a:rPr>
              <a:t> HTML </a:t>
            </a:r>
            <a:r>
              <a:rPr lang="de-DE" altLang="de-DE" sz="2500" dirty="0" err="1">
                <a:latin typeface="FrontPage" panose="00000400000000000000" pitchFamily="2" charset="0"/>
                <a:ea typeface="FrontPage" panose="00000400000000000000" pitchFamily="2" charset="0"/>
              </a:rPr>
              <a:t>content</a:t>
            </a:r>
            <a:endParaRPr lang="de-DE" altLang="de-DE" sz="2500" dirty="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083" name="Rectangle 11" descr="tile_paper_medgray.jpeg"/>
          <p:cNvSpPr>
            <a:spLocks/>
          </p:cNvSpPr>
          <p:nvPr/>
        </p:nvSpPr>
        <p:spPr bwMode="auto">
          <a:xfrm>
            <a:off x="6744841" y="2575752"/>
            <a:ext cx="7719589" cy="15763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101600" tIns="101600" rIns="101600" bIns="101600"/>
          <a:lstStyle/>
          <a:p>
            <a:pPr algn="ctr"/>
            <a:r>
              <a:rPr lang="de-DE" altLang="de-DE" sz="32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200 OK</a:t>
            </a:r>
            <a:br>
              <a:rPr lang="de-DE" altLang="de-DE" sz="32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</a:br>
            <a:r>
              <a:rPr lang="de-DE" altLang="de-DE" sz="18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Content-Type: text/html</a:t>
            </a:r>
          </a:p>
          <a:p>
            <a:pPr algn="ctr"/>
            <a:endParaRPr lang="de-DE" altLang="de-DE" sz="180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  <a:p>
            <a:pPr algn="ctr"/>
            <a:r>
              <a:rPr lang="de-DE" altLang="de-DE" sz="18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&lt;!doctype html&gt; … &lt;/html&gt;</a:t>
            </a:r>
          </a:p>
        </p:txBody>
      </p:sp>
      <p:sp>
        <p:nvSpPr>
          <p:cNvPr id="3084" name="Rectangle 12" descr="tile_paper_medgray.jpeg"/>
          <p:cNvSpPr>
            <a:spLocks/>
          </p:cNvSpPr>
          <p:nvPr/>
        </p:nvSpPr>
        <p:spPr bwMode="auto">
          <a:xfrm>
            <a:off x="4154032" y="2575752"/>
            <a:ext cx="2360612" cy="15763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101600" tIns="101600" rIns="101600" bIns="101600"/>
          <a:lstStyle/>
          <a:p>
            <a:pPr algn="ctr"/>
            <a:r>
              <a:rPr lang="de-DE" altLang="de-DE" sz="32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GET /</a:t>
            </a:r>
          </a:p>
          <a:p>
            <a:pPr algn="ctr"/>
            <a:r>
              <a:rPr lang="de-DE" altLang="de-DE" sz="18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Host: </a:t>
            </a:r>
            <a:r>
              <a:rPr lang="de-DE" altLang="de-DE" sz="1800" u="sng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example.com</a:t>
            </a:r>
            <a:endParaRPr lang="de-DE" altLang="de-DE" sz="18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085" name="Rectangle 13" descr="tile_paper_medgray.jpeg"/>
          <p:cNvSpPr>
            <a:spLocks/>
          </p:cNvSpPr>
          <p:nvPr/>
        </p:nvSpPr>
        <p:spPr bwMode="auto">
          <a:xfrm>
            <a:off x="6744832" y="5853436"/>
            <a:ext cx="2635250" cy="14001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 anchor="ctr"/>
          <a:lstStyle/>
          <a:p>
            <a:pPr algn="ctr"/>
            <a:r>
              <a:rPr lang="de-DE" altLang="de-DE" sz="18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:status: 200</a:t>
            </a:r>
          </a:p>
          <a:p>
            <a:pPr algn="ctr"/>
            <a:r>
              <a:rPr lang="de-DE" altLang="de-DE" sz="18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content-type: text/html</a:t>
            </a:r>
          </a:p>
          <a:p>
            <a:pPr algn="ctr"/>
            <a:r>
              <a:rPr lang="de-DE" altLang="de-DE" sz="18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server: nghttpd</a:t>
            </a:r>
            <a:endParaRPr lang="de-DE" altLang="de-DE" sz="240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086" name="Rectangle 14" descr="tile_paper_medgray.jpeg"/>
          <p:cNvSpPr>
            <a:spLocks/>
          </p:cNvSpPr>
          <p:nvPr/>
        </p:nvSpPr>
        <p:spPr bwMode="auto">
          <a:xfrm>
            <a:off x="9610269" y="5853436"/>
            <a:ext cx="2286024" cy="14001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 anchor="ctr"/>
          <a:lstStyle/>
          <a:p>
            <a:pPr algn="ctr"/>
            <a:r>
              <a:rPr lang="de-DE" altLang="de-DE" sz="18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&lt;!doctype html&gt;</a:t>
            </a:r>
          </a:p>
          <a:p>
            <a:pPr algn="ctr"/>
            <a:r>
              <a:rPr lang="de-DE" altLang="de-DE" sz="18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….</a:t>
            </a:r>
            <a:endParaRPr lang="de-DE" altLang="de-DE" sz="240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087" name="Rectangle 15" descr="tile_paper_medgray.png"/>
          <p:cNvSpPr>
            <a:spLocks/>
          </p:cNvSpPr>
          <p:nvPr/>
        </p:nvSpPr>
        <p:spPr bwMode="auto">
          <a:xfrm>
            <a:off x="4154032" y="5329552"/>
            <a:ext cx="2360612" cy="5461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279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/>
          <a:lstStyle/>
          <a:p>
            <a:pPr>
              <a:lnSpc>
                <a:spcPct val="90000"/>
              </a:lnSpc>
            </a:pPr>
            <a:r>
              <a:rPr lang="de-DE" altLang="de-DE" sz="18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HEADERS</a:t>
            </a:r>
            <a:endParaRPr lang="de-DE" altLang="de-DE" sz="10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  <a:p>
            <a:pPr>
              <a:lnSpc>
                <a:spcPct val="90000"/>
              </a:lnSpc>
            </a:pPr>
            <a:r>
              <a:rPr lang="de-DE" altLang="de-DE" sz="11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type=0x1</a:t>
            </a:r>
            <a:endParaRPr lang="de-DE" altLang="de-DE" sz="20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088" name="Rectangle 16" descr="tile_paper_medgray.jpeg"/>
          <p:cNvSpPr>
            <a:spLocks/>
          </p:cNvSpPr>
          <p:nvPr/>
        </p:nvSpPr>
        <p:spPr bwMode="auto">
          <a:xfrm>
            <a:off x="6744832" y="5305739"/>
            <a:ext cx="2635250" cy="5461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279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 anchor="ctr"/>
          <a:lstStyle/>
          <a:p>
            <a:pPr>
              <a:lnSpc>
                <a:spcPct val="90000"/>
              </a:lnSpc>
            </a:pPr>
            <a:r>
              <a:rPr lang="de-DE" altLang="de-DE" sz="18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HEADERS</a:t>
            </a:r>
            <a:r>
              <a:rPr lang="de-DE" altLang="de-DE" sz="13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      </a:t>
            </a:r>
            <a:r>
              <a:rPr lang="de-DE" altLang="de-DE" sz="14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END_HEADERS</a:t>
            </a:r>
            <a:endParaRPr lang="de-DE" altLang="de-DE" sz="10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  <a:p>
            <a:pPr>
              <a:lnSpc>
                <a:spcPct val="90000"/>
              </a:lnSpc>
            </a:pPr>
            <a:r>
              <a:rPr lang="de-DE" altLang="de-DE" sz="11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type=0x1                   </a:t>
            </a:r>
            <a:r>
              <a:rPr lang="de-DE" altLang="de-DE" sz="11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flags</a:t>
            </a:r>
            <a:endParaRPr lang="de-DE" altLang="de-DE" sz="20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089" name="Rectangle 17" descr="tile_paper_medgray.jpeg"/>
          <p:cNvSpPr>
            <a:spLocks/>
          </p:cNvSpPr>
          <p:nvPr/>
        </p:nvSpPr>
        <p:spPr bwMode="auto">
          <a:xfrm>
            <a:off x="9610269" y="5305739"/>
            <a:ext cx="2286024" cy="5461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279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 anchor="ctr"/>
          <a:lstStyle/>
          <a:p>
            <a:pPr>
              <a:lnSpc>
                <a:spcPct val="90000"/>
              </a:lnSpc>
            </a:pPr>
            <a:r>
              <a:rPr lang="de-DE" altLang="de-DE" sz="18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DATA</a:t>
            </a:r>
            <a:r>
              <a:rPr lang="de-DE" altLang="de-DE" sz="13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                -</a:t>
            </a:r>
            <a:endParaRPr lang="de-DE" altLang="de-DE" sz="10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  <a:p>
            <a:pPr>
              <a:lnSpc>
                <a:spcPct val="90000"/>
              </a:lnSpc>
            </a:pPr>
            <a:r>
              <a:rPr lang="de-DE" altLang="de-DE" sz="11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type=0x0                  </a:t>
            </a:r>
            <a:r>
              <a:rPr lang="de-DE" altLang="de-DE" sz="11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flags</a:t>
            </a:r>
            <a:endParaRPr lang="de-DE" altLang="de-DE" sz="20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090" name="Rectangle 18" descr="tile_paper_medgray.jpeg"/>
          <p:cNvSpPr>
            <a:spLocks/>
          </p:cNvSpPr>
          <p:nvPr/>
        </p:nvSpPr>
        <p:spPr bwMode="auto">
          <a:xfrm>
            <a:off x="12040318" y="5853436"/>
            <a:ext cx="2424113" cy="14001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 anchor="ctr"/>
          <a:lstStyle/>
          <a:p>
            <a:pPr algn="ctr"/>
            <a:r>
              <a:rPr lang="de-DE" altLang="de-DE" sz="18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…</a:t>
            </a:r>
          </a:p>
          <a:p>
            <a:pPr algn="ctr"/>
            <a:r>
              <a:rPr lang="de-DE" altLang="de-DE" sz="18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&lt;/html&gt;</a:t>
            </a:r>
            <a:endParaRPr lang="de-DE" altLang="de-DE" sz="240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091" name="Rectangle 19" descr="tile_paper_medgray.jpeg"/>
          <p:cNvSpPr>
            <a:spLocks/>
          </p:cNvSpPr>
          <p:nvPr/>
        </p:nvSpPr>
        <p:spPr bwMode="auto">
          <a:xfrm>
            <a:off x="12040318" y="5305739"/>
            <a:ext cx="2424113" cy="5461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279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 anchor="ctr"/>
          <a:lstStyle/>
          <a:p>
            <a:pPr>
              <a:lnSpc>
                <a:spcPct val="90000"/>
              </a:lnSpc>
            </a:pPr>
            <a:r>
              <a:rPr lang="de-DE" altLang="de-DE" sz="18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DATA</a:t>
            </a:r>
            <a:r>
              <a:rPr lang="de-DE" altLang="de-DE" sz="13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              END_STREAM</a:t>
            </a:r>
            <a:endParaRPr lang="de-DE" altLang="de-DE" sz="10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  <a:p>
            <a:pPr>
              <a:lnSpc>
                <a:spcPct val="90000"/>
              </a:lnSpc>
            </a:pPr>
            <a:r>
              <a:rPr lang="de-DE" altLang="de-DE" sz="11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type=0x0                </a:t>
            </a:r>
            <a:r>
              <a:rPr lang="de-DE" altLang="de-DE" sz="11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flags</a:t>
            </a:r>
            <a:endParaRPr lang="de-DE" altLang="de-DE" sz="20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 flipV="1">
            <a:off x="3528343" y="12589254"/>
            <a:ext cx="14433218" cy="26922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093" name="Rectangle 21"/>
          <p:cNvSpPr>
            <a:spLocks/>
          </p:cNvSpPr>
          <p:nvPr/>
        </p:nvSpPr>
        <p:spPr bwMode="auto">
          <a:xfrm>
            <a:off x="16856715" y="12618634"/>
            <a:ext cx="800218" cy="54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/>
            <a:r>
              <a:rPr lang="de-DE" altLang="de-DE" sz="2600" dirty="0">
                <a:latin typeface="FrontPage" panose="00000400000000000000" pitchFamily="2" charset="0"/>
                <a:ea typeface="FrontPage" panose="00000400000000000000" pitchFamily="2" charset="0"/>
              </a:rPr>
              <a:t>time</a:t>
            </a:r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 flipV="1">
            <a:off x="3818273" y="799336"/>
            <a:ext cx="803" cy="11900985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095" name="Rectangle 23"/>
          <p:cNvSpPr>
            <a:spLocks/>
          </p:cNvSpPr>
          <p:nvPr/>
        </p:nvSpPr>
        <p:spPr bwMode="auto">
          <a:xfrm>
            <a:off x="3411383" y="181867"/>
            <a:ext cx="839203" cy="54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/>
            <a:r>
              <a:rPr lang="de-DE" altLang="de-DE" sz="2600" dirty="0" err="1">
                <a:latin typeface="FrontPage" panose="00000400000000000000" pitchFamily="2" charset="0"/>
                <a:ea typeface="FrontPage" panose="00000400000000000000" pitchFamily="2" charset="0"/>
              </a:rPr>
              <a:t>layer</a:t>
            </a:r>
            <a:endParaRPr lang="de-DE" altLang="de-DE" sz="2600" dirty="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096" name="Rectangle 24"/>
          <p:cNvSpPr>
            <a:spLocks/>
          </p:cNvSpPr>
          <p:nvPr/>
        </p:nvSpPr>
        <p:spPr bwMode="auto">
          <a:xfrm>
            <a:off x="5414507" y="5280339"/>
            <a:ext cx="1165126" cy="68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r>
              <a:rPr lang="de-DE" altLang="de-DE" sz="12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END_HEADERS</a:t>
            </a:r>
          </a:p>
          <a:p>
            <a:r>
              <a:rPr lang="de-DE" altLang="de-DE" sz="12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END_STREAM</a:t>
            </a:r>
          </a:p>
          <a:p>
            <a:r>
              <a:rPr lang="de-DE" altLang="de-DE" sz="11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flags</a:t>
            </a:r>
            <a:endParaRPr lang="de-DE" altLang="de-DE" sz="11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 flipV="1">
            <a:off x="5333544" y="7334573"/>
            <a:ext cx="0" cy="2487613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098" name="Rectangle 26"/>
          <p:cNvSpPr>
            <a:spLocks/>
          </p:cNvSpPr>
          <p:nvPr/>
        </p:nvSpPr>
        <p:spPr bwMode="auto">
          <a:xfrm>
            <a:off x="4168319" y="9052240"/>
            <a:ext cx="2346326" cy="365124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 anchor="ctr"/>
          <a:lstStyle/>
          <a:p>
            <a:pPr algn="ctr"/>
            <a:r>
              <a:rPr lang="de-DE" altLang="de-DE" sz="1400" dirty="0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nghttp2_session_mem_recv()</a:t>
            </a:r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auto">
          <a:xfrm flipH="1">
            <a:off x="8060878" y="7274239"/>
            <a:ext cx="4763" cy="641350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 flipH="1">
            <a:off x="10737204" y="7274239"/>
            <a:ext cx="3175" cy="641350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auto">
          <a:xfrm flipH="1">
            <a:off x="13185476" y="7274239"/>
            <a:ext cx="3175" cy="641350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104" name="Rectangle 32"/>
          <p:cNvSpPr>
            <a:spLocks/>
          </p:cNvSpPr>
          <p:nvPr/>
        </p:nvSpPr>
        <p:spPr bwMode="auto">
          <a:xfrm>
            <a:off x="12040309" y="7352026"/>
            <a:ext cx="2378916" cy="320676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 anchor="ctr"/>
          <a:lstStyle/>
          <a:p>
            <a:pPr algn="ctr"/>
            <a:r>
              <a:rPr lang="de-DE" altLang="de-DE" sz="1400" dirty="0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nghttp2_session_mem_send()</a:t>
            </a:r>
          </a:p>
        </p:txBody>
      </p:sp>
      <p:sp>
        <p:nvSpPr>
          <p:cNvPr id="3105" name="Rectangle 33" descr="tile_paper_medgray.jpeg"/>
          <p:cNvSpPr>
            <a:spLocks/>
          </p:cNvSpPr>
          <p:nvPr/>
        </p:nvSpPr>
        <p:spPr bwMode="auto">
          <a:xfrm>
            <a:off x="6746427" y="7926711"/>
            <a:ext cx="7718003" cy="9366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 anchor="ctr"/>
          <a:lstStyle/>
          <a:p>
            <a:pPr algn="ctr"/>
            <a:r>
              <a:rPr lang="de-DE" altLang="de-DE" sz="25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opaque octet buffer</a:t>
            </a:r>
          </a:p>
        </p:txBody>
      </p:sp>
      <p:sp>
        <p:nvSpPr>
          <p:cNvPr id="3106" name="Rectangle 34" descr="tile_paper_medgray.jpeg"/>
          <p:cNvSpPr>
            <a:spLocks/>
          </p:cNvSpPr>
          <p:nvPr/>
        </p:nvSpPr>
        <p:spPr bwMode="auto">
          <a:xfrm>
            <a:off x="6759119" y="8756724"/>
            <a:ext cx="1412052" cy="575156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ffectLst>
            <a:outerShdw blurRad="63500" dist="127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/>
            <a:r>
              <a:rPr lang="de-DE" altLang="de-DE" sz="14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len</a:t>
            </a:r>
            <a:r>
              <a:rPr lang="de-DE" altLang="de-DE" sz="14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=67 </a:t>
            </a:r>
            <a:r>
              <a:rPr lang="de-DE" altLang="de-DE" sz="14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bytes</a:t>
            </a:r>
            <a:endParaRPr lang="de-DE" altLang="de-DE" sz="14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  <a:p>
            <a:pPr algn="ctr"/>
            <a:r>
              <a:rPr lang="de-DE" altLang="de-DE" sz="14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info</a:t>
            </a:r>
            <a:r>
              <a:rPr lang="de-DE" altLang="de-DE" sz="14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= </a:t>
            </a:r>
            <a:r>
              <a:rPr lang="de-DE" altLang="de-DE" sz="14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Document</a:t>
            </a:r>
            <a:endParaRPr lang="de-DE" altLang="de-DE" sz="14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107" name="Rectangle 35" descr="tile_paper_medgray.jpeg"/>
          <p:cNvSpPr>
            <a:spLocks/>
          </p:cNvSpPr>
          <p:nvPr/>
        </p:nvSpPr>
        <p:spPr bwMode="auto">
          <a:xfrm>
            <a:off x="9624557" y="8756724"/>
            <a:ext cx="1412052" cy="575156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ffectLst>
            <a:outerShdw blurRad="63500" dist="127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/>
            <a:r>
              <a:rPr lang="de-DE" altLang="de-DE" sz="14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len</a:t>
            </a:r>
            <a:r>
              <a:rPr lang="de-DE" altLang="de-DE" sz="14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=16k </a:t>
            </a:r>
            <a:r>
              <a:rPr lang="de-DE" altLang="de-DE" sz="14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bytes</a:t>
            </a:r>
            <a:endParaRPr lang="de-DE" altLang="de-DE" sz="14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  <a:p>
            <a:pPr algn="ctr"/>
            <a:r>
              <a:rPr lang="de-DE" altLang="de-DE" sz="14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info</a:t>
            </a:r>
            <a:r>
              <a:rPr lang="de-DE" altLang="de-DE" sz="14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= </a:t>
            </a:r>
            <a:r>
              <a:rPr lang="de-DE" altLang="de-DE" sz="14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Document</a:t>
            </a:r>
            <a:endParaRPr lang="de-DE" altLang="de-DE" sz="14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108" name="Rectangle 36" descr="tile_paper_medgray.jpeg"/>
          <p:cNvSpPr>
            <a:spLocks/>
          </p:cNvSpPr>
          <p:nvPr/>
        </p:nvSpPr>
        <p:spPr bwMode="auto">
          <a:xfrm>
            <a:off x="12040309" y="8756724"/>
            <a:ext cx="1412052" cy="575156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ffectLst>
            <a:outerShdw blurRad="63500" dist="127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/>
            <a:r>
              <a:rPr lang="de-DE" altLang="de-DE" sz="14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len</a:t>
            </a:r>
            <a:r>
              <a:rPr lang="de-DE" altLang="de-DE" sz="14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=9001 </a:t>
            </a:r>
            <a:r>
              <a:rPr lang="de-DE" altLang="de-DE" sz="14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bytes</a:t>
            </a:r>
            <a:endParaRPr lang="de-DE" altLang="de-DE" sz="14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  <a:p>
            <a:pPr algn="ctr"/>
            <a:r>
              <a:rPr lang="de-DE" altLang="de-DE" sz="14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info</a:t>
            </a:r>
            <a:r>
              <a:rPr lang="de-DE" altLang="de-DE" sz="14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= </a:t>
            </a:r>
            <a:r>
              <a:rPr lang="de-DE" altLang="de-DE" sz="14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Document</a:t>
            </a:r>
            <a:endParaRPr lang="de-DE" altLang="de-DE" sz="14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109" name="Rectangle 37"/>
          <p:cNvSpPr>
            <a:spLocks/>
          </p:cNvSpPr>
          <p:nvPr/>
        </p:nvSpPr>
        <p:spPr bwMode="auto">
          <a:xfrm rot="16202032">
            <a:off x="-720439" y="5947591"/>
            <a:ext cx="1968487" cy="621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/>
            <a:r>
              <a:rPr lang="de-DE" altLang="de-DE" sz="3100" dirty="0">
                <a:solidFill>
                  <a:srgbClr val="53585F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libnghttp2</a:t>
            </a:r>
          </a:p>
        </p:txBody>
      </p:sp>
      <p:sp>
        <p:nvSpPr>
          <p:cNvPr id="3110" name="Rectangle 38" descr="tile_paper_medgray.jpeg"/>
          <p:cNvSpPr>
            <a:spLocks/>
          </p:cNvSpPr>
          <p:nvPr/>
        </p:nvSpPr>
        <p:spPr bwMode="auto">
          <a:xfrm>
            <a:off x="4150866" y="10138089"/>
            <a:ext cx="2593975" cy="102235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 anchor="ctr"/>
          <a:lstStyle/>
          <a:p>
            <a:pPr algn="ctr"/>
            <a:r>
              <a:rPr lang="de-DE" altLang="de-DE" sz="18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encrypted data</a:t>
            </a:r>
            <a:endParaRPr lang="de-DE" altLang="de-DE" sz="240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111" name="Rectangle 39" descr="tile_paper_medgray.jpeg"/>
          <p:cNvSpPr>
            <a:spLocks/>
          </p:cNvSpPr>
          <p:nvPr/>
        </p:nvSpPr>
        <p:spPr bwMode="auto">
          <a:xfrm>
            <a:off x="4150857" y="9847577"/>
            <a:ext cx="2597150" cy="3667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279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90000"/>
              </a:lnSpc>
            </a:pPr>
            <a:r>
              <a:rPr lang="de-DE" altLang="de-DE" sz="15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SSL record header</a:t>
            </a:r>
            <a:endParaRPr lang="de-DE" altLang="de-DE" sz="100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112" name="Rectangle 40" descr="tile_paper_medgray.jpeg"/>
          <p:cNvSpPr>
            <a:spLocks/>
          </p:cNvSpPr>
          <p:nvPr/>
        </p:nvSpPr>
        <p:spPr bwMode="auto">
          <a:xfrm>
            <a:off x="6763882" y="10138089"/>
            <a:ext cx="4267200" cy="102235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 anchor="ctr"/>
          <a:lstStyle/>
          <a:p>
            <a:pPr algn="ctr"/>
            <a:r>
              <a:rPr lang="de-DE" altLang="de-DE" sz="18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encrypted data</a:t>
            </a:r>
            <a:endParaRPr lang="de-DE" altLang="de-DE" sz="240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113" name="Rectangle 41" descr="tile_paper_medgray.jpeg"/>
          <p:cNvSpPr>
            <a:spLocks/>
          </p:cNvSpPr>
          <p:nvPr/>
        </p:nvSpPr>
        <p:spPr bwMode="auto">
          <a:xfrm>
            <a:off x="6763882" y="9850761"/>
            <a:ext cx="4267200" cy="3651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279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90000"/>
              </a:lnSpc>
            </a:pPr>
            <a:r>
              <a:rPr lang="de-DE" altLang="de-DE" sz="15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SSL record header</a:t>
            </a:r>
            <a:endParaRPr lang="de-DE" altLang="de-DE" sz="100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114" name="Line 42"/>
          <p:cNvSpPr>
            <a:spLocks noChangeShapeType="1"/>
          </p:cNvSpPr>
          <p:nvPr/>
        </p:nvSpPr>
        <p:spPr bwMode="auto">
          <a:xfrm flipV="1">
            <a:off x="5341482" y="4152138"/>
            <a:ext cx="0" cy="1148847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115" name="Line 43"/>
          <p:cNvSpPr>
            <a:spLocks noChangeShapeType="1"/>
          </p:cNvSpPr>
          <p:nvPr/>
        </p:nvSpPr>
        <p:spPr bwMode="auto">
          <a:xfrm flipV="1">
            <a:off x="5335132" y="2251902"/>
            <a:ext cx="0" cy="320675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116" name="Line 44"/>
          <p:cNvSpPr>
            <a:spLocks noChangeShapeType="1"/>
          </p:cNvSpPr>
          <p:nvPr/>
        </p:nvSpPr>
        <p:spPr bwMode="auto">
          <a:xfrm>
            <a:off x="6508294" y="1650239"/>
            <a:ext cx="249238" cy="3175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117" name="Line 45"/>
          <p:cNvSpPr>
            <a:spLocks noChangeShapeType="1"/>
          </p:cNvSpPr>
          <p:nvPr/>
        </p:nvSpPr>
        <p:spPr bwMode="auto">
          <a:xfrm>
            <a:off x="11037432" y="2272530"/>
            <a:ext cx="0" cy="279400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 flipH="1">
            <a:off x="8065632" y="4161161"/>
            <a:ext cx="22224" cy="1133475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119" name="AutoShape 47"/>
          <p:cNvSpPr>
            <a:spLocks/>
          </p:cNvSpPr>
          <p:nvPr/>
        </p:nvSpPr>
        <p:spPr bwMode="auto">
          <a:xfrm rot="344936">
            <a:off x="8070403" y="4853311"/>
            <a:ext cx="3121025" cy="3079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441" y="0"/>
                </a:lnTo>
                <a:lnTo>
                  <a:pt x="21600" y="18661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120" name="Rectangle 48"/>
          <p:cNvSpPr>
            <a:spLocks/>
          </p:cNvSpPr>
          <p:nvPr/>
        </p:nvSpPr>
        <p:spPr bwMode="auto">
          <a:xfrm>
            <a:off x="6939730" y="4881877"/>
            <a:ext cx="2245454" cy="301624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 anchor="ctr"/>
          <a:lstStyle/>
          <a:p>
            <a:pPr algn="ctr"/>
            <a:r>
              <a:rPr lang="de-DE" altLang="de-DE" sz="1400" dirty="0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nghttp2_submit_response()</a:t>
            </a:r>
          </a:p>
        </p:txBody>
      </p:sp>
      <p:sp>
        <p:nvSpPr>
          <p:cNvPr id="3121" name="AutoShape 49"/>
          <p:cNvSpPr>
            <a:spLocks/>
          </p:cNvSpPr>
          <p:nvPr/>
        </p:nvSpPr>
        <p:spPr bwMode="auto">
          <a:xfrm rot="344936">
            <a:off x="10692953" y="4854898"/>
            <a:ext cx="3122613" cy="3079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441" y="0"/>
                </a:lnTo>
                <a:lnTo>
                  <a:pt x="21600" y="18661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122" name="Line 50"/>
          <p:cNvSpPr>
            <a:spLocks noChangeShapeType="1"/>
          </p:cNvSpPr>
          <p:nvPr/>
        </p:nvSpPr>
        <p:spPr bwMode="auto">
          <a:xfrm>
            <a:off x="8439909" y="9461823"/>
            <a:ext cx="0" cy="423863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123" name="Rectangle 51"/>
          <p:cNvSpPr>
            <a:spLocks/>
          </p:cNvSpPr>
          <p:nvPr/>
        </p:nvSpPr>
        <p:spPr bwMode="auto">
          <a:xfrm>
            <a:off x="7935862" y="9372914"/>
            <a:ext cx="1074737" cy="254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 anchor="ctr"/>
          <a:lstStyle/>
          <a:p>
            <a:pPr algn="ctr"/>
            <a:r>
              <a:rPr lang="de-DE" altLang="de-DE" sz="1400" dirty="0" err="1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SSL_write</a:t>
            </a:r>
            <a:r>
              <a:rPr lang="de-DE" altLang="de-DE" sz="1400" dirty="0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()</a:t>
            </a:r>
          </a:p>
        </p:txBody>
      </p:sp>
      <p:sp>
        <p:nvSpPr>
          <p:cNvPr id="3124" name="Rectangle 52" descr="tile_paper_medgray.jpeg"/>
          <p:cNvSpPr>
            <a:spLocks/>
          </p:cNvSpPr>
          <p:nvPr/>
        </p:nvSpPr>
        <p:spPr bwMode="auto">
          <a:xfrm>
            <a:off x="11050141" y="10142852"/>
            <a:ext cx="3414289" cy="102076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 anchor="ctr"/>
          <a:lstStyle/>
          <a:p>
            <a:pPr algn="ctr"/>
            <a:r>
              <a:rPr lang="de-DE" altLang="de-DE" sz="18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encrypted data</a:t>
            </a:r>
            <a:endParaRPr lang="de-DE" altLang="de-DE" sz="240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125" name="Rectangle 53" descr="tile_paper_medgray.jpeg"/>
          <p:cNvSpPr>
            <a:spLocks/>
          </p:cNvSpPr>
          <p:nvPr/>
        </p:nvSpPr>
        <p:spPr bwMode="auto">
          <a:xfrm>
            <a:off x="11050141" y="9850761"/>
            <a:ext cx="3414289" cy="3651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279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90000"/>
              </a:lnSpc>
            </a:pPr>
            <a:r>
              <a:rPr lang="de-DE" altLang="de-DE" sz="15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SSL record header</a:t>
            </a:r>
            <a:endParaRPr lang="de-DE" altLang="de-DE" sz="100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auto">
          <a:xfrm flipV="1">
            <a:off x="5341482" y="11112814"/>
            <a:ext cx="0" cy="514350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127" name="Rectangle 55"/>
          <p:cNvSpPr>
            <a:spLocks/>
          </p:cNvSpPr>
          <p:nvPr/>
        </p:nvSpPr>
        <p:spPr bwMode="auto">
          <a:xfrm>
            <a:off x="4796969" y="11377927"/>
            <a:ext cx="1074738" cy="254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 anchor="ctr"/>
          <a:lstStyle/>
          <a:p>
            <a:pPr algn="ctr"/>
            <a:r>
              <a:rPr lang="de-DE" altLang="de-DE" sz="1400" dirty="0" err="1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read</a:t>
            </a:r>
            <a:r>
              <a:rPr lang="de-DE" altLang="de-DE" sz="1400" dirty="0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()</a:t>
            </a:r>
          </a:p>
        </p:txBody>
      </p:sp>
      <p:sp>
        <p:nvSpPr>
          <p:cNvPr id="3128" name="Line 56"/>
          <p:cNvSpPr>
            <a:spLocks noChangeShapeType="1"/>
          </p:cNvSpPr>
          <p:nvPr/>
        </p:nvSpPr>
        <p:spPr bwMode="auto">
          <a:xfrm>
            <a:off x="8065632" y="11198548"/>
            <a:ext cx="0" cy="423863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129" name="Rectangle 57"/>
          <p:cNvSpPr>
            <a:spLocks/>
          </p:cNvSpPr>
          <p:nvPr/>
        </p:nvSpPr>
        <p:spPr bwMode="auto">
          <a:xfrm>
            <a:off x="7524303" y="11120752"/>
            <a:ext cx="1076325" cy="254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 anchor="ctr"/>
          <a:lstStyle/>
          <a:p>
            <a:pPr algn="ctr"/>
            <a:r>
              <a:rPr lang="de-DE" altLang="de-DE" sz="1400" dirty="0" err="1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write</a:t>
            </a:r>
            <a:r>
              <a:rPr lang="de-DE" altLang="de-DE" sz="1400" dirty="0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()</a:t>
            </a:r>
          </a:p>
        </p:txBody>
      </p:sp>
      <p:sp>
        <p:nvSpPr>
          <p:cNvPr id="3130" name="Line 58"/>
          <p:cNvSpPr>
            <a:spLocks noChangeShapeType="1"/>
          </p:cNvSpPr>
          <p:nvPr/>
        </p:nvSpPr>
        <p:spPr bwMode="auto">
          <a:xfrm>
            <a:off x="12226469" y="11190602"/>
            <a:ext cx="0" cy="423862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131" name="Rectangle 59"/>
          <p:cNvSpPr>
            <a:spLocks/>
          </p:cNvSpPr>
          <p:nvPr/>
        </p:nvSpPr>
        <p:spPr bwMode="auto">
          <a:xfrm>
            <a:off x="11686728" y="11112814"/>
            <a:ext cx="1076325" cy="254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 anchor="ctr"/>
          <a:lstStyle/>
          <a:p>
            <a:pPr algn="ctr"/>
            <a:r>
              <a:rPr lang="de-DE" altLang="de-DE" sz="1400" dirty="0" err="1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write</a:t>
            </a:r>
            <a:r>
              <a:rPr lang="de-DE" altLang="de-DE" sz="1400" dirty="0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()</a:t>
            </a:r>
          </a:p>
        </p:txBody>
      </p:sp>
      <p:sp>
        <p:nvSpPr>
          <p:cNvPr id="3132" name="Line 60"/>
          <p:cNvSpPr>
            <a:spLocks noChangeShapeType="1"/>
          </p:cNvSpPr>
          <p:nvPr/>
        </p:nvSpPr>
        <p:spPr bwMode="auto">
          <a:xfrm>
            <a:off x="7305219" y="9331639"/>
            <a:ext cx="0" cy="2292350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133" name="Rectangle 61"/>
          <p:cNvSpPr>
            <a:spLocks/>
          </p:cNvSpPr>
          <p:nvPr/>
        </p:nvSpPr>
        <p:spPr bwMode="auto">
          <a:xfrm>
            <a:off x="6757541" y="9371335"/>
            <a:ext cx="1076325" cy="2587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 anchor="ctr"/>
          <a:lstStyle/>
          <a:p>
            <a:pPr algn="ctr"/>
            <a:r>
              <a:rPr lang="de-DE" altLang="de-DE" sz="1400" dirty="0" err="1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setsockopt</a:t>
            </a:r>
            <a:r>
              <a:rPr lang="de-DE" altLang="de-DE" sz="1400" dirty="0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()</a:t>
            </a:r>
          </a:p>
        </p:txBody>
      </p:sp>
      <p:sp>
        <p:nvSpPr>
          <p:cNvPr id="3134" name="Line 62"/>
          <p:cNvSpPr>
            <a:spLocks noChangeShapeType="1"/>
          </p:cNvSpPr>
          <p:nvPr/>
        </p:nvSpPr>
        <p:spPr bwMode="auto">
          <a:xfrm>
            <a:off x="11560833" y="9138087"/>
            <a:ext cx="9526" cy="2487499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135" name="Rectangle 63"/>
          <p:cNvSpPr>
            <a:spLocks/>
          </p:cNvSpPr>
          <p:nvPr/>
        </p:nvSpPr>
        <p:spPr bwMode="auto">
          <a:xfrm>
            <a:off x="11032205" y="9350342"/>
            <a:ext cx="1076325" cy="258762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 anchor="ctr"/>
          <a:lstStyle/>
          <a:p>
            <a:pPr algn="ctr"/>
            <a:r>
              <a:rPr lang="de-DE" altLang="de-DE" sz="1400" dirty="0" err="1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setsockopt</a:t>
            </a:r>
            <a:r>
              <a:rPr lang="de-DE" altLang="de-DE" sz="1400" dirty="0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()</a:t>
            </a:r>
          </a:p>
        </p:txBody>
      </p:sp>
      <p:sp>
        <p:nvSpPr>
          <p:cNvPr id="3136" name="Line 64"/>
          <p:cNvSpPr>
            <a:spLocks noChangeShapeType="1"/>
          </p:cNvSpPr>
          <p:nvPr/>
        </p:nvSpPr>
        <p:spPr bwMode="auto">
          <a:xfrm>
            <a:off x="12720900" y="9457061"/>
            <a:ext cx="0" cy="422275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3137" name="Rectangle 65"/>
          <p:cNvSpPr>
            <a:spLocks/>
          </p:cNvSpPr>
          <p:nvPr/>
        </p:nvSpPr>
        <p:spPr bwMode="auto">
          <a:xfrm>
            <a:off x="12184325" y="9368152"/>
            <a:ext cx="1074738" cy="254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 anchor="ctr"/>
          <a:lstStyle/>
          <a:p>
            <a:pPr algn="ctr"/>
            <a:r>
              <a:rPr lang="de-DE" altLang="de-DE" sz="1400" dirty="0" err="1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SSL_write</a:t>
            </a:r>
            <a:r>
              <a:rPr lang="de-DE" altLang="de-DE" sz="1400" dirty="0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()</a:t>
            </a:r>
          </a:p>
        </p:txBody>
      </p:sp>
      <p:sp>
        <p:nvSpPr>
          <p:cNvPr id="67" name="Line 62"/>
          <p:cNvSpPr>
            <a:spLocks noChangeShapeType="1"/>
          </p:cNvSpPr>
          <p:nvPr/>
        </p:nvSpPr>
        <p:spPr bwMode="auto">
          <a:xfrm>
            <a:off x="11027240" y="9133794"/>
            <a:ext cx="543127" cy="10522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68" name="Rectangle 4" descr="tile_paper_medgray.jpeg"/>
          <p:cNvSpPr>
            <a:spLocks/>
          </p:cNvSpPr>
          <p:nvPr/>
        </p:nvSpPr>
        <p:spPr bwMode="auto">
          <a:xfrm>
            <a:off x="686856" y="4513576"/>
            <a:ext cx="2838450" cy="40020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252000" tIns="71437" rIns="71437" bIns="71437" anchor="ctr"/>
          <a:lstStyle/>
          <a:p>
            <a:r>
              <a:rPr lang="de-DE" altLang="de-DE" sz="24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H2 Streams</a:t>
            </a:r>
            <a:endParaRPr lang="de-DE" altLang="de-DE" sz="20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975413" y="4867626"/>
            <a:ext cx="961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FrontPage" panose="00000400000000000000" pitchFamily="2" charset="0"/>
                <a:ea typeface="FrontPage" panose="00000400000000000000" pitchFamily="2" charset="0"/>
              </a:rPr>
              <a:t>opened</a:t>
            </a:r>
            <a:endParaRPr lang="de-DE" sz="1400" dirty="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5564686" y="4867626"/>
            <a:ext cx="1076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FrontPage" panose="00000400000000000000" pitchFamily="2" charset="0"/>
                <a:ea typeface="FrontPage" panose="00000400000000000000" pitchFamily="2" charset="0"/>
              </a:rPr>
              <a:t>half-</a:t>
            </a:r>
            <a:r>
              <a:rPr lang="de-DE" sz="1400" dirty="0" err="1">
                <a:latin typeface="FrontPage" panose="00000400000000000000" pitchFamily="2" charset="0"/>
                <a:ea typeface="FrontPage" panose="00000400000000000000" pitchFamily="2" charset="0"/>
              </a:rPr>
              <a:t>closed</a:t>
            </a:r>
            <a:endParaRPr lang="de-DE" sz="1400" dirty="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13739199" y="4246557"/>
            <a:ext cx="893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FrontPage" panose="00000400000000000000" pitchFamily="2" charset="0"/>
                <a:ea typeface="FrontPage" panose="00000400000000000000" pitchFamily="2" charset="0"/>
              </a:rPr>
              <a:t>closed</a:t>
            </a:r>
            <a:endParaRPr lang="de-DE" sz="1400" dirty="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73" name="Rectangle 32"/>
          <p:cNvSpPr>
            <a:spLocks/>
          </p:cNvSpPr>
          <p:nvPr/>
        </p:nvSpPr>
        <p:spPr bwMode="auto">
          <a:xfrm>
            <a:off x="9575968" y="7359309"/>
            <a:ext cx="2378916" cy="320676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 anchor="ctr"/>
          <a:lstStyle/>
          <a:p>
            <a:pPr algn="ctr"/>
            <a:r>
              <a:rPr lang="de-DE" altLang="de-DE" sz="1400" dirty="0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nghttp2_session_mem_send()</a:t>
            </a:r>
          </a:p>
        </p:txBody>
      </p:sp>
      <p:sp>
        <p:nvSpPr>
          <p:cNvPr id="74" name="Rectangle 32"/>
          <p:cNvSpPr>
            <a:spLocks/>
          </p:cNvSpPr>
          <p:nvPr/>
        </p:nvSpPr>
        <p:spPr bwMode="auto">
          <a:xfrm>
            <a:off x="6898398" y="7348335"/>
            <a:ext cx="2378916" cy="320676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 anchor="ctr"/>
          <a:lstStyle/>
          <a:p>
            <a:pPr algn="ctr"/>
            <a:r>
              <a:rPr lang="de-DE" altLang="de-DE" sz="1400" dirty="0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nghttp2_session_mem_send()</a:t>
            </a:r>
          </a:p>
        </p:txBody>
      </p:sp>
      <p:sp>
        <p:nvSpPr>
          <p:cNvPr id="75" name="Rectangle 4" descr="tile_paper_medgray.jpeg"/>
          <p:cNvSpPr>
            <a:spLocks/>
          </p:cNvSpPr>
          <p:nvPr/>
        </p:nvSpPr>
        <p:spPr bwMode="auto">
          <a:xfrm>
            <a:off x="14605891" y="4513567"/>
            <a:ext cx="3780688" cy="40021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1437" tIns="71437" rIns="71437" bIns="71437" anchor="ctr"/>
          <a:lstStyle/>
          <a:p>
            <a:pPr algn="ctr"/>
            <a:r>
              <a:rPr lang="de-DE" altLang="de-DE" sz="2700" dirty="0">
                <a:solidFill>
                  <a:schemeClr val="tx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Stream ID #2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14416573" y="4867626"/>
            <a:ext cx="961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FrontPage" panose="00000400000000000000" pitchFamily="2" charset="0"/>
                <a:ea typeface="FrontPage" panose="00000400000000000000" pitchFamily="2" charset="0"/>
              </a:rPr>
              <a:t>opened</a:t>
            </a:r>
            <a:endParaRPr lang="de-DE" sz="1400" dirty="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77" name="Rectangle 2" descr="tile_paper_medgray.jpeg"/>
          <p:cNvSpPr>
            <a:spLocks/>
          </p:cNvSpPr>
          <p:nvPr/>
        </p:nvSpPr>
        <p:spPr bwMode="auto">
          <a:xfrm>
            <a:off x="14637838" y="5850454"/>
            <a:ext cx="2360612" cy="14001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 anchor="ctr"/>
          <a:lstStyle/>
          <a:p>
            <a:pPr algn="ctr"/>
            <a:r>
              <a:rPr lang="de-DE" altLang="de-DE" sz="18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:</a:t>
            </a:r>
            <a:r>
              <a:rPr lang="de-DE" altLang="de-DE" sz="18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method</a:t>
            </a:r>
            <a:r>
              <a:rPr lang="de-DE" altLang="de-DE" sz="18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: GET</a:t>
            </a:r>
          </a:p>
          <a:p>
            <a:pPr algn="ctr"/>
            <a:r>
              <a:rPr lang="de-DE" altLang="de-DE" sz="18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:</a:t>
            </a:r>
            <a:r>
              <a:rPr lang="de-DE" altLang="de-DE" sz="18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path</a:t>
            </a:r>
            <a:r>
              <a:rPr lang="de-DE" altLang="de-DE" sz="18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: /script.js</a:t>
            </a:r>
          </a:p>
          <a:p>
            <a:pPr algn="ctr"/>
            <a:r>
              <a:rPr lang="de-DE" altLang="de-DE" sz="18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:host: example.com</a:t>
            </a:r>
            <a:endParaRPr lang="de-DE" altLang="de-DE" sz="24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78" name="Rectangle 15" descr="tile_paper_medgray.png"/>
          <p:cNvSpPr>
            <a:spLocks/>
          </p:cNvSpPr>
          <p:nvPr/>
        </p:nvSpPr>
        <p:spPr bwMode="auto">
          <a:xfrm>
            <a:off x="14637838" y="5326570"/>
            <a:ext cx="2360612" cy="5461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279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/>
          <a:lstStyle/>
          <a:p>
            <a:pPr>
              <a:lnSpc>
                <a:spcPct val="90000"/>
              </a:lnSpc>
            </a:pPr>
            <a:r>
              <a:rPr lang="de-DE" altLang="de-DE" sz="18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HEADERS</a:t>
            </a:r>
            <a:endParaRPr lang="de-DE" altLang="de-DE" sz="10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  <a:p>
            <a:pPr>
              <a:lnSpc>
                <a:spcPct val="90000"/>
              </a:lnSpc>
            </a:pPr>
            <a:r>
              <a:rPr lang="de-DE" altLang="de-DE" sz="11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type=0x1</a:t>
            </a:r>
            <a:endParaRPr lang="de-DE" altLang="de-DE" sz="20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79" name="Rectangle 24"/>
          <p:cNvSpPr>
            <a:spLocks/>
          </p:cNvSpPr>
          <p:nvPr/>
        </p:nvSpPr>
        <p:spPr bwMode="auto">
          <a:xfrm>
            <a:off x="15898313" y="5277357"/>
            <a:ext cx="1165126" cy="68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1437" tIns="71437" rIns="71437" bIns="71437">
            <a:spAutoFit/>
          </a:bodyPr>
          <a:lstStyle/>
          <a:p>
            <a:r>
              <a:rPr lang="de-DE" altLang="de-DE" sz="12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END_HEADERS</a:t>
            </a:r>
          </a:p>
          <a:p>
            <a:r>
              <a:rPr lang="de-DE" altLang="de-DE" sz="12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END_STREAM</a:t>
            </a:r>
          </a:p>
          <a:p>
            <a:r>
              <a:rPr lang="de-DE" altLang="de-DE" sz="11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flags</a:t>
            </a:r>
            <a:endParaRPr lang="de-DE" altLang="de-DE" sz="11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80" name="Line 25"/>
          <p:cNvSpPr>
            <a:spLocks noChangeShapeType="1"/>
          </p:cNvSpPr>
          <p:nvPr/>
        </p:nvSpPr>
        <p:spPr bwMode="auto">
          <a:xfrm flipV="1">
            <a:off x="15671268" y="7332104"/>
            <a:ext cx="0" cy="2487613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81" name="Rectangle 26"/>
          <p:cNvSpPr>
            <a:spLocks/>
          </p:cNvSpPr>
          <p:nvPr/>
        </p:nvSpPr>
        <p:spPr bwMode="auto">
          <a:xfrm>
            <a:off x="14506043" y="9049771"/>
            <a:ext cx="2346326" cy="365124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 anchor="ctr"/>
          <a:lstStyle/>
          <a:p>
            <a:pPr algn="ctr"/>
            <a:r>
              <a:rPr lang="de-DE" altLang="de-DE" sz="1400" dirty="0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nghttp2_session_mem_recv()</a:t>
            </a:r>
          </a:p>
        </p:txBody>
      </p:sp>
      <p:sp>
        <p:nvSpPr>
          <p:cNvPr id="82" name="Rectangle 38" descr="tile_paper_medgray.jpeg"/>
          <p:cNvSpPr>
            <a:spLocks/>
          </p:cNvSpPr>
          <p:nvPr/>
        </p:nvSpPr>
        <p:spPr bwMode="auto">
          <a:xfrm>
            <a:off x="14488590" y="10135620"/>
            <a:ext cx="2593975" cy="102235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 anchor="ctr"/>
          <a:lstStyle/>
          <a:p>
            <a:pPr algn="ctr"/>
            <a:r>
              <a:rPr lang="de-DE" altLang="de-DE" sz="18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encrypted data</a:t>
            </a:r>
            <a:endParaRPr lang="de-DE" altLang="de-DE" sz="240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83" name="Rectangle 39" descr="tile_paper_medgray.jpeg"/>
          <p:cNvSpPr>
            <a:spLocks/>
          </p:cNvSpPr>
          <p:nvPr/>
        </p:nvSpPr>
        <p:spPr bwMode="auto">
          <a:xfrm>
            <a:off x="14488581" y="9845108"/>
            <a:ext cx="2597150" cy="3667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279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90000"/>
              </a:lnSpc>
            </a:pPr>
            <a:r>
              <a:rPr lang="de-DE" altLang="de-DE" sz="15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SSL record header</a:t>
            </a:r>
            <a:endParaRPr lang="de-DE" altLang="de-DE" sz="100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84" name="Line 54"/>
          <p:cNvSpPr>
            <a:spLocks noChangeShapeType="1"/>
          </p:cNvSpPr>
          <p:nvPr/>
        </p:nvSpPr>
        <p:spPr bwMode="auto">
          <a:xfrm flipV="1">
            <a:off x="15679206" y="11110345"/>
            <a:ext cx="0" cy="514350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85" name="Rectangle 55"/>
          <p:cNvSpPr>
            <a:spLocks/>
          </p:cNvSpPr>
          <p:nvPr/>
        </p:nvSpPr>
        <p:spPr bwMode="auto">
          <a:xfrm>
            <a:off x="15134693" y="11375458"/>
            <a:ext cx="1074738" cy="254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 anchor="ctr"/>
          <a:lstStyle/>
          <a:p>
            <a:pPr algn="ctr"/>
            <a:r>
              <a:rPr lang="de-DE" altLang="de-DE" sz="1400" dirty="0" err="1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read</a:t>
            </a:r>
            <a:r>
              <a:rPr lang="de-DE" altLang="de-DE" sz="1400" dirty="0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()</a:t>
            </a:r>
          </a:p>
        </p:txBody>
      </p:sp>
      <p:sp>
        <p:nvSpPr>
          <p:cNvPr id="86" name="Rectangle 33" descr="tile_paper_medgray.jpeg"/>
          <p:cNvSpPr>
            <a:spLocks/>
          </p:cNvSpPr>
          <p:nvPr/>
        </p:nvSpPr>
        <p:spPr bwMode="auto">
          <a:xfrm>
            <a:off x="17063448" y="7913695"/>
            <a:ext cx="7718003" cy="9366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 anchor="ctr"/>
          <a:lstStyle/>
          <a:p>
            <a:pPr algn="ctr"/>
            <a:r>
              <a:rPr lang="de-DE" altLang="de-DE" sz="25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opaque octet buffer</a:t>
            </a:r>
          </a:p>
        </p:txBody>
      </p:sp>
      <p:sp>
        <p:nvSpPr>
          <p:cNvPr id="87" name="Rectangle 13" descr="tile_paper_medgray.jpeg"/>
          <p:cNvSpPr>
            <a:spLocks/>
          </p:cNvSpPr>
          <p:nvPr/>
        </p:nvSpPr>
        <p:spPr bwMode="auto">
          <a:xfrm>
            <a:off x="17059090" y="5857615"/>
            <a:ext cx="2635250" cy="14001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 anchor="ctr"/>
          <a:lstStyle/>
          <a:p>
            <a:pPr algn="ctr"/>
            <a:r>
              <a:rPr lang="de-DE" altLang="de-DE" sz="18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:</a:t>
            </a:r>
            <a:r>
              <a:rPr lang="de-DE" altLang="de-DE" sz="18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status</a:t>
            </a:r>
            <a:r>
              <a:rPr lang="de-DE" altLang="de-DE" sz="18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: 200</a:t>
            </a:r>
          </a:p>
          <a:p>
            <a:pPr algn="ctr"/>
            <a:r>
              <a:rPr lang="de-DE" altLang="de-DE" sz="18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content</a:t>
            </a:r>
            <a:r>
              <a:rPr lang="de-DE" altLang="de-DE" sz="18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-type: </a:t>
            </a:r>
            <a:r>
              <a:rPr lang="de-DE" altLang="de-DE" sz="18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application</a:t>
            </a:r>
            <a:r>
              <a:rPr lang="de-DE" altLang="de-DE" sz="18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/</a:t>
            </a:r>
            <a:r>
              <a:rPr lang="de-DE" altLang="de-DE" sz="18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javascript</a:t>
            </a:r>
            <a:endParaRPr lang="de-DE" altLang="de-DE" sz="18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  <a:p>
            <a:pPr algn="ctr"/>
            <a:r>
              <a:rPr lang="de-DE" altLang="de-DE" sz="18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server</a:t>
            </a:r>
            <a:r>
              <a:rPr lang="de-DE" altLang="de-DE" sz="18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: </a:t>
            </a:r>
            <a:r>
              <a:rPr lang="de-DE" altLang="de-DE" sz="18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nghttpd</a:t>
            </a:r>
            <a:endParaRPr lang="de-DE" altLang="de-DE" sz="24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88" name="Rectangle 16" descr="tile_paper_medgray.jpeg"/>
          <p:cNvSpPr>
            <a:spLocks/>
          </p:cNvSpPr>
          <p:nvPr/>
        </p:nvSpPr>
        <p:spPr bwMode="auto">
          <a:xfrm>
            <a:off x="17059090" y="5326232"/>
            <a:ext cx="2635250" cy="5461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279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 anchor="ctr"/>
          <a:lstStyle/>
          <a:p>
            <a:pPr>
              <a:lnSpc>
                <a:spcPct val="90000"/>
              </a:lnSpc>
            </a:pPr>
            <a:r>
              <a:rPr lang="de-DE" altLang="de-DE" sz="18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HEADERS</a:t>
            </a:r>
            <a:r>
              <a:rPr lang="de-DE" altLang="de-DE" sz="13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      </a:t>
            </a:r>
            <a:r>
              <a:rPr lang="de-DE" altLang="de-DE" sz="14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END_HEADERS</a:t>
            </a:r>
            <a:endParaRPr lang="de-DE" altLang="de-DE" sz="10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  <a:p>
            <a:pPr>
              <a:lnSpc>
                <a:spcPct val="90000"/>
              </a:lnSpc>
            </a:pPr>
            <a:r>
              <a:rPr lang="de-DE" altLang="de-DE" sz="11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type=0x1                   </a:t>
            </a:r>
            <a:r>
              <a:rPr lang="de-DE" altLang="de-DE" sz="11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flags</a:t>
            </a:r>
            <a:endParaRPr lang="de-DE" altLang="de-DE" sz="20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89" name="Rectangle 34" descr="tile_paper_medgray.jpeg"/>
          <p:cNvSpPr>
            <a:spLocks/>
          </p:cNvSpPr>
          <p:nvPr/>
        </p:nvSpPr>
        <p:spPr bwMode="auto">
          <a:xfrm>
            <a:off x="17082565" y="8753285"/>
            <a:ext cx="1125179" cy="575156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ffectLst>
            <a:outerShdw blurRad="63500" dist="127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/>
            <a:r>
              <a:rPr lang="de-DE" altLang="de-DE" sz="14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len</a:t>
            </a:r>
            <a:r>
              <a:rPr lang="de-DE" altLang="de-DE" sz="14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=42 </a:t>
            </a:r>
            <a:r>
              <a:rPr lang="de-DE" altLang="de-DE" sz="14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bytes</a:t>
            </a:r>
            <a:endParaRPr lang="de-DE" altLang="de-DE" sz="14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  <a:p>
            <a:pPr algn="ctr"/>
            <a:r>
              <a:rPr lang="de-DE" altLang="de-DE" sz="14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info</a:t>
            </a:r>
            <a:r>
              <a:rPr lang="de-DE" altLang="de-DE" sz="14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= Script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16004557" y="4894048"/>
            <a:ext cx="1076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FrontPage" panose="00000400000000000000" pitchFamily="2" charset="0"/>
                <a:ea typeface="FrontPage" panose="00000400000000000000" pitchFamily="2" charset="0"/>
              </a:rPr>
              <a:t>half-</a:t>
            </a:r>
            <a:r>
              <a:rPr lang="de-DE" sz="1400" dirty="0" err="1">
                <a:latin typeface="FrontPage" panose="00000400000000000000" pitchFamily="2" charset="0"/>
                <a:ea typeface="FrontPage" panose="00000400000000000000" pitchFamily="2" charset="0"/>
              </a:rPr>
              <a:t>closed</a:t>
            </a:r>
            <a:endParaRPr lang="de-DE" sz="1400" dirty="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91" name="Rectangle 9"/>
          <p:cNvSpPr>
            <a:spLocks/>
          </p:cNvSpPr>
          <p:nvPr/>
        </p:nvSpPr>
        <p:spPr bwMode="auto">
          <a:xfrm>
            <a:off x="14603354" y="963765"/>
            <a:ext cx="2360612" cy="1270000"/>
          </a:xfrm>
          <a:prstGeom prst="rect">
            <a:avLst/>
          </a:prstGeom>
          <a:gradFill rotWithShape="0"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 anchor="ctr"/>
          <a:lstStyle/>
          <a:p>
            <a:pPr algn="ctr"/>
            <a:r>
              <a:rPr lang="de-DE" altLang="de-DE" sz="2500">
                <a:latin typeface="FrontPage" panose="00000400000000000000" pitchFamily="2" charset="0"/>
                <a:ea typeface="FrontPage" panose="00000400000000000000" pitchFamily="2" charset="0"/>
              </a:rPr>
              <a:t>request </a:t>
            </a:r>
          </a:p>
          <a:p>
            <a:pPr algn="ctr"/>
            <a:r>
              <a:rPr lang="de-DE" altLang="de-DE" sz="2500">
                <a:latin typeface="FrontPage" panose="00000400000000000000" pitchFamily="2" charset="0"/>
                <a:ea typeface="FrontPage" panose="00000400000000000000" pitchFamily="2" charset="0"/>
              </a:rPr>
              <a:t>HTTP headers</a:t>
            </a:r>
          </a:p>
        </p:txBody>
      </p:sp>
      <p:sp>
        <p:nvSpPr>
          <p:cNvPr id="92" name="Rectangle 10"/>
          <p:cNvSpPr>
            <a:spLocks/>
          </p:cNvSpPr>
          <p:nvPr/>
        </p:nvSpPr>
        <p:spPr bwMode="auto">
          <a:xfrm>
            <a:off x="17194163" y="963765"/>
            <a:ext cx="7719589" cy="1270000"/>
          </a:xfrm>
          <a:prstGeom prst="rect">
            <a:avLst/>
          </a:prstGeom>
          <a:gradFill rotWithShape="0"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 anchor="ctr"/>
          <a:lstStyle/>
          <a:p>
            <a:pPr algn="ctr"/>
            <a:r>
              <a:rPr lang="de-DE" altLang="de-DE" sz="2500" dirty="0" err="1">
                <a:latin typeface="FrontPage" panose="00000400000000000000" pitchFamily="2" charset="0"/>
                <a:ea typeface="FrontPage" panose="00000400000000000000" pitchFamily="2" charset="0"/>
              </a:rPr>
              <a:t>response</a:t>
            </a:r>
            <a:endParaRPr lang="de-DE" altLang="de-DE" sz="2500" dirty="0">
              <a:latin typeface="FrontPage" panose="00000400000000000000" pitchFamily="2" charset="0"/>
              <a:ea typeface="FrontPage" panose="00000400000000000000" pitchFamily="2" charset="0"/>
            </a:endParaRPr>
          </a:p>
          <a:p>
            <a:pPr algn="ctr"/>
            <a:r>
              <a:rPr lang="de-DE" altLang="de-DE" sz="2500" dirty="0">
                <a:latin typeface="FrontPage" panose="00000400000000000000" pitchFamily="2" charset="0"/>
                <a:ea typeface="FrontPage" panose="00000400000000000000" pitchFamily="2" charset="0"/>
              </a:rPr>
              <a:t>HTTP </a:t>
            </a:r>
            <a:r>
              <a:rPr lang="de-DE" altLang="de-DE" sz="2500" dirty="0" err="1">
                <a:latin typeface="FrontPage" panose="00000400000000000000" pitchFamily="2" charset="0"/>
                <a:ea typeface="FrontPage" panose="00000400000000000000" pitchFamily="2" charset="0"/>
              </a:rPr>
              <a:t>headers</a:t>
            </a:r>
            <a:r>
              <a:rPr lang="de-DE" altLang="de-DE" sz="2500" dirty="0">
                <a:latin typeface="FrontPage" panose="00000400000000000000" pitchFamily="2" charset="0"/>
                <a:ea typeface="FrontPage" panose="00000400000000000000" pitchFamily="2" charset="0"/>
              </a:rPr>
              <a:t> </a:t>
            </a:r>
            <a:r>
              <a:rPr lang="de-DE" altLang="de-DE" sz="2500" dirty="0" err="1">
                <a:latin typeface="FrontPage" panose="00000400000000000000" pitchFamily="2" charset="0"/>
                <a:ea typeface="FrontPage" panose="00000400000000000000" pitchFamily="2" charset="0"/>
              </a:rPr>
              <a:t>and</a:t>
            </a:r>
            <a:r>
              <a:rPr lang="de-DE" altLang="de-DE" sz="2500" dirty="0">
                <a:latin typeface="FrontPage" panose="00000400000000000000" pitchFamily="2" charset="0"/>
                <a:ea typeface="FrontPage" panose="00000400000000000000" pitchFamily="2" charset="0"/>
              </a:rPr>
              <a:t> HTML </a:t>
            </a:r>
            <a:r>
              <a:rPr lang="de-DE" altLang="de-DE" sz="2500" dirty="0" err="1">
                <a:latin typeface="FrontPage" panose="00000400000000000000" pitchFamily="2" charset="0"/>
                <a:ea typeface="FrontPage" panose="00000400000000000000" pitchFamily="2" charset="0"/>
              </a:rPr>
              <a:t>content</a:t>
            </a:r>
            <a:endParaRPr lang="de-DE" altLang="de-DE" sz="2500" dirty="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93" name="Rectangle 11" descr="tile_paper_medgray.jpeg"/>
          <p:cNvSpPr>
            <a:spLocks/>
          </p:cNvSpPr>
          <p:nvPr/>
        </p:nvSpPr>
        <p:spPr bwMode="auto">
          <a:xfrm>
            <a:off x="17194163" y="2562387"/>
            <a:ext cx="7719589" cy="15763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101600" tIns="101600" rIns="101600" bIns="101600"/>
          <a:lstStyle/>
          <a:p>
            <a:pPr algn="ctr"/>
            <a:r>
              <a:rPr lang="de-DE" altLang="de-DE" sz="32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200 OK</a:t>
            </a:r>
            <a:br>
              <a:rPr lang="de-DE" altLang="de-DE" sz="32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</a:br>
            <a:r>
              <a:rPr lang="de-DE" altLang="de-DE" sz="18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Content-Type: </a:t>
            </a:r>
            <a:r>
              <a:rPr lang="de-DE" altLang="de-DE" sz="18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text</a:t>
            </a:r>
            <a:r>
              <a:rPr lang="de-DE" altLang="de-DE" sz="18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/</a:t>
            </a:r>
            <a:r>
              <a:rPr lang="de-DE" altLang="de-DE" sz="1800" dirty="0" err="1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html</a:t>
            </a:r>
            <a:endParaRPr lang="de-DE" altLang="de-DE" sz="18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  <a:p>
            <a:pPr algn="ctr"/>
            <a:endParaRPr lang="de-DE" altLang="de-DE" sz="18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  <a:p>
            <a:pPr algn="ctr"/>
            <a:r>
              <a:rPr lang="de-DE" altLang="de-DE" sz="18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…</a:t>
            </a:r>
          </a:p>
        </p:txBody>
      </p:sp>
      <p:sp>
        <p:nvSpPr>
          <p:cNvPr id="94" name="Rectangle 12" descr="tile_paper_medgray.jpeg"/>
          <p:cNvSpPr>
            <a:spLocks/>
          </p:cNvSpPr>
          <p:nvPr/>
        </p:nvSpPr>
        <p:spPr bwMode="auto">
          <a:xfrm>
            <a:off x="14603354" y="2562387"/>
            <a:ext cx="2360612" cy="15763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101600" tIns="101600" rIns="101600" bIns="101600"/>
          <a:lstStyle/>
          <a:p>
            <a:pPr algn="ctr"/>
            <a:r>
              <a:rPr lang="de-DE" altLang="de-DE" sz="28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GET /script.js</a:t>
            </a:r>
          </a:p>
          <a:p>
            <a:pPr algn="ctr"/>
            <a:r>
              <a:rPr lang="de-DE" altLang="de-DE" sz="1800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Host: </a:t>
            </a:r>
            <a:r>
              <a:rPr lang="de-DE" altLang="de-DE" sz="1800" u="sng" dirty="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example.com</a:t>
            </a:r>
            <a:endParaRPr lang="de-DE" altLang="de-DE" sz="1800" dirty="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95" name="Line 43"/>
          <p:cNvSpPr>
            <a:spLocks noChangeShapeType="1"/>
          </p:cNvSpPr>
          <p:nvPr/>
        </p:nvSpPr>
        <p:spPr bwMode="auto">
          <a:xfrm flipV="1">
            <a:off x="15784454" y="2238537"/>
            <a:ext cx="0" cy="320675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96" name="Line 44"/>
          <p:cNvSpPr>
            <a:spLocks noChangeShapeType="1"/>
          </p:cNvSpPr>
          <p:nvPr/>
        </p:nvSpPr>
        <p:spPr bwMode="auto">
          <a:xfrm>
            <a:off x="16957616" y="1636874"/>
            <a:ext cx="249238" cy="3175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97" name="Line 45"/>
          <p:cNvSpPr>
            <a:spLocks noChangeShapeType="1"/>
          </p:cNvSpPr>
          <p:nvPr/>
        </p:nvSpPr>
        <p:spPr bwMode="auto">
          <a:xfrm>
            <a:off x="21486754" y="2259165"/>
            <a:ext cx="0" cy="279400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98" name="Rectangle 40" descr="tile_paper_medgray.jpeg"/>
          <p:cNvSpPr>
            <a:spLocks/>
          </p:cNvSpPr>
          <p:nvPr/>
        </p:nvSpPr>
        <p:spPr bwMode="auto">
          <a:xfrm>
            <a:off x="17101605" y="10125164"/>
            <a:ext cx="4267200" cy="102235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 anchor="ctr"/>
          <a:lstStyle/>
          <a:p>
            <a:pPr algn="ctr"/>
            <a:r>
              <a:rPr lang="de-DE" altLang="de-DE" sz="18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</a:rPr>
              <a:t>encrypted data</a:t>
            </a:r>
            <a:endParaRPr lang="de-DE" altLang="de-DE" sz="240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99" name="Rectangle 41" descr="tile_paper_medgray.jpeg"/>
          <p:cNvSpPr>
            <a:spLocks/>
          </p:cNvSpPr>
          <p:nvPr/>
        </p:nvSpPr>
        <p:spPr bwMode="auto">
          <a:xfrm>
            <a:off x="17101605" y="9837836"/>
            <a:ext cx="4267200" cy="3651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25400" dir="5400000" algn="ctr" rotWithShape="0">
              <a:srgbClr val="000000">
                <a:alpha val="50279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90000"/>
              </a:lnSpc>
            </a:pPr>
            <a:r>
              <a:rPr lang="de-DE" altLang="de-DE" sz="1500">
                <a:solidFill>
                  <a:srgbClr val="FFFFFF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SSL record header</a:t>
            </a:r>
            <a:endParaRPr lang="de-DE" altLang="de-DE" sz="1000">
              <a:solidFill>
                <a:srgbClr val="FFFFFF"/>
              </a:solidFill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100" name="Line 50"/>
          <p:cNvSpPr>
            <a:spLocks noChangeShapeType="1"/>
          </p:cNvSpPr>
          <p:nvPr/>
        </p:nvSpPr>
        <p:spPr bwMode="auto">
          <a:xfrm>
            <a:off x="18777632" y="9448898"/>
            <a:ext cx="0" cy="423863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101" name="Rectangle 51"/>
          <p:cNvSpPr>
            <a:spLocks/>
          </p:cNvSpPr>
          <p:nvPr/>
        </p:nvSpPr>
        <p:spPr bwMode="auto">
          <a:xfrm>
            <a:off x="18273585" y="9359989"/>
            <a:ext cx="1074737" cy="254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 anchor="ctr"/>
          <a:lstStyle/>
          <a:p>
            <a:pPr algn="ctr"/>
            <a:r>
              <a:rPr lang="de-DE" altLang="de-DE" sz="1400" dirty="0" err="1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SSL_write</a:t>
            </a:r>
            <a:r>
              <a:rPr lang="de-DE" altLang="de-DE" sz="1400" dirty="0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()</a:t>
            </a:r>
          </a:p>
        </p:txBody>
      </p:sp>
      <p:sp>
        <p:nvSpPr>
          <p:cNvPr id="102" name="Line 56"/>
          <p:cNvSpPr>
            <a:spLocks noChangeShapeType="1"/>
          </p:cNvSpPr>
          <p:nvPr/>
        </p:nvSpPr>
        <p:spPr bwMode="auto">
          <a:xfrm>
            <a:off x="18403355" y="11185623"/>
            <a:ext cx="0" cy="423863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103" name="Rectangle 57"/>
          <p:cNvSpPr>
            <a:spLocks/>
          </p:cNvSpPr>
          <p:nvPr/>
        </p:nvSpPr>
        <p:spPr bwMode="auto">
          <a:xfrm>
            <a:off x="17862026" y="11107827"/>
            <a:ext cx="1076325" cy="254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 anchor="ctr"/>
          <a:lstStyle/>
          <a:p>
            <a:pPr algn="ctr"/>
            <a:r>
              <a:rPr lang="de-DE" altLang="de-DE" sz="1400" dirty="0" err="1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write</a:t>
            </a:r>
            <a:r>
              <a:rPr lang="de-DE" altLang="de-DE" sz="1400" dirty="0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()</a:t>
            </a:r>
          </a:p>
        </p:txBody>
      </p:sp>
      <p:sp>
        <p:nvSpPr>
          <p:cNvPr id="104" name="Line 60"/>
          <p:cNvSpPr>
            <a:spLocks noChangeShapeType="1"/>
          </p:cNvSpPr>
          <p:nvPr/>
        </p:nvSpPr>
        <p:spPr bwMode="auto">
          <a:xfrm>
            <a:off x="17642942" y="9318714"/>
            <a:ext cx="0" cy="2292350"/>
          </a:xfrm>
          <a:prstGeom prst="line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/>
            <a:endParaRPr lang="de-DE" altLang="de-DE" sz="3200">
              <a:latin typeface="FrontPage" panose="00000400000000000000" pitchFamily="2" charset="0"/>
              <a:ea typeface="FrontPage" panose="00000400000000000000" pitchFamily="2" charset="0"/>
            </a:endParaRPr>
          </a:p>
        </p:txBody>
      </p:sp>
      <p:sp>
        <p:nvSpPr>
          <p:cNvPr id="105" name="Rectangle 61"/>
          <p:cNvSpPr>
            <a:spLocks/>
          </p:cNvSpPr>
          <p:nvPr/>
        </p:nvSpPr>
        <p:spPr bwMode="auto">
          <a:xfrm>
            <a:off x="17095264" y="9358410"/>
            <a:ext cx="1076325" cy="2587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 anchor="ctr"/>
          <a:lstStyle/>
          <a:p>
            <a:pPr algn="ctr"/>
            <a:r>
              <a:rPr lang="de-DE" altLang="de-DE" sz="1400" dirty="0" err="1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setsockopt</a:t>
            </a:r>
            <a:r>
              <a:rPr lang="de-DE" altLang="de-DE" sz="1400" dirty="0">
                <a:solidFill>
                  <a:schemeClr val="accent1"/>
                </a:solidFill>
                <a:latin typeface="FrontPage" panose="00000400000000000000" pitchFamily="2" charset="0"/>
                <a:ea typeface="FrontPage" panose="00000400000000000000" pitchFamily="2" charset="0"/>
                <a:cs typeface="Helvetica" panose="020B0604020202020204" pitchFamily="34" charset="0"/>
                <a:sym typeface="Helvetica" panose="020B0604020202020204" pitchFamily="34" charset="0"/>
              </a:rPr>
              <a:t>()</a:t>
            </a:r>
          </a:p>
        </p:txBody>
      </p:sp>
      <p:sp>
        <p:nvSpPr>
          <p:cNvPr id="3" name="Flussdiagramm: Dokument 2"/>
          <p:cNvSpPr/>
          <p:nvPr/>
        </p:nvSpPr>
        <p:spPr>
          <a:xfrm rot="5400000">
            <a:off x="12168338" y="5345834"/>
            <a:ext cx="13969549" cy="302433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7928976" y="6220139"/>
            <a:ext cx="127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…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323</Words>
  <Application>Microsoft Office PowerPoint</Application>
  <PresentationFormat>Benutzerdefiniert</PresentationFormat>
  <Paragraphs>113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FrontPage</vt:lpstr>
      <vt:lpstr>Helvetica</vt:lpstr>
      <vt:lpstr>Helvetica Neue</vt:lpstr>
      <vt:lpstr>White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Max Weller</cp:lastModifiedBy>
  <cp:revision>14</cp:revision>
  <dcterms:modified xsi:type="dcterms:W3CDTF">2017-04-28T17:28:57Z</dcterms:modified>
</cp:coreProperties>
</file>