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</p:sldIdLst>
  <p:sldSz cx="27003375" cy="12601575"/>
  <p:notesSz cx="6858000" cy="9144000"/>
  <p:defaultTextStyle>
    <a:defPPr>
      <a:defRPr lang="es-CO"/>
    </a:defPPr>
    <a:lvl1pPr marL="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3157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6314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39471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2628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65785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78942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792099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052560" algn="l" defTabSz="226314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969">
          <p15:clr>
            <a:srgbClr val="A4A3A4"/>
          </p15:clr>
        </p15:guide>
        <p15:guide id="5" pos="85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B00"/>
    <a:srgbClr val="C87700"/>
    <a:srgbClr val="FF9900"/>
    <a:srgbClr val="FF9D0D"/>
    <a:srgbClr val="FFAA2D"/>
    <a:srgbClr val="EAEAEA"/>
    <a:srgbClr val="336600"/>
    <a:srgbClr val="7EAE06"/>
    <a:srgbClr val="678F05"/>
    <a:srgbClr val="00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86477" autoAdjust="0"/>
  </p:normalViewPr>
  <p:slideViewPr>
    <p:cSldViewPr>
      <p:cViewPr varScale="1">
        <p:scale>
          <a:sx n="39" d="100"/>
          <a:sy n="39" d="100"/>
        </p:scale>
        <p:origin x="138" y="102"/>
      </p:cViewPr>
      <p:guideLst>
        <p:guide orient="horz" pos="1389"/>
        <p:guide pos="2880"/>
        <p:guide orient="horz" pos="2160"/>
        <p:guide orient="horz" pos="3969"/>
        <p:guide pos="8505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A2BB-73EE-42FC-88A3-B87F311464E6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099C-0F20-418B-BB38-AE5240BF5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41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113157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226314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339471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452628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565785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8942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92099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9052560" algn="l" defTabSz="22631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253" y="3914661"/>
            <a:ext cx="22952869" cy="27011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506" y="7140892"/>
            <a:ext cx="18902363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5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8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2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5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2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99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7447" y="504652"/>
            <a:ext cx="6075759" cy="107521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169" y="504652"/>
            <a:ext cx="17777222" cy="1075217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080" y="8097682"/>
            <a:ext cx="22952869" cy="2502811"/>
          </a:xfrm>
        </p:spPr>
        <p:txBody>
          <a:bodyPr anchor="t"/>
          <a:lstStyle>
            <a:lvl1pPr algn="l">
              <a:defRPr sz="99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3080" y="5341086"/>
            <a:ext cx="22952869" cy="2756594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83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169" y="2940370"/>
            <a:ext cx="11926491" cy="8316457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6715" y="2940370"/>
            <a:ext cx="11926491" cy="8316457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69" y="2820771"/>
            <a:ext cx="11931180" cy="1175565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31570" indent="0">
              <a:buNone/>
              <a:defRPr sz="5000" b="1"/>
            </a:lvl2pPr>
            <a:lvl3pPr marL="2263140" indent="0">
              <a:buNone/>
              <a:defRPr sz="4500" b="1"/>
            </a:lvl3pPr>
            <a:lvl4pPr marL="3394710" indent="0">
              <a:buNone/>
              <a:defRPr sz="4000" b="1"/>
            </a:lvl4pPr>
            <a:lvl5pPr marL="4526280" indent="0">
              <a:buNone/>
              <a:defRPr sz="4000" b="1"/>
            </a:lvl5pPr>
            <a:lvl6pPr marL="5657850" indent="0">
              <a:buNone/>
              <a:defRPr sz="4000" b="1"/>
            </a:lvl6pPr>
            <a:lvl7pPr marL="6789420" indent="0">
              <a:buNone/>
              <a:defRPr sz="4000" b="1"/>
            </a:lvl7pPr>
            <a:lvl8pPr marL="7920990" indent="0">
              <a:buNone/>
              <a:defRPr sz="4000" b="1"/>
            </a:lvl8pPr>
            <a:lvl9pPr marL="9052560" indent="0">
              <a:buNone/>
              <a:defRPr sz="40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169" y="3996333"/>
            <a:ext cx="11931180" cy="7260492"/>
          </a:xfrm>
        </p:spPr>
        <p:txBody>
          <a:bodyPr/>
          <a:lstStyle>
            <a:lvl1pPr>
              <a:defRPr sz="59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7350" y="2820771"/>
            <a:ext cx="11935867" cy="1175565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31570" indent="0">
              <a:buNone/>
              <a:defRPr sz="5000" b="1"/>
            </a:lvl2pPr>
            <a:lvl3pPr marL="2263140" indent="0">
              <a:buNone/>
              <a:defRPr sz="4500" b="1"/>
            </a:lvl3pPr>
            <a:lvl4pPr marL="3394710" indent="0">
              <a:buNone/>
              <a:defRPr sz="4000" b="1"/>
            </a:lvl4pPr>
            <a:lvl5pPr marL="4526280" indent="0">
              <a:buNone/>
              <a:defRPr sz="4000" b="1"/>
            </a:lvl5pPr>
            <a:lvl6pPr marL="5657850" indent="0">
              <a:buNone/>
              <a:defRPr sz="4000" b="1"/>
            </a:lvl6pPr>
            <a:lvl7pPr marL="6789420" indent="0">
              <a:buNone/>
              <a:defRPr sz="4000" b="1"/>
            </a:lvl7pPr>
            <a:lvl8pPr marL="7920990" indent="0">
              <a:buNone/>
              <a:defRPr sz="4000" b="1"/>
            </a:lvl8pPr>
            <a:lvl9pPr marL="9052560" indent="0">
              <a:buNone/>
              <a:defRPr sz="40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7350" y="3996333"/>
            <a:ext cx="11935867" cy="7260492"/>
          </a:xfrm>
        </p:spPr>
        <p:txBody>
          <a:bodyPr/>
          <a:lstStyle>
            <a:lvl1pPr>
              <a:defRPr sz="59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0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96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1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9" y="501728"/>
            <a:ext cx="8883924" cy="2135269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7569" y="501734"/>
            <a:ext cx="15095637" cy="10755095"/>
          </a:xfrm>
        </p:spPr>
        <p:txBody>
          <a:bodyPr/>
          <a:lstStyle>
            <a:lvl1pPr>
              <a:defRPr sz="7900"/>
            </a:lvl1pPr>
            <a:lvl2pPr>
              <a:defRPr sz="6900"/>
            </a:lvl2pPr>
            <a:lvl3pPr>
              <a:defRPr sz="59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179" y="2637001"/>
            <a:ext cx="8883924" cy="8619828"/>
          </a:xfrm>
        </p:spPr>
        <p:txBody>
          <a:bodyPr/>
          <a:lstStyle>
            <a:lvl1pPr marL="0" indent="0">
              <a:buNone/>
              <a:defRPr sz="3500"/>
            </a:lvl1pPr>
            <a:lvl2pPr marL="1131570" indent="0">
              <a:buNone/>
              <a:defRPr sz="3000"/>
            </a:lvl2pPr>
            <a:lvl3pPr marL="2263140" indent="0">
              <a:buNone/>
              <a:defRPr sz="2500"/>
            </a:lvl3pPr>
            <a:lvl4pPr marL="3394710" indent="0">
              <a:buNone/>
              <a:defRPr sz="2200"/>
            </a:lvl4pPr>
            <a:lvl5pPr marL="4526280" indent="0">
              <a:buNone/>
              <a:defRPr sz="2200"/>
            </a:lvl5pPr>
            <a:lvl6pPr marL="5657850" indent="0">
              <a:buNone/>
              <a:defRPr sz="2200"/>
            </a:lvl6pPr>
            <a:lvl7pPr marL="6789420" indent="0">
              <a:buNone/>
              <a:defRPr sz="2200"/>
            </a:lvl7pPr>
            <a:lvl8pPr marL="7920990" indent="0">
              <a:buNone/>
              <a:defRPr sz="2200"/>
            </a:lvl8pPr>
            <a:lvl9pPr marL="9052560" indent="0">
              <a:buNone/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8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851" y="8821103"/>
            <a:ext cx="16202025" cy="1041381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851" y="1125974"/>
            <a:ext cx="16202025" cy="7560945"/>
          </a:xfrm>
        </p:spPr>
        <p:txBody>
          <a:bodyPr/>
          <a:lstStyle>
            <a:lvl1pPr marL="0" indent="0">
              <a:buNone/>
              <a:defRPr sz="7900"/>
            </a:lvl1pPr>
            <a:lvl2pPr marL="1131570" indent="0">
              <a:buNone/>
              <a:defRPr sz="6900"/>
            </a:lvl2pPr>
            <a:lvl3pPr marL="2263140" indent="0">
              <a:buNone/>
              <a:defRPr sz="5900"/>
            </a:lvl3pPr>
            <a:lvl4pPr marL="3394710" indent="0">
              <a:buNone/>
              <a:defRPr sz="5000"/>
            </a:lvl4pPr>
            <a:lvl5pPr marL="4526280" indent="0">
              <a:buNone/>
              <a:defRPr sz="5000"/>
            </a:lvl5pPr>
            <a:lvl6pPr marL="5657850" indent="0">
              <a:buNone/>
              <a:defRPr sz="5000"/>
            </a:lvl6pPr>
            <a:lvl7pPr marL="6789420" indent="0">
              <a:buNone/>
              <a:defRPr sz="5000"/>
            </a:lvl7pPr>
            <a:lvl8pPr marL="7920990" indent="0">
              <a:buNone/>
              <a:defRPr sz="5000"/>
            </a:lvl8pPr>
            <a:lvl9pPr marL="9052560" indent="0">
              <a:buNone/>
              <a:defRPr sz="5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851" y="9862486"/>
            <a:ext cx="16202025" cy="1478936"/>
          </a:xfrm>
        </p:spPr>
        <p:txBody>
          <a:bodyPr/>
          <a:lstStyle>
            <a:lvl1pPr marL="0" indent="0">
              <a:buNone/>
              <a:defRPr sz="3500"/>
            </a:lvl1pPr>
            <a:lvl2pPr marL="1131570" indent="0">
              <a:buNone/>
              <a:defRPr sz="3000"/>
            </a:lvl2pPr>
            <a:lvl3pPr marL="2263140" indent="0">
              <a:buNone/>
              <a:defRPr sz="2500"/>
            </a:lvl3pPr>
            <a:lvl4pPr marL="3394710" indent="0">
              <a:buNone/>
              <a:defRPr sz="2200"/>
            </a:lvl4pPr>
            <a:lvl5pPr marL="4526280" indent="0">
              <a:buNone/>
              <a:defRPr sz="2200"/>
            </a:lvl5pPr>
            <a:lvl6pPr marL="5657850" indent="0">
              <a:buNone/>
              <a:defRPr sz="2200"/>
            </a:lvl6pPr>
            <a:lvl7pPr marL="6789420" indent="0">
              <a:buNone/>
              <a:defRPr sz="2200"/>
            </a:lvl7pPr>
            <a:lvl8pPr marL="7920990" indent="0">
              <a:buNone/>
              <a:defRPr sz="2200"/>
            </a:lvl8pPr>
            <a:lvl9pPr marL="9052560" indent="0">
              <a:buNone/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6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169" y="504649"/>
            <a:ext cx="24303038" cy="2100263"/>
          </a:xfrm>
          <a:prstGeom prst="rect">
            <a:avLst/>
          </a:prstGeom>
        </p:spPr>
        <p:txBody>
          <a:bodyPr vert="horz" lIns="226314" tIns="113157" rIns="226314" bIns="11315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69" y="2940370"/>
            <a:ext cx="24303038" cy="8316457"/>
          </a:xfrm>
          <a:prstGeom prst="rect">
            <a:avLst/>
          </a:prstGeom>
        </p:spPr>
        <p:txBody>
          <a:bodyPr vert="horz" lIns="226314" tIns="113157" rIns="226314" bIns="11315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169" y="11679798"/>
            <a:ext cx="6300788" cy="670917"/>
          </a:xfrm>
          <a:prstGeom prst="rect">
            <a:avLst/>
          </a:prstGeom>
        </p:spPr>
        <p:txBody>
          <a:bodyPr vert="horz" lIns="226314" tIns="113157" rIns="226314" bIns="113157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2E34-EA54-4BC2-9029-5250ABB9B536}" type="datetimeFigureOut">
              <a:rPr lang="es-CO" smtClean="0"/>
              <a:pPr/>
              <a:t>20/09/2019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6153" y="11679798"/>
            <a:ext cx="8551069" cy="670917"/>
          </a:xfrm>
          <a:prstGeom prst="rect">
            <a:avLst/>
          </a:prstGeom>
        </p:spPr>
        <p:txBody>
          <a:bodyPr vert="horz" lIns="226314" tIns="113157" rIns="226314" bIns="113157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2419" y="11679798"/>
            <a:ext cx="6300788" cy="670917"/>
          </a:xfrm>
          <a:prstGeom prst="rect">
            <a:avLst/>
          </a:prstGeom>
        </p:spPr>
        <p:txBody>
          <a:bodyPr vert="horz" lIns="226314" tIns="113157" rIns="226314" bIns="113157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53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63140" rtl="0" eaLnBrk="1" latinLnBrk="0" hangingPunct="1">
        <a:spcBef>
          <a:spcPct val="0"/>
        </a:spcBef>
        <a:buNone/>
        <a:defRPr sz="10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8678" indent="-848678" algn="l" defTabSz="2263140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838801" indent="-707231" algn="l" defTabSz="226314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spcBef>
          <a:spcPct val="20000"/>
        </a:spcBef>
        <a:buFont typeface="Arial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423702" y="-1"/>
            <a:ext cx="18176697" cy="15346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"/>
          <p:cNvSpPr/>
          <p:nvPr/>
        </p:nvSpPr>
        <p:spPr>
          <a:xfrm>
            <a:off x="18139243" y="1008126"/>
            <a:ext cx="662" cy="343980"/>
          </a:xfrm>
          <a:prstGeom prst="line">
            <a:avLst/>
          </a:prstGeom>
          <a:ln w="3240"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34 Imagen"/>
          <p:cNvPicPr/>
          <p:nvPr/>
        </p:nvPicPr>
        <p:blipFill>
          <a:blip r:embed="rId2"/>
          <a:stretch/>
        </p:blipFill>
        <p:spPr>
          <a:xfrm>
            <a:off x="18282789" y="273199"/>
            <a:ext cx="473634" cy="1129181"/>
          </a:xfrm>
          <a:prstGeom prst="rect">
            <a:avLst/>
          </a:prstGeom>
          <a:ln>
            <a:noFill/>
          </a:ln>
        </p:spPr>
      </p:pic>
      <p:pic>
        <p:nvPicPr>
          <p:cNvPr id="117" name="Picture 2"/>
          <p:cNvPicPr/>
          <p:nvPr/>
        </p:nvPicPr>
        <p:blipFill>
          <a:blip r:embed="rId3"/>
          <a:stretch/>
        </p:blipFill>
        <p:spPr>
          <a:xfrm>
            <a:off x="16712388" y="1017387"/>
            <a:ext cx="1345491" cy="384993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7453015" y="5364683"/>
            <a:ext cx="12780842" cy="2691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1442" tIns="35721" rIns="71442" bIns="35721"/>
          <a:lstStyle/>
          <a:p>
            <a:pPr algn="ctr">
              <a:lnSpc>
                <a:spcPct val="100000"/>
              </a:lnSpc>
            </a:pPr>
            <a:r>
              <a:rPr lang="es-MX" sz="6600" b="1" spc="-2" dirty="0">
                <a:solidFill>
                  <a:srgbClr val="1F4E79"/>
                </a:solidFill>
                <a:latin typeface="Calibri"/>
                <a:ea typeface="DejaVu Sans"/>
              </a:rPr>
              <a:t>R</a:t>
            </a:r>
            <a:r>
              <a:rPr lang="es-CO" sz="6600" b="1" spc="-2" dirty="0" err="1">
                <a:solidFill>
                  <a:srgbClr val="1F4E79"/>
                </a:solidFill>
                <a:latin typeface="Calibri"/>
                <a:ea typeface="DejaVu Sans"/>
              </a:rPr>
              <a:t>econocimiento</a:t>
            </a:r>
            <a:r>
              <a:rPr lang="es-CO" sz="6600" b="1" spc="-2" dirty="0">
                <a:solidFill>
                  <a:srgbClr val="1F4E79"/>
                </a:solidFill>
                <a:latin typeface="Calibri"/>
                <a:ea typeface="DejaVu Sans"/>
              </a:rPr>
              <a:t> de Texto Impreso </a:t>
            </a:r>
          </a:p>
          <a:p>
            <a:pPr algn="ctr">
              <a:lnSpc>
                <a:spcPct val="100000"/>
              </a:lnSpc>
            </a:pPr>
            <a:r>
              <a:rPr lang="es-CO" sz="6600" b="1" spc="-2" dirty="0">
                <a:solidFill>
                  <a:srgbClr val="1F4E79"/>
                </a:solidFill>
                <a:latin typeface="Calibri"/>
                <a:ea typeface="DejaVu Sans"/>
              </a:rPr>
              <a:t>Caso </a:t>
            </a:r>
            <a:r>
              <a:rPr lang="es-CO" sz="6600" b="1" spc="-2" dirty="0" err="1">
                <a:solidFill>
                  <a:srgbClr val="1F4E79"/>
                </a:solidFill>
                <a:latin typeface="Calibri"/>
                <a:ea typeface="DejaVu Sans"/>
              </a:rPr>
              <a:t>terpel</a:t>
            </a:r>
            <a:endParaRPr lang="es-CO" sz="6600" spc="-2" dirty="0">
              <a:latin typeface="Lucida Handwriting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" y="-1"/>
            <a:ext cx="27035354" cy="15374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800" tIns="89100" rIns="178200" bIns="113157" rtlCol="0" anchor="ctr"/>
          <a:lstStyle/>
          <a:p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Investigación </a:t>
            </a:r>
            <a:r>
              <a:rPr lang="es-MX" sz="3600" dirty="0" err="1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</a:t>
            </a:r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 </a:t>
            </a:r>
            <a:endParaRPr lang="es-CO" sz="3600" dirty="0">
              <a:solidFill>
                <a:srgbClr val="00388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4559416" y="1008200"/>
            <a:ext cx="0" cy="34398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104" y="273156"/>
            <a:ext cx="1135459" cy="1131988"/>
          </a:xfrm>
          <a:prstGeom prst="rect">
            <a:avLst/>
          </a:prstGeom>
        </p:spPr>
      </p:pic>
      <p:pic>
        <p:nvPicPr>
          <p:cNvPr id="3074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040" y="1017457"/>
            <a:ext cx="3214237" cy="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CuadroTexto">
            <a:extLst>
              <a:ext uri="{FF2B5EF4-FFF2-40B4-BE49-F238E27FC236}">
                <a16:creationId xmlns:a16="http://schemas.microsoft.com/office/drawing/2014/main" id="{5A307AD9-C6EC-43B8-B5AF-52EFEDECF5C8}"/>
              </a:ext>
            </a:extLst>
          </p:cNvPr>
          <p:cNvSpPr txBox="1"/>
          <p:nvPr/>
        </p:nvSpPr>
        <p:spPr>
          <a:xfrm>
            <a:off x="6012855" y="4100184"/>
            <a:ext cx="14437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accent1">
                    <a:lumMod val="50000"/>
                  </a:schemeClr>
                </a:solidFill>
              </a:rPr>
              <a:t>Objetivo</a:t>
            </a: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sz="4000" dirty="0">
                <a:solidFill>
                  <a:schemeClr val="accent1">
                    <a:lumMod val="50000"/>
                  </a:schemeClr>
                </a:solidFill>
              </a:rPr>
              <a:t>El objetivo principal de este reto es realizar la correcta Extracción de Texto de Facturas impresas mediante algoritmos de reconocimiento de texto impreso OCR</a:t>
            </a:r>
          </a:p>
          <a:p>
            <a:r>
              <a:rPr lang="es-MX" sz="4000" dirty="0">
                <a:solidFill>
                  <a:schemeClr val="accent1">
                    <a:lumMod val="50000"/>
                  </a:schemeClr>
                </a:solidFill>
              </a:rPr>
              <a:t>Para este reto el principal objetivo es extraer la variable impuesto, que es el principal campo que se debe extraer de dichas facturas</a:t>
            </a:r>
          </a:p>
        </p:txBody>
      </p:sp>
    </p:spTree>
    <p:extLst>
      <p:ext uri="{BB962C8B-B14F-4D97-AF65-F5344CB8AC3E}">
        <p14:creationId xmlns:p14="http://schemas.microsoft.com/office/powerpoint/2010/main" val="25009939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1">
            <a:extLst>
              <a:ext uri="{FF2B5EF4-FFF2-40B4-BE49-F238E27FC236}">
                <a16:creationId xmlns:a16="http://schemas.microsoft.com/office/drawing/2014/main" id="{E68D7F7F-3E60-46A5-9F65-D6D801F1FE15}"/>
              </a:ext>
            </a:extLst>
          </p:cNvPr>
          <p:cNvSpPr/>
          <p:nvPr/>
        </p:nvSpPr>
        <p:spPr>
          <a:xfrm>
            <a:off x="20827323" y="5272121"/>
            <a:ext cx="3873669" cy="230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1">
            <a:extLst>
              <a:ext uri="{FF2B5EF4-FFF2-40B4-BE49-F238E27FC236}">
                <a16:creationId xmlns:a16="http://schemas.microsoft.com/office/drawing/2014/main" id="{E2855EEE-C4EE-470D-9B46-8BAB651B58C1}"/>
              </a:ext>
            </a:extLst>
          </p:cNvPr>
          <p:cNvSpPr/>
          <p:nvPr/>
        </p:nvSpPr>
        <p:spPr>
          <a:xfrm>
            <a:off x="14138736" y="5272122"/>
            <a:ext cx="5127706" cy="230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11">
            <a:extLst>
              <a:ext uri="{FF2B5EF4-FFF2-40B4-BE49-F238E27FC236}">
                <a16:creationId xmlns:a16="http://schemas.microsoft.com/office/drawing/2014/main" id="{A23AD9FB-5F9F-4ECA-937D-ACAE000009EB}"/>
              </a:ext>
            </a:extLst>
          </p:cNvPr>
          <p:cNvSpPr/>
          <p:nvPr/>
        </p:nvSpPr>
        <p:spPr>
          <a:xfrm>
            <a:off x="14485594" y="8842864"/>
            <a:ext cx="5021687" cy="284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1">
            <a:extLst>
              <a:ext uri="{FF2B5EF4-FFF2-40B4-BE49-F238E27FC236}">
                <a16:creationId xmlns:a16="http://schemas.microsoft.com/office/drawing/2014/main" id="{F313EF1F-345E-47CE-B10B-9F03AA0F44B9}"/>
              </a:ext>
            </a:extLst>
          </p:cNvPr>
          <p:cNvSpPr/>
          <p:nvPr/>
        </p:nvSpPr>
        <p:spPr>
          <a:xfrm>
            <a:off x="7104512" y="3586085"/>
            <a:ext cx="4963213" cy="265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C571C100-4AB2-45EF-8577-72A9F8494531}"/>
              </a:ext>
            </a:extLst>
          </p:cNvPr>
          <p:cNvSpPr/>
          <p:nvPr/>
        </p:nvSpPr>
        <p:spPr>
          <a:xfrm>
            <a:off x="7037975" y="7905217"/>
            <a:ext cx="5104325" cy="230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3 Rectángulo"/>
          <p:cNvSpPr/>
          <p:nvPr/>
        </p:nvSpPr>
        <p:spPr>
          <a:xfrm>
            <a:off x="-1" y="-1"/>
            <a:ext cx="27035354" cy="15374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800" tIns="89100" rIns="178200" bIns="113157" rtlCol="0" anchor="ctr"/>
          <a:lstStyle/>
          <a:p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Investigación </a:t>
            </a:r>
            <a:r>
              <a:rPr lang="es-MX" sz="3600" dirty="0" err="1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</a:t>
            </a:r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 </a:t>
            </a:r>
            <a:endParaRPr lang="es-CO" sz="3600" dirty="0">
              <a:solidFill>
                <a:srgbClr val="00388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4559416" y="1008200"/>
            <a:ext cx="0" cy="34398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104" y="273156"/>
            <a:ext cx="1135459" cy="1131988"/>
          </a:xfrm>
          <a:prstGeom prst="rect">
            <a:avLst/>
          </a:prstGeom>
        </p:spPr>
      </p:pic>
      <p:pic>
        <p:nvPicPr>
          <p:cNvPr id="3074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040" y="1017457"/>
            <a:ext cx="3214237" cy="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CuadroTexto">
            <a:extLst>
              <a:ext uri="{FF2B5EF4-FFF2-40B4-BE49-F238E27FC236}">
                <a16:creationId xmlns:a16="http://schemas.microsoft.com/office/drawing/2014/main" id="{5A307AD9-C6EC-43B8-B5AF-52EFEDECF5C8}"/>
              </a:ext>
            </a:extLst>
          </p:cNvPr>
          <p:cNvSpPr txBox="1"/>
          <p:nvPr/>
        </p:nvSpPr>
        <p:spPr>
          <a:xfrm>
            <a:off x="468239" y="1809494"/>
            <a:ext cx="15049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accent1">
                    <a:lumMod val="50000"/>
                  </a:schemeClr>
                </a:solidFill>
              </a:rPr>
              <a:t>Segmentación de Facturas Fuente cliente</a:t>
            </a: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BD316692-7475-4DB8-8838-667CF67AA730}"/>
              </a:ext>
            </a:extLst>
          </p:cNvPr>
          <p:cNvSpPr/>
          <p:nvPr/>
        </p:nvSpPr>
        <p:spPr>
          <a:xfrm>
            <a:off x="468239" y="6168585"/>
            <a:ext cx="4963213" cy="265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F7AE4C-2A88-44F9-AB2A-E846A0E06E1C}"/>
              </a:ext>
            </a:extLst>
          </p:cNvPr>
          <p:cNvSpPr/>
          <p:nvPr/>
        </p:nvSpPr>
        <p:spPr>
          <a:xfrm>
            <a:off x="276077" y="6524687"/>
            <a:ext cx="534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Facturas iniciales</a:t>
            </a:r>
          </a:p>
          <a:p>
            <a:pPr algn="ctr"/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128 </a:t>
            </a:r>
            <a:r>
              <a:rPr lang="es-MX" sz="3600" dirty="0" err="1">
                <a:solidFill>
                  <a:schemeClr val="accent1">
                    <a:lumMod val="50000"/>
                  </a:schemeClr>
                </a:solidFill>
              </a:rPr>
              <a:t>pdfs</a:t>
            </a:r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C9D19ED-C491-4C0F-9D1C-AE3399BE13A9}"/>
              </a:ext>
            </a:extLst>
          </p:cNvPr>
          <p:cNvSpPr/>
          <p:nvPr/>
        </p:nvSpPr>
        <p:spPr>
          <a:xfrm>
            <a:off x="6462247" y="3822294"/>
            <a:ext cx="6247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Facturas sin impuesto</a:t>
            </a:r>
          </a:p>
          <a:p>
            <a:pPr algn="ctr"/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56 </a:t>
            </a:r>
            <a:r>
              <a:rPr lang="es-MX" sz="3600" dirty="0" err="1">
                <a:solidFill>
                  <a:schemeClr val="accent1">
                    <a:lumMod val="50000"/>
                  </a:schemeClr>
                </a:solidFill>
              </a:rPr>
              <a:t>pdfs</a:t>
            </a:r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33D830-E802-4DAE-92D8-D571C4B9C6CE}"/>
              </a:ext>
            </a:extLst>
          </p:cNvPr>
          <p:cNvSpPr/>
          <p:nvPr/>
        </p:nvSpPr>
        <p:spPr>
          <a:xfrm>
            <a:off x="6606923" y="8106316"/>
            <a:ext cx="6247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Facturas  con impuesto</a:t>
            </a:r>
          </a:p>
          <a:p>
            <a:pPr algn="ctr"/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72 </a:t>
            </a:r>
            <a:r>
              <a:rPr lang="es-MX" sz="3600" dirty="0" err="1">
                <a:solidFill>
                  <a:schemeClr val="accent1">
                    <a:lumMod val="50000"/>
                  </a:schemeClr>
                </a:solidFill>
              </a:rPr>
              <a:t>pdfs</a:t>
            </a:r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8E1DE48-9805-49A8-8A62-03F59E939EC6}"/>
              </a:ext>
            </a:extLst>
          </p:cNvPr>
          <p:cNvSpPr/>
          <p:nvPr/>
        </p:nvSpPr>
        <p:spPr>
          <a:xfrm>
            <a:off x="14173914" y="5549120"/>
            <a:ext cx="51277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Facturas con IMTPS</a:t>
            </a:r>
          </a:p>
          <a:p>
            <a:pPr algn="ctr"/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58 </a:t>
            </a:r>
            <a:r>
              <a:rPr lang="es-MX" sz="3600" dirty="0" err="1">
                <a:solidFill>
                  <a:schemeClr val="accent1">
                    <a:lumMod val="50000"/>
                  </a:schemeClr>
                </a:solidFill>
              </a:rPr>
              <a:t>pdfs</a:t>
            </a:r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77A8B3-8A9D-4667-A34C-E67AC248BBED}"/>
              </a:ext>
            </a:extLst>
          </p:cNvPr>
          <p:cNvSpPr/>
          <p:nvPr/>
        </p:nvSpPr>
        <p:spPr>
          <a:xfrm>
            <a:off x="14260503" y="9059379"/>
            <a:ext cx="5577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Facturas con Nombre impuesto</a:t>
            </a:r>
          </a:p>
          <a:p>
            <a:pPr algn="ctr"/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14 </a:t>
            </a:r>
            <a:r>
              <a:rPr lang="es-MX" sz="3600" dirty="0" err="1">
                <a:solidFill>
                  <a:schemeClr val="accent1">
                    <a:lumMod val="50000"/>
                  </a:schemeClr>
                </a:solidFill>
              </a:rPr>
              <a:t>pdfs</a:t>
            </a:r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0FA5F25-0487-4C5E-83E4-D83AE4C1B687}"/>
              </a:ext>
            </a:extLst>
          </p:cNvPr>
          <p:cNvSpPr/>
          <p:nvPr/>
        </p:nvSpPr>
        <p:spPr>
          <a:xfrm>
            <a:off x="20597770" y="5647524"/>
            <a:ext cx="461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Grupos Facturas</a:t>
            </a:r>
          </a:p>
          <a:p>
            <a:pPr algn="ctr"/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23 </a:t>
            </a:r>
            <a:r>
              <a:rPr lang="es-MX" sz="3600" dirty="0" err="1">
                <a:solidFill>
                  <a:schemeClr val="accent1">
                    <a:lumMod val="50000"/>
                  </a:schemeClr>
                </a:solidFill>
              </a:rPr>
              <a:t>pdfs</a:t>
            </a:r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1D2EFFA-BA74-4264-AF7C-35354D4AF98D}"/>
              </a:ext>
            </a:extLst>
          </p:cNvPr>
          <p:cNvCxnSpPr/>
          <p:nvPr/>
        </p:nvCxnSpPr>
        <p:spPr>
          <a:xfrm flipV="1">
            <a:off x="5431452" y="6168585"/>
            <a:ext cx="1606523" cy="1286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DA522346-4384-48BA-B05F-9C05DFFEAFDA}"/>
              </a:ext>
            </a:extLst>
          </p:cNvPr>
          <p:cNvCxnSpPr>
            <a:endCxn id="17" idx="1"/>
          </p:cNvCxnSpPr>
          <p:nvPr/>
        </p:nvCxnSpPr>
        <p:spPr>
          <a:xfrm>
            <a:off x="5431452" y="7580445"/>
            <a:ext cx="1606523" cy="1478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9EF9FC34-0600-4A0D-8EAF-046E1053B82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2142300" y="9059379"/>
            <a:ext cx="2343294" cy="1205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8B7B333-7DA1-481D-8A51-4B601258DBC7}"/>
              </a:ext>
            </a:extLst>
          </p:cNvPr>
          <p:cNvCxnSpPr>
            <a:stCxn id="17" idx="3"/>
          </p:cNvCxnSpPr>
          <p:nvPr/>
        </p:nvCxnSpPr>
        <p:spPr>
          <a:xfrm flipV="1">
            <a:off x="12142300" y="7120101"/>
            <a:ext cx="1996436" cy="1939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stomShape 11">
            <a:extLst>
              <a:ext uri="{FF2B5EF4-FFF2-40B4-BE49-F238E27FC236}">
                <a16:creationId xmlns:a16="http://schemas.microsoft.com/office/drawing/2014/main" id="{EDAE5D11-AAC2-4FE0-9345-5CA42434BF3D}"/>
              </a:ext>
            </a:extLst>
          </p:cNvPr>
          <p:cNvSpPr/>
          <p:nvPr/>
        </p:nvSpPr>
        <p:spPr>
          <a:xfrm>
            <a:off x="20995469" y="8842864"/>
            <a:ext cx="3873669" cy="230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34F77C9-31D2-4739-9265-8C75567A9ABC}"/>
              </a:ext>
            </a:extLst>
          </p:cNvPr>
          <p:cNvSpPr/>
          <p:nvPr/>
        </p:nvSpPr>
        <p:spPr>
          <a:xfrm>
            <a:off x="20396452" y="9120438"/>
            <a:ext cx="5021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Grupos Facturas</a:t>
            </a:r>
          </a:p>
          <a:p>
            <a:pPr algn="ctr"/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s-MX" sz="3600" dirty="0" err="1">
                <a:solidFill>
                  <a:schemeClr val="accent1">
                    <a:lumMod val="50000"/>
                  </a:schemeClr>
                </a:solidFill>
              </a:rPr>
              <a:t>pdfs</a:t>
            </a:r>
            <a:endParaRPr lang="es-MX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CC66C4E-ED00-4A3C-8C4B-88FC6562A021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19301620" y="6426283"/>
            <a:ext cx="152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213825D-9071-43EE-BA9E-8090B6A3DAA0}"/>
              </a:ext>
            </a:extLst>
          </p:cNvPr>
          <p:cNvCxnSpPr/>
          <p:nvPr/>
        </p:nvCxnSpPr>
        <p:spPr>
          <a:xfrm>
            <a:off x="19507281" y="10001913"/>
            <a:ext cx="152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767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" y="-1"/>
            <a:ext cx="27035354" cy="15374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800" tIns="89100" rIns="178200" bIns="113157" rtlCol="0" anchor="ctr"/>
          <a:lstStyle/>
          <a:p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Investigación </a:t>
            </a:r>
            <a:r>
              <a:rPr lang="es-MX" sz="3600" dirty="0" err="1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</a:t>
            </a:r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 </a:t>
            </a:r>
            <a:endParaRPr lang="es-CO" sz="3600" dirty="0">
              <a:solidFill>
                <a:srgbClr val="00388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4559416" y="1008200"/>
            <a:ext cx="0" cy="34398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104" y="273156"/>
            <a:ext cx="1135459" cy="1131988"/>
          </a:xfrm>
          <a:prstGeom prst="rect">
            <a:avLst/>
          </a:prstGeom>
        </p:spPr>
      </p:pic>
      <p:pic>
        <p:nvPicPr>
          <p:cNvPr id="3074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040" y="1017457"/>
            <a:ext cx="3214237" cy="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CuadroTexto">
            <a:extLst>
              <a:ext uri="{FF2B5EF4-FFF2-40B4-BE49-F238E27FC236}">
                <a16:creationId xmlns:a16="http://schemas.microsoft.com/office/drawing/2014/main" id="{5A307AD9-C6EC-43B8-B5AF-52EFEDECF5C8}"/>
              </a:ext>
            </a:extLst>
          </p:cNvPr>
          <p:cNvSpPr txBox="1"/>
          <p:nvPr/>
        </p:nvSpPr>
        <p:spPr>
          <a:xfrm>
            <a:off x="468239" y="1809494"/>
            <a:ext cx="15049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accent1">
                    <a:lumMod val="50000"/>
                  </a:schemeClr>
                </a:solidFill>
              </a:rPr>
              <a:t>Estadísticas de Facturas con IMTPS  Por Grupos</a:t>
            </a:r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E44B58B-21B0-4F7F-B61A-B0DFCDE18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56285"/>
              </p:ext>
            </p:extLst>
          </p:nvPr>
        </p:nvGraphicFramePr>
        <p:xfrm>
          <a:off x="2916511" y="3191827"/>
          <a:ext cx="16057784" cy="757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448">
                  <a:extLst>
                    <a:ext uri="{9D8B030D-6E8A-4147-A177-3AD203B41FA5}">
                      <a16:colId xmlns:a16="http://schemas.microsoft.com/office/drawing/2014/main" val="421278002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09316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Factura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1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F19OR-140171 Industrias </a:t>
                      </a:r>
                      <a:r>
                        <a:rPr lang="es-CO" sz="4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Lacteas</a:t>
                      </a:r>
                      <a:endParaRPr lang="es-CO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48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F19OR-140379 Smartco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672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F19OR-140459 Calox Panameña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7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F19OR-140564 Dicarina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260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F19OR-140997 Productos Toledano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37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F19OR-141032 Aguaseo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790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F19OR-141034 Ronald Kelly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8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F19OR-141049 Valle Ancho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47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F19OR-141076 Proserv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275915"/>
                  </a:ext>
                </a:extLst>
              </a:tr>
              <a:tr h="19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F19OR-141261 Clear </a:t>
                      </a:r>
                      <a:r>
                        <a:rPr lang="es-CO" sz="4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  <a:endParaRPr lang="es-CO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23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976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" y="-1"/>
            <a:ext cx="27035354" cy="15374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800" tIns="89100" rIns="178200" bIns="113157" rtlCol="0" anchor="ctr"/>
          <a:lstStyle/>
          <a:p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Investigación </a:t>
            </a:r>
            <a:r>
              <a:rPr lang="es-MX" sz="3600" dirty="0" err="1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</a:t>
            </a:r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 </a:t>
            </a:r>
            <a:endParaRPr lang="es-CO" sz="3600" dirty="0">
              <a:solidFill>
                <a:srgbClr val="00388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4559416" y="1008200"/>
            <a:ext cx="0" cy="34398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104" y="273156"/>
            <a:ext cx="1135459" cy="1131988"/>
          </a:xfrm>
          <a:prstGeom prst="rect">
            <a:avLst/>
          </a:prstGeom>
        </p:spPr>
      </p:pic>
      <p:pic>
        <p:nvPicPr>
          <p:cNvPr id="3074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040" y="1017457"/>
            <a:ext cx="3214237" cy="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CuadroTexto">
            <a:extLst>
              <a:ext uri="{FF2B5EF4-FFF2-40B4-BE49-F238E27FC236}">
                <a16:creationId xmlns:a16="http://schemas.microsoft.com/office/drawing/2014/main" id="{5A307AD9-C6EC-43B8-B5AF-52EFEDECF5C8}"/>
              </a:ext>
            </a:extLst>
          </p:cNvPr>
          <p:cNvSpPr txBox="1"/>
          <p:nvPr/>
        </p:nvSpPr>
        <p:spPr>
          <a:xfrm>
            <a:off x="468239" y="1809494"/>
            <a:ext cx="15049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accent1">
                    <a:lumMod val="50000"/>
                  </a:schemeClr>
                </a:solidFill>
              </a:rPr>
              <a:t>Estadísticas de facturas con IMTPS Por Grupos</a:t>
            </a: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E44B58B-21B0-4F7F-B61A-B0DFCDE18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93434"/>
              </p:ext>
            </p:extLst>
          </p:nvPr>
        </p:nvGraphicFramePr>
        <p:xfrm>
          <a:off x="2700487" y="3191827"/>
          <a:ext cx="16273808" cy="757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2">
                  <a:extLst>
                    <a:ext uri="{9D8B030D-6E8A-4147-A177-3AD203B41FA5}">
                      <a16:colId xmlns:a16="http://schemas.microsoft.com/office/drawing/2014/main" val="421278002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09316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Factura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1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F19OR-141263 </a:t>
                      </a:r>
                      <a:r>
                        <a:rPr lang="es-CO" sz="4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</a:t>
                      </a:r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4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Solutions</a:t>
                      </a:r>
                      <a:endParaRPr lang="es-CO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48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F19OR-141422 Ecogas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672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F19OR-138894 Productos Alimenticios Pascual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7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F19OR-141496 Multiservicios MT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260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F19OR-141568 Office Depot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37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F19OR-141670 Varela Hnos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790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F19OR-141807 Mobile Ventures 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8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F19OR-141817 Cash 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47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F19OR-153439 Fumigadora Control Ecológico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27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F19OR-153475 EPago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23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370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" y="-1"/>
            <a:ext cx="27035354" cy="15374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800" tIns="89100" rIns="178200" bIns="113157" rtlCol="0" anchor="ctr"/>
          <a:lstStyle/>
          <a:p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Investigación </a:t>
            </a:r>
            <a:r>
              <a:rPr lang="es-MX" sz="3600" dirty="0" err="1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</a:t>
            </a:r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 </a:t>
            </a:r>
            <a:endParaRPr lang="es-CO" sz="3600" dirty="0">
              <a:solidFill>
                <a:srgbClr val="00388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4559416" y="1008200"/>
            <a:ext cx="0" cy="34398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104" y="273156"/>
            <a:ext cx="1135459" cy="1131988"/>
          </a:xfrm>
          <a:prstGeom prst="rect">
            <a:avLst/>
          </a:prstGeom>
        </p:spPr>
      </p:pic>
      <p:pic>
        <p:nvPicPr>
          <p:cNvPr id="3074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040" y="1017457"/>
            <a:ext cx="3214237" cy="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CuadroTexto">
            <a:extLst>
              <a:ext uri="{FF2B5EF4-FFF2-40B4-BE49-F238E27FC236}">
                <a16:creationId xmlns:a16="http://schemas.microsoft.com/office/drawing/2014/main" id="{5A307AD9-C6EC-43B8-B5AF-52EFEDECF5C8}"/>
              </a:ext>
            </a:extLst>
          </p:cNvPr>
          <p:cNvSpPr txBox="1"/>
          <p:nvPr/>
        </p:nvSpPr>
        <p:spPr>
          <a:xfrm>
            <a:off x="468239" y="1809494"/>
            <a:ext cx="15049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accent1">
                    <a:lumMod val="50000"/>
                  </a:schemeClr>
                </a:solidFill>
              </a:rPr>
              <a:t>Estadísticas de Facturas con IMTPS  Por Grupos</a:t>
            </a: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E44B58B-21B0-4F7F-B61A-B0DFCDE18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65603"/>
              </p:ext>
            </p:extLst>
          </p:nvPr>
        </p:nvGraphicFramePr>
        <p:xfrm>
          <a:off x="2700487" y="3191827"/>
          <a:ext cx="16273808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2">
                  <a:extLst>
                    <a:ext uri="{9D8B030D-6E8A-4147-A177-3AD203B41FA5}">
                      <a16:colId xmlns:a16="http://schemas.microsoft.com/office/drawing/2014/main" val="421278002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09316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Factura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1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F19OR-153478 </a:t>
                      </a:r>
                      <a:r>
                        <a:rPr lang="es-CO" sz="4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Electrosistemas</a:t>
                      </a:r>
                      <a:endParaRPr lang="es-CO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48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F19OR-166767 Distribuidora Comercial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672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F19OR-166811 Agencias Palm Lopez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7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 por tipo de factura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0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 de Facturas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0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611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" y="-1"/>
            <a:ext cx="27035354" cy="15374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800" tIns="89100" rIns="178200" bIns="113157" rtlCol="0" anchor="ctr"/>
          <a:lstStyle/>
          <a:p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Investigación </a:t>
            </a:r>
            <a:r>
              <a:rPr lang="es-MX" sz="3600" dirty="0" err="1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</a:t>
            </a:r>
            <a:r>
              <a:rPr lang="es-MX" sz="3600" dirty="0">
                <a:solidFill>
                  <a:srgbClr val="0038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 </a:t>
            </a:r>
            <a:endParaRPr lang="es-CO" sz="3600" dirty="0">
              <a:solidFill>
                <a:srgbClr val="00388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4559416" y="1008200"/>
            <a:ext cx="0" cy="34398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104" y="273156"/>
            <a:ext cx="1135459" cy="1131988"/>
          </a:xfrm>
          <a:prstGeom prst="rect">
            <a:avLst/>
          </a:prstGeom>
        </p:spPr>
      </p:pic>
      <p:pic>
        <p:nvPicPr>
          <p:cNvPr id="3074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040" y="1017457"/>
            <a:ext cx="3214237" cy="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CuadroTexto">
            <a:extLst>
              <a:ext uri="{FF2B5EF4-FFF2-40B4-BE49-F238E27FC236}">
                <a16:creationId xmlns:a16="http://schemas.microsoft.com/office/drawing/2014/main" id="{5A307AD9-C6EC-43B8-B5AF-52EFEDECF5C8}"/>
              </a:ext>
            </a:extLst>
          </p:cNvPr>
          <p:cNvSpPr txBox="1"/>
          <p:nvPr/>
        </p:nvSpPr>
        <p:spPr>
          <a:xfrm>
            <a:off x="468239" y="1809494"/>
            <a:ext cx="15049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accent1">
                    <a:lumMod val="50000"/>
                  </a:schemeClr>
                </a:solidFill>
              </a:rPr>
              <a:t>Estadísticas de Facturas con Palabra Impuesto  Por Grupos</a:t>
            </a: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E44B58B-21B0-4F7F-B61A-B0DFCDE18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97830"/>
              </p:ext>
            </p:extLst>
          </p:nvPr>
        </p:nvGraphicFramePr>
        <p:xfrm>
          <a:off x="2700487" y="3191827"/>
          <a:ext cx="16273808" cy="553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2">
                  <a:extLst>
                    <a:ext uri="{9D8B030D-6E8A-4147-A177-3AD203B41FA5}">
                      <a16:colId xmlns:a16="http://schemas.microsoft.com/office/drawing/2014/main" val="421278002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09316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Factura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1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F19OR-140607 </a:t>
                      </a:r>
                      <a:r>
                        <a:rPr lang="es-CO" sz="4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Feduro</a:t>
                      </a:r>
                      <a:endParaRPr lang="es-CO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48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F19OR-151315 Ventas y Mercadeo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672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F19OR-141589 Medimex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7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F19OR-138890 Productos Alimenticios Pascual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260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F19OR-140374 Brinks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10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2631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400" dirty="0"/>
                        <a:t>Total por tipo de factura </a:t>
                      </a:r>
                      <a:endParaRPr lang="es-CO" sz="4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CO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3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2631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400" dirty="0"/>
                        <a:t>Total de Facturas</a:t>
                      </a:r>
                      <a:endParaRPr lang="es-CO" sz="4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s-CO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425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2294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36829</TotalTime>
  <Words>281</Words>
  <Application>Microsoft Office PowerPoint</Application>
  <PresentationFormat>Personalizado</PresentationFormat>
  <Paragraphs>110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DejaVu Sans</vt:lpstr>
      <vt:lpstr>Lucida Handwriting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Cortes</dc:creator>
  <cp:lastModifiedBy>Luisa Fernanda Arias Giron</cp:lastModifiedBy>
  <cp:revision>1059</cp:revision>
  <dcterms:created xsi:type="dcterms:W3CDTF">2014-03-31T21:01:16Z</dcterms:created>
  <dcterms:modified xsi:type="dcterms:W3CDTF">2019-09-20T14:54:47Z</dcterms:modified>
</cp:coreProperties>
</file>