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5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86" r:id="rId11"/>
    <p:sldId id="375" r:id="rId12"/>
    <p:sldId id="376" r:id="rId13"/>
    <p:sldId id="377" r:id="rId14"/>
    <p:sldId id="378" r:id="rId15"/>
    <p:sldId id="379" r:id="rId16"/>
    <p:sldId id="380" r:id="rId17"/>
    <p:sldId id="381" r:id="rId1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4" autoAdjust="0"/>
    <p:restoredTop sz="68043" autoAdjust="0"/>
  </p:normalViewPr>
  <p:slideViewPr>
    <p:cSldViewPr>
      <p:cViewPr varScale="1">
        <p:scale>
          <a:sx n="52" d="100"/>
          <a:sy n="52" d="100"/>
        </p:scale>
        <p:origin x="208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14/03/2020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89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718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82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Listas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985762"/>
            <a:ext cx="7596336" cy="530697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CO" dirty="0"/>
              <a:t>Una 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lista</a:t>
            </a:r>
            <a:r>
              <a:rPr lang="es-CO" dirty="0"/>
              <a:t> es una 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secuencia</a:t>
            </a:r>
            <a:r>
              <a:rPr lang="es-CO" dirty="0"/>
              <a:t> de elementos, cuyos elementos pueden ser accedidos por medio de un 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índice</a:t>
            </a:r>
            <a:r>
              <a:rPr lang="es-CO" dirty="0"/>
              <a:t> que identifica su posición.</a:t>
            </a:r>
          </a:p>
          <a:p>
            <a:pPr marL="0" indent="0" algn="just">
              <a:buNone/>
            </a:pPr>
            <a:endParaRPr lang="es-CO" sz="1600" dirty="0"/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Lista según sus elementos</a:t>
            </a:r>
          </a:p>
          <a:p>
            <a:pPr marL="0" indent="0" algn="just">
              <a:buNone/>
            </a:pPr>
            <a:r>
              <a:rPr lang="es-CO" sz="2800" dirty="0"/>
              <a:t>Lista = [e</a:t>
            </a:r>
            <a:r>
              <a:rPr lang="es-CO" sz="2000" dirty="0"/>
              <a:t>1</a:t>
            </a:r>
            <a:r>
              <a:rPr lang="es-CO" sz="2800" dirty="0"/>
              <a:t>, e</a:t>
            </a:r>
            <a:r>
              <a:rPr lang="es-CO" sz="1800" dirty="0"/>
              <a:t>2</a:t>
            </a:r>
            <a:r>
              <a:rPr lang="es-CO" sz="2800" dirty="0"/>
              <a:t>, e</a:t>
            </a:r>
            <a:r>
              <a:rPr lang="es-CO" sz="1800" dirty="0"/>
              <a:t>3</a:t>
            </a:r>
            <a:r>
              <a:rPr lang="es-CO" sz="2800" dirty="0"/>
              <a:t>, e</a:t>
            </a:r>
            <a:r>
              <a:rPr lang="es-CO" sz="1800" dirty="0"/>
              <a:t>4,</a:t>
            </a:r>
            <a:r>
              <a:rPr lang="es-CO" sz="2800" dirty="0"/>
              <a:t>…., e</a:t>
            </a:r>
            <a:r>
              <a:rPr lang="es-CO" sz="2000" dirty="0"/>
              <a:t>n</a:t>
            </a:r>
            <a:r>
              <a:rPr lang="es-CO" sz="2800" dirty="0"/>
              <a:t>]</a:t>
            </a:r>
          </a:p>
          <a:p>
            <a:pPr marL="0" indent="0" algn="just">
              <a:buNone/>
            </a:pPr>
            <a:endParaRPr lang="es-CO" sz="1600" dirty="0"/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Listas según su posición</a:t>
            </a:r>
          </a:p>
          <a:p>
            <a:pPr marL="0" indent="0" algn="just">
              <a:buNone/>
            </a:pPr>
            <a:r>
              <a:rPr lang="es-CO" sz="2800" dirty="0"/>
              <a:t>Lista = [0, 1, 2, 3,……, n-1]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>
                <a:solidFill>
                  <a:srgbClr val="FF0000"/>
                </a:solidFill>
              </a:rPr>
              <a:t>El primer elemento de la lista siempre es la posición [0] y el último es la posición [n-1]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644008" y="2780928"/>
            <a:ext cx="4392488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 el tamaño de la lista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son las listas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ven las listas?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16" y="975301"/>
            <a:ext cx="8388424" cy="43259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Ejemplos de Listas:</a:t>
            </a:r>
          </a:p>
          <a:p>
            <a:pPr marL="0" indent="0" algn="just">
              <a:buNone/>
            </a:pPr>
            <a:endParaRPr lang="es-CO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b="1" dirty="0">
                <a:solidFill>
                  <a:srgbClr val="00B050"/>
                </a:solidFill>
              </a:rPr>
              <a:t>Meses</a:t>
            </a:r>
            <a:r>
              <a:rPr lang="es-CO" sz="2400" dirty="0">
                <a:solidFill>
                  <a:srgbClr val="00B050"/>
                </a:solidFill>
              </a:rPr>
              <a:t> = [‘Enero’, ‘Febrero’, ‘Marzo’, ‘Abril’, ‘Mayo’, ‘Junio’, ‘Julio’, ‘Agosto’, ‘Septiembre’, ‘Octubre’, ‘Noviembre’, ‘Diciembre’]</a:t>
            </a:r>
            <a:endParaRPr lang="es-CO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dirty="0">
                <a:solidFill>
                  <a:srgbClr val="0070C0"/>
                </a:solidFill>
              </a:rPr>
              <a:t>Persona = [‘Luis’, ‘Gómez’, 38, 1.72]</a:t>
            </a:r>
          </a:p>
          <a:p>
            <a:pPr marL="0" indent="0" algn="just">
              <a:buNone/>
            </a:pPr>
            <a:endParaRPr lang="es-CO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Libros = [ </a:t>
            </a:r>
            <a:r>
              <a:rPr lang="es-CO" sz="23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‘El padrino’, 1969, ‘Mario </a:t>
            </a:r>
            <a:r>
              <a:rPr lang="es-CO" sz="2300" dirty="0" err="1">
                <a:solidFill>
                  <a:schemeClr val="accent2">
                    <a:lumMod val="75000"/>
                  </a:schemeClr>
                </a:solidFill>
              </a:rPr>
              <a:t>Puzo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s-CO" sz="23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CO" sz="23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s-CO" sz="2300" dirty="0" err="1">
                <a:solidFill>
                  <a:schemeClr val="accent2">
                    <a:lumMod val="75000"/>
                  </a:schemeClr>
                </a:solidFill>
              </a:rPr>
              <a:t>Maria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’, 1867, ‘Jorge </a:t>
            </a:r>
            <a:r>
              <a:rPr lang="es-CO" sz="2300" dirty="0" err="1">
                <a:solidFill>
                  <a:schemeClr val="accent2">
                    <a:lumMod val="75000"/>
                  </a:schemeClr>
                </a:solidFill>
              </a:rPr>
              <a:t>Isaacs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s-CO" sz="23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4864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crean las listas?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2780928"/>
            <a:ext cx="8352928" cy="3074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000" dirty="0">
                <a:solidFill>
                  <a:srgbClr val="00B050"/>
                </a:solidFill>
              </a:rPr>
              <a:t>lista = [ ]</a:t>
            </a:r>
            <a:r>
              <a:rPr lang="es-CO" sz="3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s-CO" sz="3000" dirty="0">
                <a:solidFill>
                  <a:srgbClr val="FF0000"/>
                </a:solidFill>
              </a:rPr>
              <a:t>Lista vacía</a:t>
            </a:r>
          </a:p>
          <a:p>
            <a:pPr marL="0" indent="0" algn="just">
              <a:buNone/>
            </a:pPr>
            <a:r>
              <a:rPr lang="es-CO" sz="3000" dirty="0">
                <a:solidFill>
                  <a:srgbClr val="00B050"/>
                </a:solidFill>
              </a:rPr>
              <a:t>letras = [ ‘a’, ‘b’, ‘c’, ‘d’ ]</a:t>
            </a:r>
            <a:r>
              <a:rPr lang="es-CO" sz="3000" dirty="0">
                <a:solidFill>
                  <a:srgbClr val="FF0000"/>
                </a:solidFill>
              </a:rPr>
              <a:t>Lista de caracteres</a:t>
            </a:r>
          </a:p>
          <a:p>
            <a:pPr marL="0" indent="0" algn="just">
              <a:buNone/>
            </a:pPr>
            <a:r>
              <a:rPr lang="es-CO" sz="3000" dirty="0" err="1">
                <a:solidFill>
                  <a:srgbClr val="00B050"/>
                </a:solidFill>
              </a:rPr>
              <a:t>numeros</a:t>
            </a:r>
            <a:r>
              <a:rPr lang="es-CO" sz="3000" dirty="0">
                <a:solidFill>
                  <a:srgbClr val="00B050"/>
                </a:solidFill>
              </a:rPr>
              <a:t> = [ 1, 2, 3, 4, 5 ]  </a:t>
            </a:r>
            <a:r>
              <a:rPr lang="es-CO" sz="3000" dirty="0">
                <a:solidFill>
                  <a:srgbClr val="FF0000"/>
                </a:solidFill>
              </a:rPr>
              <a:t>Lista de números</a:t>
            </a:r>
          </a:p>
          <a:p>
            <a:pPr marL="0" indent="0" algn="just">
              <a:buNone/>
            </a:pPr>
            <a:r>
              <a:rPr lang="es-CO" sz="3000" dirty="0">
                <a:solidFill>
                  <a:srgbClr val="00B050"/>
                </a:solidFill>
              </a:rPr>
              <a:t>todo = </a:t>
            </a:r>
            <a:r>
              <a:rPr lang="es-CO" sz="2600" dirty="0">
                <a:solidFill>
                  <a:srgbClr val="00B050"/>
                </a:solidFill>
              </a:rPr>
              <a:t>[‘a’,1,True,“casa”,[‘</a:t>
            </a:r>
            <a:r>
              <a:rPr lang="es-CO" sz="2600" dirty="0" err="1">
                <a:solidFill>
                  <a:srgbClr val="00B050"/>
                </a:solidFill>
              </a:rPr>
              <a:t>a’,‘b</a:t>
            </a:r>
            <a:r>
              <a:rPr lang="es-CO" sz="2600" dirty="0">
                <a:solidFill>
                  <a:srgbClr val="00B050"/>
                </a:solidFill>
              </a:rPr>
              <a:t>’],8,2.3] </a:t>
            </a:r>
          </a:p>
          <a:p>
            <a:pPr marL="0" indent="0" algn="r">
              <a:buNone/>
            </a:pPr>
            <a:r>
              <a:rPr lang="es-CO" sz="3000" dirty="0">
                <a:solidFill>
                  <a:srgbClr val="FF0000"/>
                </a:solidFill>
              </a:rPr>
              <a:t>Lista combinada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954213"/>
            <a:ext cx="7488832" cy="1384995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400" dirty="0"/>
              <a:t>Las listas se crean con los </a:t>
            </a:r>
            <a:r>
              <a:rPr lang="es-CO" sz="2400" u="sng" dirty="0"/>
              <a:t>símbolos </a:t>
            </a:r>
            <a:r>
              <a:rPr lang="es-CO" sz="3600" u="sng" dirty="0">
                <a:solidFill>
                  <a:srgbClr val="00B050"/>
                </a:solidFill>
              </a:rPr>
              <a:t>[  ]</a:t>
            </a:r>
            <a:r>
              <a:rPr lang="es-CO" sz="3600" dirty="0">
                <a:solidFill>
                  <a:srgbClr val="00B050"/>
                </a:solidFill>
              </a:rPr>
              <a:t>, </a:t>
            </a:r>
            <a:r>
              <a:rPr lang="es-CO" sz="2400" dirty="0"/>
              <a:t>cada que se asigna una variable con estos símbolos, Python entiende que allí hay una lista.</a:t>
            </a:r>
          </a:p>
        </p:txBody>
      </p:sp>
    </p:spTree>
    <p:extLst>
      <p:ext uri="{BB962C8B-B14F-4D97-AF65-F5344CB8AC3E}">
        <p14:creationId xmlns:p14="http://schemas.microsoft.com/office/powerpoint/2010/main" val="298096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</a:t>
            </a:r>
            <a:r>
              <a:rPr lang="es-CO" b="1" dirty="0" err="1">
                <a:solidFill>
                  <a:schemeClr val="bg1"/>
                </a:solidFill>
              </a:rPr>
              <a:t>impren</a:t>
            </a:r>
            <a:r>
              <a:rPr lang="es-CO" b="1" dirty="0">
                <a:solidFill>
                  <a:schemeClr val="bg1"/>
                </a:solidFill>
              </a:rPr>
              <a:t> las listas?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8" y="3017627"/>
            <a:ext cx="4829182" cy="10081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86" y="4351499"/>
            <a:ext cx="3538554" cy="12961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4471" y="1147440"/>
            <a:ext cx="8075058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Con sólo imprimir el nombre de la variable que contiene la lista, Python mostrará en pantalla su contenido completo.</a:t>
            </a:r>
          </a:p>
        </p:txBody>
      </p:sp>
    </p:spTree>
    <p:extLst>
      <p:ext uri="{BB962C8B-B14F-4D97-AF65-F5344CB8AC3E}">
        <p14:creationId xmlns:p14="http://schemas.microsoft.com/office/powerpoint/2010/main" val="24689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saber cuántos elementos tiene una lista?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dirty="0"/>
              <a:t>La cardinalidad, es la </a:t>
            </a:r>
            <a:r>
              <a:rPr lang="es-CO" u="sng" dirty="0"/>
              <a:t>cantidad de elementos </a:t>
            </a:r>
            <a:r>
              <a:rPr lang="es-CO" dirty="0"/>
              <a:t>que posee la lista - </a:t>
            </a:r>
            <a:r>
              <a:rPr lang="es-CO" dirty="0" err="1">
                <a:latin typeface="Consolas" panose="020B0609020204030204" pitchFamily="49" charset="0"/>
              </a:rPr>
              <a:t>len</a:t>
            </a:r>
            <a:r>
              <a:rPr lang="es-CO" dirty="0"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s-CO" sz="28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800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6" y="2492896"/>
            <a:ext cx="3385846" cy="11521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2612910"/>
            <a:ext cx="648072" cy="1032114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535984" y="2957758"/>
            <a:ext cx="2324472" cy="243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6" y="4421484"/>
            <a:ext cx="3362325" cy="1095747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4535984" y="4847580"/>
            <a:ext cx="2324472" cy="243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63" y="4453299"/>
            <a:ext cx="648072" cy="10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trabajan con índices y listas?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Indexación</a:t>
            </a:r>
          </a:p>
          <a:p>
            <a:pPr marL="0" indent="0" algn="ctr">
              <a:buNone/>
            </a:pPr>
            <a:r>
              <a:rPr lang="es-CO" sz="2800" dirty="0"/>
              <a:t>Las listas poseen un </a:t>
            </a:r>
            <a:r>
              <a:rPr lang="es-CO" sz="2800" u="sng" dirty="0"/>
              <a:t>índice</a:t>
            </a:r>
            <a:r>
              <a:rPr lang="es-CO" sz="2800" dirty="0"/>
              <a:t> para cada uno de sus elementos, gracias a ese índice podemos hacer referencia al valor que deseemos. Inician en </a:t>
            </a:r>
            <a:r>
              <a:rPr lang="es-CO" sz="2800" b="1" dirty="0"/>
              <a:t>cero</a:t>
            </a: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24944"/>
            <a:ext cx="7143750" cy="657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68" y="2867793"/>
            <a:ext cx="952500" cy="771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3" y="3937620"/>
            <a:ext cx="7153275" cy="6000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477" y="3851894"/>
            <a:ext cx="946391" cy="771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8" y="4893146"/>
            <a:ext cx="7181850" cy="590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8250" y="5374135"/>
            <a:ext cx="4814118" cy="9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modifican las listas?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0849" y="989945"/>
            <a:ext cx="8342074" cy="142796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dirty="0"/>
              <a:t>Gracias a que puedo acceder a cualquier posición dentro de una lista, puedo también </a:t>
            </a:r>
            <a:r>
              <a:rPr lang="es-CO" sz="2800" u="sng" dirty="0"/>
              <a:t>actuar</a:t>
            </a:r>
            <a:r>
              <a:rPr lang="es-CO" sz="2800" dirty="0"/>
              <a:t> sobre los elementos de la lista.</a:t>
            </a:r>
          </a:p>
          <a:p>
            <a:pPr marL="0" indent="0" algn="ctr">
              <a:buNone/>
            </a:pPr>
            <a:endParaRPr lang="es-CO" sz="28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800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1" y="2603466"/>
            <a:ext cx="8342074" cy="14498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6" y="4442529"/>
            <a:ext cx="7772665" cy="12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Abstracción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01894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CO" dirty="0"/>
              <a:t>La abstracción de datos permite ir “ocultando” información, de manera que sean </a:t>
            </a:r>
            <a:r>
              <a:rPr lang="es-CO" dirty="0">
                <a:solidFill>
                  <a:srgbClr val="00B050"/>
                </a:solidFill>
              </a:rPr>
              <a:t>presentados</a:t>
            </a:r>
            <a:r>
              <a:rPr lang="es-CO" dirty="0"/>
              <a:t>, sólo en el contexto en que sean relevantes. 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Los datos pueden ser abstraídos por medio de </a:t>
            </a:r>
            <a:r>
              <a:rPr lang="es-CO" dirty="0">
                <a:solidFill>
                  <a:srgbClr val="00B050"/>
                </a:solidFill>
              </a:rPr>
              <a:t>estructuras de datos</a:t>
            </a:r>
            <a:r>
              <a:rPr lang="es-CO" dirty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Una estructura de datos, es un conjunto de elementos, de manera que se encuentren </a:t>
            </a:r>
            <a:r>
              <a:rPr lang="es-CO" dirty="0">
                <a:solidFill>
                  <a:srgbClr val="00B050"/>
                </a:solidFill>
              </a:rPr>
              <a:t>reunidos</a:t>
            </a:r>
            <a:r>
              <a:rPr lang="es-CO" dirty="0"/>
              <a:t>, y se puedan acceder por medio de un </a:t>
            </a:r>
            <a:r>
              <a:rPr lang="es-CO" dirty="0">
                <a:solidFill>
                  <a:srgbClr val="00B050"/>
                </a:solidFill>
              </a:rPr>
              <a:t>mismo nombre</a:t>
            </a:r>
            <a:r>
              <a:rPr lang="es-CO" dirty="0"/>
              <a:t>. Todo reunido en una sola estructura.</a:t>
            </a:r>
          </a:p>
        </p:txBody>
      </p:sp>
    </p:spTree>
    <p:extLst>
      <p:ext uri="{BB962C8B-B14F-4D97-AF65-F5344CB8AC3E}">
        <p14:creationId xmlns:p14="http://schemas.microsoft.com/office/powerpoint/2010/main" val="11290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/>
          <a:lstStyle/>
          <a:p>
            <a:pPr algn="just"/>
            <a:r>
              <a:rPr lang="es-CO" dirty="0"/>
              <a:t>El propósito de las estructuras de datos, es </a:t>
            </a:r>
            <a:r>
              <a:rPr lang="es-CO" dirty="0">
                <a:solidFill>
                  <a:srgbClr val="00B050"/>
                </a:solidFill>
              </a:rPr>
              <a:t>organizar de manera eficiente </a:t>
            </a:r>
            <a:r>
              <a:rPr lang="es-CO" dirty="0"/>
              <a:t>la información, de forma tal que sea posible hacer operaciones como </a:t>
            </a:r>
            <a:r>
              <a:rPr lang="es-CO" dirty="0">
                <a:solidFill>
                  <a:srgbClr val="00B050"/>
                </a:solidFill>
              </a:rPr>
              <a:t>búsquedas</a:t>
            </a:r>
            <a:r>
              <a:rPr lang="es-CO" dirty="0"/>
              <a:t> y </a:t>
            </a:r>
            <a:r>
              <a:rPr lang="es-CO" dirty="0">
                <a:solidFill>
                  <a:srgbClr val="00B050"/>
                </a:solidFill>
              </a:rPr>
              <a:t>ordenamientos</a:t>
            </a:r>
            <a:r>
              <a:rPr lang="es-CO" dirty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Las estructuras de datos, permiten almacenar información en ellas, y </a:t>
            </a:r>
            <a:r>
              <a:rPr lang="es-CO" dirty="0">
                <a:solidFill>
                  <a:srgbClr val="00B050"/>
                </a:solidFill>
              </a:rPr>
              <a:t>evita crear una variable </a:t>
            </a:r>
            <a:r>
              <a:rPr lang="es-CO" dirty="0"/>
              <a:t>en el sistema para cada valor que se desee guardar.</a:t>
            </a:r>
          </a:p>
        </p:txBody>
      </p:sp>
    </p:spTree>
    <p:extLst>
      <p:ext uri="{BB962C8B-B14F-4D97-AF65-F5344CB8AC3E}">
        <p14:creationId xmlns:p14="http://schemas.microsoft.com/office/powerpoint/2010/main" val="300051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Ejemplos de 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>
                <a:solidFill>
                  <a:srgbClr val="00B050"/>
                </a:solidFill>
              </a:rPr>
              <a:t>Conjuntos: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A = {Perro, Gato, Vaca, Cerdo}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1028" name="Picture 4" descr="http://upload.wikimedia.org/wikipedia/commons/thumb/8/85/PersonsSet.svg/280px-PersonsSe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07" y="2348880"/>
            <a:ext cx="4022386" cy="281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3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Ejemplos de 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>
                <a:solidFill>
                  <a:srgbClr val="00B050"/>
                </a:solidFill>
              </a:rPr>
              <a:t>Árboles: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6" name="Picture 4" descr="http://upload.wikimedia.org/wikipedia/commons/thumb/d/da/Binary_search_tree.svg/28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08" y="1641054"/>
            <a:ext cx="4323184" cy="359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7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Ejemplos de 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>
                <a:solidFill>
                  <a:srgbClr val="00B050"/>
                </a:solidFill>
              </a:rPr>
              <a:t>Grafos: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3074" name="Picture 2" descr="http://upload.wikimedia.org/wikipedia/commons/0/08/Directed_acyclic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43" y="1834129"/>
            <a:ext cx="3614514" cy="321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56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Ejemplos de 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>
                <a:solidFill>
                  <a:srgbClr val="00B050"/>
                </a:solidFill>
              </a:rPr>
              <a:t>Pilas: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5122" name="Picture 2" descr="http://1.bp.blogspot.com/-8l4nD46qyhw/UM_XAQe2viI/AAAAAAAACQ0/9PPQKW8JiaQ/s1600/Pi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055" y="1628800"/>
            <a:ext cx="5017889" cy="393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2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Ejemplos de 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>
                <a:solidFill>
                  <a:srgbClr val="00B050"/>
                </a:solidFill>
              </a:rPr>
              <a:t>Matrices: Estructuras de 2 dimensiones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2	5	7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A =	1	0	9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8	3	1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2050" name="Picture 2" descr="http://3.bp.blogspot.com/-fTfqGd9_CEQ/UbW4KA-htzI/AAAAAAAAAo8/1IfRu_NdNcI/s1600/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70" y="3731840"/>
            <a:ext cx="7074060" cy="221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rir corchete 4"/>
          <p:cNvSpPr/>
          <p:nvPr/>
        </p:nvSpPr>
        <p:spPr>
          <a:xfrm>
            <a:off x="755576" y="1412776"/>
            <a:ext cx="216024" cy="1728192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errar corchete 5"/>
          <p:cNvSpPr/>
          <p:nvPr/>
        </p:nvSpPr>
        <p:spPr>
          <a:xfrm>
            <a:off x="3059832" y="1412776"/>
            <a:ext cx="216024" cy="1728192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51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Ejemplos de 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>
                <a:solidFill>
                  <a:srgbClr val="00B050"/>
                </a:solidFill>
              </a:rPr>
              <a:t>Listas: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L = </a:t>
            </a: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dirty="0">
                <a:solidFill>
                  <a:srgbClr val="0070C0"/>
                </a:solidFill>
              </a:rPr>
              <a:t>5, ‘Luis’, ‘Jorge’, 6, 9, False, </a:t>
            </a:r>
            <a:r>
              <a:rPr lang="es-CO" dirty="0">
                <a:solidFill>
                  <a:srgbClr val="00B050"/>
                </a:solidFill>
              </a:rPr>
              <a:t>[ 3, 4 ]</a:t>
            </a:r>
            <a:r>
              <a:rPr lang="es-CO" dirty="0">
                <a:solidFill>
                  <a:srgbClr val="0070C0"/>
                </a:solidFill>
              </a:rPr>
              <a:t>, 8 </a:t>
            </a: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6146" name="Picture 2" descr="http://www.oxfish.co/wp-content/uploads/2014/07/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149080"/>
            <a:ext cx="55054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1231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9128</TotalTime>
  <Words>562</Words>
  <Application>Microsoft Office PowerPoint</Application>
  <PresentationFormat>On-screen Show (4:3)</PresentationFormat>
  <Paragraphs>74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Cursos2014-2</vt:lpstr>
      <vt:lpstr>Introducción a la programación</vt:lpstr>
      <vt:lpstr>Abstracción de datos</vt:lpstr>
      <vt:lpstr>Estructuras de datos</vt:lpstr>
      <vt:lpstr>Ejemplos de estructuras de datos</vt:lpstr>
      <vt:lpstr>Ejemplos de estructuras de datos</vt:lpstr>
      <vt:lpstr>Ejemplos de estructuras de datos</vt:lpstr>
      <vt:lpstr>Ejemplos de estructuras de datos</vt:lpstr>
      <vt:lpstr>Ejemplos de estructuras de datos</vt:lpstr>
      <vt:lpstr>Ejemplos de estructuras de datos</vt:lpstr>
      <vt:lpstr>Listas</vt:lpstr>
      <vt:lpstr>¿Qué son las listas ?</vt:lpstr>
      <vt:lpstr>¿Cómo se ven las listas?</vt:lpstr>
      <vt:lpstr>¿Cómo se crean las listas?</vt:lpstr>
      <vt:lpstr>¿Cómo se impren las listas?</vt:lpstr>
      <vt:lpstr>¿Cómo saber cuántos elementos tiene una lista?</vt:lpstr>
      <vt:lpstr>¿Cómo se trabajan con índices y listas?</vt:lpstr>
      <vt:lpstr>¿Cómo se modifican las listas?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321</cp:revision>
  <dcterms:created xsi:type="dcterms:W3CDTF">2015-01-26T00:13:37Z</dcterms:created>
  <dcterms:modified xsi:type="dcterms:W3CDTF">2020-03-14T15:55:08Z</dcterms:modified>
</cp:coreProperties>
</file>