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365" r:id="rId2"/>
    <p:sldId id="375" r:id="rId3"/>
    <p:sldId id="376" r:id="rId4"/>
    <p:sldId id="377" r:id="rId5"/>
    <p:sldId id="396" r:id="rId6"/>
    <p:sldId id="395" r:id="rId7"/>
    <p:sldId id="394" r:id="rId8"/>
    <p:sldId id="393" r:id="rId9"/>
    <p:sldId id="392" r:id="rId10"/>
    <p:sldId id="391" r:id="rId11"/>
    <p:sldId id="390" r:id="rId12"/>
    <p:sldId id="389" r:id="rId13"/>
    <p:sldId id="387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</p:embeddedFontLst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74" autoAdjust="0"/>
    <p:restoredTop sz="89228" autoAdjust="0"/>
  </p:normalViewPr>
  <p:slideViewPr>
    <p:cSldViewPr>
      <p:cViewPr varScale="1">
        <p:scale>
          <a:sx n="102" d="100"/>
          <a:sy n="102" d="100"/>
        </p:scale>
        <p:origin x="15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13/04/2020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de título del </a:t>
            </a:r>
            <a:r>
              <a:rPr lang="es-ES" dirty="0" err="1"/>
              <a:t>patrónHaga</a:t>
            </a:r>
            <a:r>
              <a:rPr lang="es-ES" dirty="0"/>
              <a:t> clic para modificar el estilo </a:t>
            </a:r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Introducción a la programación </a:t>
            </a:r>
            <a:br>
              <a:rPr lang="es-CO" b="1" dirty="0"/>
            </a:br>
            <a:br>
              <a:rPr lang="es-CO" b="1" dirty="0"/>
            </a:br>
            <a:r>
              <a:rPr lang="es-CO" b="1" dirty="0"/>
              <a:t>Métodos de los Diccionarios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41376" y="4437112"/>
            <a:ext cx="6400800" cy="648072"/>
          </a:xfrm>
        </p:spPr>
        <p:txBody>
          <a:bodyPr/>
          <a:lstStyle/>
          <a:p>
            <a:r>
              <a:rPr lang="es-CO" dirty="0"/>
              <a:t>Kevin Manuel Diaz España</a:t>
            </a:r>
          </a:p>
        </p:txBody>
      </p:sp>
    </p:spTree>
    <p:extLst>
      <p:ext uri="{BB962C8B-B14F-4D97-AF65-F5344CB8AC3E}">
        <p14:creationId xmlns:p14="http://schemas.microsoft.com/office/powerpoint/2010/main" val="166878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BFFF92E3-D472-4F61-B8B9-A1939F340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/>
              <a:t>Recibe como parámetros un iterable y un valor, y retorna un diccionario que contiene como llaves los elementos del iterable con el mismo valor ingresado. Si el valor no es ingresado, devolverá </a:t>
            </a:r>
            <a:r>
              <a:rPr lang="es-ES" sz="2400" dirty="0" err="1">
                <a:solidFill>
                  <a:srgbClr val="A31515"/>
                </a:solidFill>
                <a:latin typeface="+mj-lt"/>
              </a:rPr>
              <a:t>None</a:t>
            </a:r>
            <a:r>
              <a:rPr lang="es-ES" sz="2400" dirty="0"/>
              <a:t> para todas las llaves.</a:t>
            </a:r>
          </a:p>
          <a:p>
            <a:pPr marL="0" indent="0" algn="just">
              <a:buNone/>
            </a:pPr>
            <a:endParaRPr lang="es-ES" sz="2400" dirty="0"/>
          </a:p>
          <a:p>
            <a:pPr marL="0" indent="0">
              <a:buNone/>
            </a:pPr>
            <a:r>
              <a:rPr lang="es-CO" sz="2800" dirty="0">
                <a:solidFill>
                  <a:srgbClr val="000000"/>
                </a:solidFill>
                <a:latin typeface="+mj-lt"/>
              </a:rPr>
              <a:t>dic = </a:t>
            </a:r>
            <a:r>
              <a:rPr lang="es-CO" sz="2800" dirty="0" err="1">
                <a:solidFill>
                  <a:srgbClr val="000000"/>
                </a:solidFill>
                <a:latin typeface="+mj-lt"/>
              </a:rPr>
              <a:t>dict.fromkeys</a:t>
            </a:r>
            <a:r>
              <a:rPr lang="es-CO" sz="2800" dirty="0">
                <a:solidFill>
                  <a:srgbClr val="000000"/>
                </a:solidFill>
                <a:latin typeface="+mj-lt"/>
              </a:rPr>
              <a:t>([</a:t>
            </a:r>
            <a:r>
              <a:rPr lang="es-CO" sz="2800" dirty="0">
                <a:solidFill>
                  <a:srgbClr val="A31515"/>
                </a:solidFill>
                <a:latin typeface="+mj-lt"/>
              </a:rPr>
              <a:t>'</a:t>
            </a:r>
            <a:r>
              <a:rPr lang="es-CO" sz="2800" dirty="0" err="1">
                <a:solidFill>
                  <a:srgbClr val="A31515"/>
                </a:solidFill>
                <a:latin typeface="+mj-lt"/>
              </a:rPr>
              <a:t>a'</a:t>
            </a:r>
            <a:r>
              <a:rPr lang="es-CO" sz="2800" dirty="0" err="1">
                <a:solidFill>
                  <a:srgbClr val="000000"/>
                </a:solidFill>
                <a:latin typeface="+mj-lt"/>
              </a:rPr>
              <a:t>,</a:t>
            </a:r>
            <a:r>
              <a:rPr lang="es-CO" sz="2800" dirty="0" err="1">
                <a:solidFill>
                  <a:srgbClr val="A31515"/>
                </a:solidFill>
                <a:latin typeface="+mj-lt"/>
              </a:rPr>
              <a:t>'b'</a:t>
            </a:r>
            <a:r>
              <a:rPr lang="es-CO" sz="2800" dirty="0" err="1">
                <a:solidFill>
                  <a:srgbClr val="000000"/>
                </a:solidFill>
                <a:latin typeface="+mj-lt"/>
              </a:rPr>
              <a:t>,</a:t>
            </a:r>
            <a:r>
              <a:rPr lang="es-CO" sz="2800" dirty="0" err="1">
                <a:solidFill>
                  <a:srgbClr val="A31515"/>
                </a:solidFill>
                <a:latin typeface="+mj-lt"/>
              </a:rPr>
              <a:t>'c'</a:t>
            </a:r>
            <a:r>
              <a:rPr lang="es-CO" sz="2800" dirty="0" err="1">
                <a:solidFill>
                  <a:srgbClr val="000000"/>
                </a:solidFill>
                <a:latin typeface="+mj-lt"/>
              </a:rPr>
              <a:t>,</a:t>
            </a:r>
            <a:r>
              <a:rPr lang="es-CO" sz="2800" dirty="0" err="1">
                <a:solidFill>
                  <a:srgbClr val="A31515"/>
                </a:solidFill>
                <a:latin typeface="+mj-lt"/>
              </a:rPr>
              <a:t>'d</a:t>
            </a:r>
            <a:r>
              <a:rPr lang="es-CO" sz="2800" dirty="0">
                <a:solidFill>
                  <a:srgbClr val="A31515"/>
                </a:solidFill>
                <a:latin typeface="+mj-lt"/>
              </a:rPr>
              <a:t>'</a:t>
            </a:r>
            <a:r>
              <a:rPr lang="es-CO" sz="2800" dirty="0">
                <a:solidFill>
                  <a:srgbClr val="000000"/>
                </a:solidFill>
                <a:latin typeface="+mj-lt"/>
              </a:rPr>
              <a:t>],</a:t>
            </a:r>
            <a:r>
              <a:rPr lang="es-CO" sz="2800" dirty="0">
                <a:solidFill>
                  <a:srgbClr val="098658"/>
                </a:solidFill>
                <a:latin typeface="+mj-lt"/>
              </a:rPr>
              <a:t>1</a:t>
            </a:r>
            <a:r>
              <a:rPr lang="es-CO" sz="2800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pPr marL="0" indent="0">
              <a:buNone/>
            </a:pPr>
            <a:endParaRPr lang="es-CO" sz="2800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s-ES" sz="2800" dirty="0"/>
              <a:t>dic → {'a': 1, 'b': 1, 'c': 1, 'd': 1}</a:t>
            </a:r>
            <a:endParaRPr lang="es-CO" sz="2800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endParaRPr lang="es-CO" sz="2400" dirty="0">
              <a:solidFill>
                <a:srgbClr val="000000"/>
              </a:solidFill>
              <a:latin typeface="+mj-lt"/>
            </a:endParaRPr>
          </a:p>
          <a:p>
            <a:pPr marL="0" indent="0" algn="just">
              <a:buNone/>
            </a:pPr>
            <a:endParaRPr lang="es-CO" sz="24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D40E8BD-0D9F-435E-B2AB-F856B82F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fromkeys</a:t>
            </a:r>
            <a:r>
              <a:rPr lang="es-CO" dirty="0"/>
              <a:t> ()</a:t>
            </a:r>
          </a:p>
        </p:txBody>
      </p:sp>
    </p:spTree>
    <p:extLst>
      <p:ext uri="{BB962C8B-B14F-4D97-AF65-F5344CB8AC3E}">
        <p14:creationId xmlns:p14="http://schemas.microsoft.com/office/powerpoint/2010/main" val="253533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E8A0111-8BB3-4887-BEBF-F64EDE66B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Recibe como parámetro una llave, y retorna el valor de la llave. Si no la encuentra, devuelve </a:t>
            </a:r>
            <a:r>
              <a:rPr lang="es-ES" dirty="0" err="1"/>
              <a:t>None</a:t>
            </a:r>
            <a:r>
              <a:rPr lang="es-ES" dirty="0"/>
              <a:t>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+mj-lt"/>
              </a:rPr>
              <a:t>dic = {</a:t>
            </a:r>
            <a:r>
              <a:rPr lang="es-CO" dirty="0">
                <a:solidFill>
                  <a:srgbClr val="A31515"/>
                </a:solidFill>
                <a:latin typeface="+mj-lt"/>
              </a:rPr>
              <a:t>'a'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: 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1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, </a:t>
            </a:r>
            <a:r>
              <a:rPr lang="es-CO" dirty="0">
                <a:solidFill>
                  <a:srgbClr val="A31515"/>
                </a:solidFill>
                <a:latin typeface="+mj-lt"/>
              </a:rPr>
              <a:t>'b'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: 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2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, </a:t>
            </a:r>
            <a:r>
              <a:rPr lang="es-CO" dirty="0">
                <a:solidFill>
                  <a:srgbClr val="A31515"/>
                </a:solidFill>
                <a:latin typeface="+mj-lt"/>
              </a:rPr>
              <a:t>'c'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: 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3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, </a:t>
            </a:r>
            <a:r>
              <a:rPr lang="es-CO" dirty="0">
                <a:solidFill>
                  <a:srgbClr val="A31515"/>
                </a:solidFill>
                <a:latin typeface="+mj-lt"/>
              </a:rPr>
              <a:t>'d'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: 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4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+mj-lt"/>
              </a:rPr>
              <a:t>valor = </a:t>
            </a:r>
            <a:r>
              <a:rPr lang="es-CO" dirty="0" err="1">
                <a:solidFill>
                  <a:srgbClr val="000000"/>
                </a:solidFill>
                <a:latin typeface="+mj-lt"/>
              </a:rPr>
              <a:t>dic.get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(</a:t>
            </a:r>
            <a:r>
              <a:rPr lang="es-CO" dirty="0">
                <a:solidFill>
                  <a:srgbClr val="A31515"/>
                </a:solidFill>
                <a:latin typeface="+mj-lt"/>
              </a:rPr>
              <a:t>'b’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pPr marL="0" indent="0">
              <a:buNone/>
            </a:pPr>
            <a:endParaRPr lang="es-CO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s-CO" dirty="0"/>
              <a:t>valor → 2</a:t>
            </a:r>
          </a:p>
          <a:p>
            <a:pPr marL="0" indent="0">
              <a:buNone/>
            </a:pPr>
            <a:endParaRPr lang="es-CO" dirty="0">
              <a:solidFill>
                <a:srgbClr val="000000"/>
              </a:solidFill>
              <a:latin typeface="+mj-lt"/>
            </a:endParaRPr>
          </a:p>
          <a:p>
            <a:pPr marL="0" indent="0" algn="just">
              <a:buNone/>
            </a:pP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3248485-7E5F-47DF-B5F1-0F48B820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get</a:t>
            </a:r>
            <a:r>
              <a:rPr lang="es-CO" dirty="0"/>
              <a:t> ()</a:t>
            </a:r>
          </a:p>
        </p:txBody>
      </p:sp>
    </p:spTree>
    <p:extLst>
      <p:ext uri="{BB962C8B-B14F-4D97-AF65-F5344CB8AC3E}">
        <p14:creationId xmlns:p14="http://schemas.microsoft.com/office/powerpoint/2010/main" val="3929809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401599F-3147-48BF-A741-CD486EF6D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Recibe como parámetro una llave, elimina esta y devuelve su valor. Si no lo encuentra, devuelve error.</a:t>
            </a:r>
          </a:p>
          <a:p>
            <a:pPr marL="0" indent="0">
              <a:buNone/>
            </a:pPr>
            <a:b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CO" dirty="0">
                <a:solidFill>
                  <a:srgbClr val="000000"/>
                </a:solidFill>
                <a:latin typeface="+mj-lt"/>
              </a:rPr>
              <a:t>dic = {</a:t>
            </a:r>
            <a:r>
              <a:rPr lang="es-CO" dirty="0">
                <a:solidFill>
                  <a:srgbClr val="A31515"/>
                </a:solidFill>
                <a:latin typeface="+mj-lt"/>
              </a:rPr>
              <a:t>'a'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: 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1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, </a:t>
            </a:r>
            <a:r>
              <a:rPr lang="es-CO" dirty="0">
                <a:solidFill>
                  <a:srgbClr val="A31515"/>
                </a:solidFill>
                <a:latin typeface="+mj-lt"/>
              </a:rPr>
              <a:t>'b'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: 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2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, </a:t>
            </a:r>
            <a:r>
              <a:rPr lang="es-CO" dirty="0">
                <a:solidFill>
                  <a:srgbClr val="A31515"/>
                </a:solidFill>
                <a:latin typeface="+mj-lt"/>
              </a:rPr>
              <a:t>'c'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: 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3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, </a:t>
            </a:r>
            <a:r>
              <a:rPr lang="es-CO" dirty="0">
                <a:solidFill>
                  <a:srgbClr val="A31515"/>
                </a:solidFill>
                <a:latin typeface="+mj-lt"/>
              </a:rPr>
              <a:t>'d'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: 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4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+mj-lt"/>
              </a:rPr>
              <a:t>valor = </a:t>
            </a:r>
            <a:r>
              <a:rPr lang="es-CO" dirty="0" err="1">
                <a:solidFill>
                  <a:srgbClr val="000000"/>
                </a:solidFill>
                <a:latin typeface="+mj-lt"/>
              </a:rPr>
              <a:t>dic.pop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(</a:t>
            </a:r>
            <a:r>
              <a:rPr lang="es-CO" dirty="0">
                <a:solidFill>
                  <a:srgbClr val="A31515"/>
                </a:solidFill>
                <a:latin typeface="+mj-lt"/>
              </a:rPr>
              <a:t>'b’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) </a:t>
            </a:r>
          </a:p>
          <a:p>
            <a:pPr marL="0" indent="0">
              <a:buNone/>
            </a:pPr>
            <a:endParaRPr lang="es-CO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+mj-lt"/>
              </a:rPr>
              <a:t>valor → 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2</a:t>
            </a:r>
            <a:endParaRPr lang="es-CO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+mj-lt"/>
              </a:rPr>
              <a:t>dic → {</a:t>
            </a:r>
            <a:r>
              <a:rPr lang="es-CO" dirty="0">
                <a:solidFill>
                  <a:srgbClr val="A31515"/>
                </a:solidFill>
                <a:latin typeface="+mj-lt"/>
              </a:rPr>
              <a:t>'a'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: 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1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, </a:t>
            </a:r>
            <a:r>
              <a:rPr lang="es-CO" dirty="0">
                <a:solidFill>
                  <a:srgbClr val="A31515"/>
                </a:solidFill>
                <a:latin typeface="+mj-lt"/>
              </a:rPr>
              <a:t>'c'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: 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3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, </a:t>
            </a:r>
            <a:r>
              <a:rPr lang="es-CO" dirty="0">
                <a:solidFill>
                  <a:srgbClr val="A31515"/>
                </a:solidFill>
                <a:latin typeface="+mj-lt"/>
              </a:rPr>
              <a:t>'d'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: 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4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pPr marL="0" indent="0" algn="just">
              <a:buNone/>
            </a:pP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DD05514-215C-4C42-AFB0-59BE666DB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pop ()</a:t>
            </a:r>
          </a:p>
        </p:txBody>
      </p:sp>
    </p:spTree>
    <p:extLst>
      <p:ext uri="{BB962C8B-B14F-4D97-AF65-F5344CB8AC3E}">
        <p14:creationId xmlns:p14="http://schemas.microsoft.com/office/powerpoint/2010/main" val="1067024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9F5947D2-E1CD-469E-B5C8-BB5C0A0C1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908720"/>
            <a:ext cx="8928992" cy="521744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ES" dirty="0"/>
              <a:t>Recibe como parámetro otro diccionario. Si se tienen llaves iguales, actualiza el valor de la llave repetida; si no hay llaves iguales, este par llave-valor es agregado al diccionario.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+mj-lt"/>
              </a:rPr>
              <a:t>dic 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1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= {</a:t>
            </a:r>
            <a:r>
              <a:rPr lang="es-CO" dirty="0">
                <a:solidFill>
                  <a:srgbClr val="A31515"/>
                </a:solidFill>
                <a:latin typeface="+mj-lt"/>
              </a:rPr>
              <a:t>'a'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: 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1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, </a:t>
            </a:r>
            <a:r>
              <a:rPr lang="es-CO" dirty="0">
                <a:solidFill>
                  <a:srgbClr val="A31515"/>
                </a:solidFill>
                <a:latin typeface="+mj-lt"/>
              </a:rPr>
              <a:t>'b'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: 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2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, </a:t>
            </a:r>
            <a:r>
              <a:rPr lang="es-CO" dirty="0">
                <a:solidFill>
                  <a:srgbClr val="A31515"/>
                </a:solidFill>
                <a:latin typeface="+mj-lt"/>
              </a:rPr>
              <a:t>'c'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: 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3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, </a:t>
            </a:r>
            <a:r>
              <a:rPr lang="es-CO" dirty="0">
                <a:solidFill>
                  <a:srgbClr val="A31515"/>
                </a:solidFill>
                <a:latin typeface="+mj-lt"/>
              </a:rPr>
              <a:t>'d'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: 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4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+mj-lt"/>
              </a:rPr>
              <a:t>dic 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2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= {</a:t>
            </a:r>
            <a:r>
              <a:rPr lang="es-CO" dirty="0">
                <a:solidFill>
                  <a:srgbClr val="A31515"/>
                </a:solidFill>
                <a:latin typeface="+mj-lt"/>
              </a:rPr>
              <a:t>'c'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: 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6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, </a:t>
            </a:r>
            <a:r>
              <a:rPr lang="es-CO" dirty="0">
                <a:solidFill>
                  <a:srgbClr val="A31515"/>
                </a:solidFill>
                <a:latin typeface="+mj-lt"/>
              </a:rPr>
              <a:t>'b'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: 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5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, </a:t>
            </a:r>
            <a:r>
              <a:rPr lang="es-CO" dirty="0">
                <a:solidFill>
                  <a:srgbClr val="A31515"/>
                </a:solidFill>
                <a:latin typeface="+mj-lt"/>
              </a:rPr>
              <a:t>'e'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: 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9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, </a:t>
            </a:r>
            <a:r>
              <a:rPr lang="es-CO" dirty="0">
                <a:solidFill>
                  <a:srgbClr val="A31515"/>
                </a:solidFill>
                <a:latin typeface="+mj-lt"/>
              </a:rPr>
              <a:t>'f'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: 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10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+mj-lt"/>
              </a:rPr>
              <a:t>dic1.update(dic 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2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pPr marL="0" indent="0">
              <a:buNone/>
            </a:pPr>
            <a:br>
              <a:rPr lang="es-CO" dirty="0">
                <a:solidFill>
                  <a:srgbClr val="000000"/>
                </a:solidFill>
                <a:latin typeface="+mj-lt"/>
              </a:rPr>
            </a:br>
            <a:r>
              <a:rPr lang="es-CO" sz="3100" dirty="0">
                <a:solidFill>
                  <a:srgbClr val="000000"/>
                </a:solidFill>
                <a:latin typeface="+mj-lt"/>
              </a:rPr>
              <a:t>dic </a:t>
            </a:r>
            <a:r>
              <a:rPr lang="es-CO" sz="3100" dirty="0">
                <a:solidFill>
                  <a:srgbClr val="098658"/>
                </a:solidFill>
                <a:latin typeface="+mj-lt"/>
              </a:rPr>
              <a:t>1</a:t>
            </a:r>
            <a:r>
              <a:rPr lang="es-CO" sz="3100" dirty="0">
                <a:solidFill>
                  <a:srgbClr val="000000"/>
                </a:solidFill>
                <a:latin typeface="+mj-lt"/>
              </a:rPr>
              <a:t> → {</a:t>
            </a:r>
            <a:r>
              <a:rPr lang="es-CO" sz="3100" dirty="0">
                <a:solidFill>
                  <a:srgbClr val="A31515"/>
                </a:solidFill>
                <a:latin typeface="+mj-lt"/>
              </a:rPr>
              <a:t>'a'</a:t>
            </a:r>
            <a:r>
              <a:rPr lang="es-CO" sz="3100" dirty="0">
                <a:solidFill>
                  <a:srgbClr val="000000"/>
                </a:solidFill>
                <a:latin typeface="+mj-lt"/>
              </a:rPr>
              <a:t> : </a:t>
            </a:r>
            <a:r>
              <a:rPr lang="es-CO" sz="3100" dirty="0">
                <a:solidFill>
                  <a:srgbClr val="098658"/>
                </a:solidFill>
                <a:latin typeface="+mj-lt"/>
              </a:rPr>
              <a:t>1</a:t>
            </a:r>
            <a:r>
              <a:rPr lang="es-CO" sz="3100" dirty="0">
                <a:solidFill>
                  <a:srgbClr val="000000"/>
                </a:solidFill>
                <a:latin typeface="+mj-lt"/>
              </a:rPr>
              <a:t>, </a:t>
            </a:r>
            <a:r>
              <a:rPr lang="es-CO" sz="3100" dirty="0">
                <a:solidFill>
                  <a:srgbClr val="A31515"/>
                </a:solidFill>
                <a:latin typeface="+mj-lt"/>
              </a:rPr>
              <a:t>'b'</a:t>
            </a:r>
            <a:r>
              <a:rPr lang="es-CO" sz="3100" dirty="0">
                <a:solidFill>
                  <a:srgbClr val="000000"/>
                </a:solidFill>
                <a:latin typeface="+mj-lt"/>
              </a:rPr>
              <a:t> : </a:t>
            </a:r>
            <a:r>
              <a:rPr lang="es-CO" sz="3100" dirty="0">
                <a:solidFill>
                  <a:srgbClr val="098658"/>
                </a:solidFill>
                <a:latin typeface="+mj-lt"/>
              </a:rPr>
              <a:t>5</a:t>
            </a:r>
            <a:r>
              <a:rPr lang="es-CO" sz="3100" dirty="0">
                <a:solidFill>
                  <a:srgbClr val="000000"/>
                </a:solidFill>
                <a:latin typeface="+mj-lt"/>
              </a:rPr>
              <a:t>, </a:t>
            </a:r>
            <a:r>
              <a:rPr lang="es-CO" sz="3100" dirty="0">
                <a:solidFill>
                  <a:srgbClr val="A31515"/>
                </a:solidFill>
                <a:latin typeface="+mj-lt"/>
              </a:rPr>
              <a:t>'c'</a:t>
            </a:r>
            <a:r>
              <a:rPr lang="es-CO" sz="3100" dirty="0">
                <a:solidFill>
                  <a:srgbClr val="000000"/>
                </a:solidFill>
                <a:latin typeface="+mj-lt"/>
              </a:rPr>
              <a:t> : </a:t>
            </a:r>
            <a:r>
              <a:rPr lang="es-CO" sz="3100" dirty="0">
                <a:solidFill>
                  <a:srgbClr val="098658"/>
                </a:solidFill>
                <a:latin typeface="+mj-lt"/>
              </a:rPr>
              <a:t>6</a:t>
            </a:r>
            <a:r>
              <a:rPr lang="es-CO" sz="3100" dirty="0">
                <a:solidFill>
                  <a:srgbClr val="000000"/>
                </a:solidFill>
                <a:latin typeface="+mj-lt"/>
              </a:rPr>
              <a:t> , </a:t>
            </a:r>
            <a:r>
              <a:rPr lang="es-CO" sz="3100" dirty="0">
                <a:solidFill>
                  <a:srgbClr val="A31515"/>
                </a:solidFill>
                <a:latin typeface="+mj-lt"/>
              </a:rPr>
              <a:t>'d'</a:t>
            </a:r>
            <a:r>
              <a:rPr lang="es-CO" sz="3100" dirty="0">
                <a:solidFill>
                  <a:srgbClr val="000000"/>
                </a:solidFill>
                <a:latin typeface="+mj-lt"/>
              </a:rPr>
              <a:t> : </a:t>
            </a:r>
            <a:r>
              <a:rPr lang="es-CO" sz="3100" dirty="0">
                <a:solidFill>
                  <a:srgbClr val="098658"/>
                </a:solidFill>
                <a:latin typeface="+mj-lt"/>
              </a:rPr>
              <a:t>4</a:t>
            </a:r>
            <a:r>
              <a:rPr lang="es-CO" sz="3100" dirty="0">
                <a:solidFill>
                  <a:srgbClr val="000000"/>
                </a:solidFill>
                <a:latin typeface="+mj-lt"/>
              </a:rPr>
              <a:t> , </a:t>
            </a:r>
            <a:r>
              <a:rPr lang="es-CO" sz="3100" dirty="0">
                <a:solidFill>
                  <a:srgbClr val="A31515"/>
                </a:solidFill>
                <a:latin typeface="+mj-lt"/>
              </a:rPr>
              <a:t>'e'</a:t>
            </a:r>
            <a:r>
              <a:rPr lang="es-CO" sz="3100" dirty="0">
                <a:solidFill>
                  <a:srgbClr val="000000"/>
                </a:solidFill>
                <a:latin typeface="+mj-lt"/>
              </a:rPr>
              <a:t> : </a:t>
            </a:r>
            <a:r>
              <a:rPr lang="es-CO" sz="3100" dirty="0">
                <a:solidFill>
                  <a:srgbClr val="098658"/>
                </a:solidFill>
                <a:latin typeface="+mj-lt"/>
              </a:rPr>
              <a:t>9</a:t>
            </a:r>
            <a:r>
              <a:rPr lang="es-CO" sz="3100" dirty="0">
                <a:solidFill>
                  <a:srgbClr val="000000"/>
                </a:solidFill>
                <a:latin typeface="+mj-lt"/>
              </a:rPr>
              <a:t> , </a:t>
            </a:r>
            <a:r>
              <a:rPr lang="es-CO" sz="3100" dirty="0">
                <a:solidFill>
                  <a:srgbClr val="A31515"/>
                </a:solidFill>
                <a:latin typeface="+mj-lt"/>
              </a:rPr>
              <a:t>'f'</a:t>
            </a:r>
            <a:r>
              <a:rPr lang="es-CO" sz="3100" dirty="0">
                <a:solidFill>
                  <a:srgbClr val="000000"/>
                </a:solidFill>
                <a:latin typeface="+mj-lt"/>
              </a:rPr>
              <a:t> : </a:t>
            </a:r>
            <a:r>
              <a:rPr lang="es-CO" sz="3100" dirty="0">
                <a:solidFill>
                  <a:srgbClr val="098658"/>
                </a:solidFill>
                <a:latin typeface="+mj-lt"/>
              </a:rPr>
              <a:t>10</a:t>
            </a:r>
            <a:r>
              <a:rPr lang="es-CO" sz="3100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pPr marL="0" indent="0" algn="just">
              <a:buNone/>
            </a:pP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AEB40BF-BE1E-45F0-A598-8466DCE3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update</a:t>
            </a:r>
            <a:r>
              <a:rPr lang="es-CO" dirty="0"/>
              <a:t> ()</a:t>
            </a:r>
          </a:p>
        </p:txBody>
      </p:sp>
    </p:spTree>
    <p:extLst>
      <p:ext uri="{BB962C8B-B14F-4D97-AF65-F5344CB8AC3E}">
        <p14:creationId xmlns:p14="http://schemas.microsoft.com/office/powerpoint/2010/main" val="269171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340768"/>
            <a:ext cx="8424936" cy="49519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/>
              <a:t>En esta sección se verán algunas de las operaciones mas usadas con los Diccionarios. </a:t>
            </a:r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Métodos</a:t>
            </a:r>
            <a:endParaRPr lang="en-U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9C2066A-BE00-43FD-B958-0CF699804180}"/>
              </a:ext>
            </a:extLst>
          </p:cNvPr>
          <p:cNvSpPr/>
          <p:nvPr/>
        </p:nvSpPr>
        <p:spPr>
          <a:xfrm>
            <a:off x="5004048" y="2996952"/>
            <a:ext cx="5364088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O" sz="3200" dirty="0" err="1"/>
              <a:t>copy</a:t>
            </a:r>
            <a:r>
              <a:rPr lang="es-CO" sz="3200" dirty="0"/>
              <a:t> ()</a:t>
            </a:r>
            <a:endParaRPr lang="es-CO" sz="3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O" sz="3000" dirty="0" err="1"/>
              <a:t>fromkeys</a:t>
            </a:r>
            <a:r>
              <a:rPr lang="es-CO" sz="3000" dirty="0"/>
              <a:t>()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O" sz="3000" dirty="0" err="1"/>
              <a:t>get</a:t>
            </a:r>
            <a:r>
              <a:rPr lang="es-CO" sz="3000" dirty="0"/>
              <a:t> ()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O" sz="3000" dirty="0"/>
              <a:t>pop()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O" sz="3000" dirty="0" err="1"/>
              <a:t>update</a:t>
            </a:r>
            <a:r>
              <a:rPr lang="es-CO" sz="3000" dirty="0"/>
              <a:t> ()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5D6784D-1AE4-4AC8-9BE1-E2E7F175E5D1}"/>
              </a:ext>
            </a:extLst>
          </p:cNvPr>
          <p:cNvSpPr/>
          <p:nvPr/>
        </p:nvSpPr>
        <p:spPr>
          <a:xfrm>
            <a:off x="1296144" y="2996952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3000" dirty="0"/>
              <a:t>dict()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3000" dirty="0"/>
              <a:t>zip()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3000" dirty="0" err="1"/>
              <a:t>items</a:t>
            </a:r>
            <a:r>
              <a:rPr lang="es-CO" sz="3000" dirty="0"/>
              <a:t>()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3000" dirty="0" err="1"/>
              <a:t>keys</a:t>
            </a:r>
            <a:r>
              <a:rPr lang="es-CO" sz="3000" dirty="0"/>
              <a:t> ()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3000" dirty="0" err="1"/>
              <a:t>values</a:t>
            </a:r>
            <a:r>
              <a:rPr lang="es-CO" sz="3000" dirty="0"/>
              <a:t> ()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3000" dirty="0" err="1"/>
              <a:t>clear</a:t>
            </a:r>
            <a:r>
              <a:rPr lang="es-CO" sz="3000" dirty="0"/>
              <a:t> ()</a:t>
            </a:r>
          </a:p>
        </p:txBody>
      </p:sp>
    </p:spTree>
    <p:extLst>
      <p:ext uri="{BB962C8B-B14F-4D97-AF65-F5344CB8AC3E}">
        <p14:creationId xmlns:p14="http://schemas.microsoft.com/office/powerpoint/2010/main" val="25808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5575851-8B7D-4341-9C9C-1E46ADBA4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412776"/>
            <a:ext cx="8928992" cy="4392488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Recibe como parámetro una representación de un diccionario y si es factible, devuelve un diccionario de datos.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+mj-lt"/>
              </a:rPr>
              <a:t>dic =  dict(nombre=</a:t>
            </a:r>
            <a:r>
              <a:rPr lang="es-CO" dirty="0">
                <a:solidFill>
                  <a:srgbClr val="A31515"/>
                </a:solidFill>
                <a:latin typeface="+mj-lt"/>
              </a:rPr>
              <a:t>'Fulanito'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, apellido=		  </a:t>
            </a:r>
            <a:r>
              <a:rPr lang="es-CO" dirty="0">
                <a:solidFill>
                  <a:srgbClr val="A31515"/>
                </a:solidFill>
                <a:latin typeface="+mj-lt"/>
              </a:rPr>
              <a:t>'</a:t>
            </a:r>
            <a:r>
              <a:rPr lang="es-CO" dirty="0" err="1">
                <a:solidFill>
                  <a:srgbClr val="A31515"/>
                </a:solidFill>
                <a:latin typeface="+mj-lt"/>
              </a:rPr>
              <a:t>Perez</a:t>
            </a:r>
            <a:r>
              <a:rPr lang="es-CO" dirty="0">
                <a:solidFill>
                  <a:srgbClr val="A31515"/>
                </a:solidFill>
                <a:latin typeface="+mj-lt"/>
              </a:rPr>
              <a:t>'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, edad=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22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s-ES" dirty="0"/>
              <a:t>dic → {'nombre': 'Fulanito', 'apellido’: 	    	    '</a:t>
            </a:r>
            <a:r>
              <a:rPr lang="es-ES" dirty="0" err="1"/>
              <a:t>Perez</a:t>
            </a:r>
            <a:r>
              <a:rPr lang="es-ES" dirty="0"/>
              <a:t>', 'edad': 22}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0FFC60C-161B-4838-AD12-D680762E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dict()</a:t>
            </a:r>
          </a:p>
        </p:txBody>
      </p:sp>
    </p:spTree>
    <p:extLst>
      <p:ext uri="{BB962C8B-B14F-4D97-AF65-F5344CB8AC3E}">
        <p14:creationId xmlns:p14="http://schemas.microsoft.com/office/powerpoint/2010/main" val="384690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5953F1C-8394-4C17-BDAB-DBCB47FE7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908720"/>
            <a:ext cx="8712968" cy="52174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800" dirty="0"/>
              <a:t>Recibe como parámetro dos elementos iterables, ya sea una cadena, una lista o una tupla. Ambos parámetros deben tener el mismo número de elementos. Se devolverá un diccionario relacionando cada elemento con cada uno de los iterables.</a:t>
            </a:r>
          </a:p>
          <a:p>
            <a:pPr marL="0" indent="0" algn="just">
              <a:buNone/>
            </a:pPr>
            <a:endParaRPr lang="es-ES" sz="2800" dirty="0"/>
          </a:p>
          <a:p>
            <a:pPr marL="0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+mj-lt"/>
              </a:rPr>
              <a:t>dic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 = dict(zip(</a:t>
            </a:r>
            <a:r>
              <a:rPr lang="en-US" sz="2800" dirty="0">
                <a:solidFill>
                  <a:srgbClr val="A31515"/>
                </a:solidFill>
                <a:latin typeface="+mj-lt"/>
              </a:rPr>
              <a:t>'</a:t>
            </a:r>
            <a:r>
              <a:rPr lang="en-US" sz="2800" dirty="0" err="1">
                <a:solidFill>
                  <a:srgbClr val="A31515"/>
                </a:solidFill>
                <a:latin typeface="+mj-lt"/>
              </a:rPr>
              <a:t>abcd</a:t>
            </a:r>
            <a:r>
              <a:rPr lang="en-US" sz="2800" dirty="0">
                <a:solidFill>
                  <a:srgbClr val="A31515"/>
                </a:solidFill>
                <a:latin typeface="+mj-lt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,[</a:t>
            </a:r>
            <a:r>
              <a:rPr lang="en-US" sz="2800" dirty="0">
                <a:solidFill>
                  <a:srgbClr val="098658"/>
                </a:solidFill>
                <a:latin typeface="+mj-lt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,</a:t>
            </a:r>
            <a:r>
              <a:rPr lang="en-US" sz="2800" dirty="0">
                <a:solidFill>
                  <a:srgbClr val="098658"/>
                </a:solidFill>
                <a:latin typeface="+mj-lt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,</a:t>
            </a:r>
            <a:r>
              <a:rPr lang="en-US" sz="2800" dirty="0">
                <a:solidFill>
                  <a:srgbClr val="098658"/>
                </a:solidFill>
                <a:latin typeface="+mj-lt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,</a:t>
            </a:r>
            <a:r>
              <a:rPr lang="en-US" sz="2800" dirty="0">
                <a:solidFill>
                  <a:srgbClr val="098658"/>
                </a:solidFill>
                <a:latin typeface="+mj-lt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]))</a:t>
            </a:r>
          </a:p>
          <a:p>
            <a:pPr marL="0" indent="0" algn="just">
              <a:buNone/>
            </a:pPr>
            <a:r>
              <a:rPr lang="es-ES" sz="2800" dirty="0"/>
              <a:t>dic → {'a': 1, 'b': 2, 'c': 3, 'd': 4}</a:t>
            </a:r>
            <a:endParaRPr lang="es-CO" sz="28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74A38B2-B421-4094-BD16-2DBED8E2F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Zip()</a:t>
            </a:r>
          </a:p>
        </p:txBody>
      </p:sp>
    </p:spTree>
    <p:extLst>
      <p:ext uri="{BB962C8B-B14F-4D97-AF65-F5344CB8AC3E}">
        <p14:creationId xmlns:p14="http://schemas.microsoft.com/office/powerpoint/2010/main" val="74020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9FA238D-B559-41A2-B6D9-F35632F86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Devuelve una lista de tuplas, cada tupla se compone de dos elementos: el primero será la llave y el segundo, su valor.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+mj-lt"/>
              </a:rPr>
              <a:t>dic =   {‘a’ : 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1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, ’b’ : 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2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, ‘c’ : 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3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, ‘d’ : 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4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s-CO" dirty="0" err="1">
                <a:solidFill>
                  <a:srgbClr val="000000"/>
                </a:solidFill>
                <a:latin typeface="+mj-lt"/>
              </a:rPr>
              <a:t>items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= </a:t>
            </a:r>
            <a:r>
              <a:rPr lang="es-CO" dirty="0" err="1">
                <a:solidFill>
                  <a:srgbClr val="000000"/>
                </a:solidFill>
                <a:latin typeface="+mj-lt"/>
              </a:rPr>
              <a:t>dic.items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()</a:t>
            </a:r>
          </a:p>
          <a:p>
            <a:pPr marL="0" indent="0">
              <a:buNone/>
            </a:pPr>
            <a:endParaRPr lang="es-CO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s-ES" dirty="0" err="1"/>
              <a:t>items</a:t>
            </a:r>
            <a:r>
              <a:rPr lang="es-ES" dirty="0"/>
              <a:t> → [('a', 1), ('b', 2), ('c', 3), ('d', 4)]</a:t>
            </a:r>
            <a:endParaRPr lang="es-CO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endParaRPr lang="es-CO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D42A9B4-30A5-4B20-B157-EEE32560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items</a:t>
            </a:r>
            <a:r>
              <a:rPr lang="es-CO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1652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997124B4-36A5-4CEA-8251-13F745CF2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Retorna una lista que tiene como elementos las llaves del diccionario.</a:t>
            </a:r>
          </a:p>
          <a:p>
            <a:endParaRPr lang="es-ES" dirty="0"/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+mj-lt"/>
              </a:rPr>
              <a:t>dic =  {</a:t>
            </a:r>
            <a:r>
              <a:rPr lang="es-CO" dirty="0">
                <a:solidFill>
                  <a:srgbClr val="A31515"/>
                </a:solidFill>
                <a:latin typeface="+mj-lt"/>
              </a:rPr>
              <a:t>'a'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: 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1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, </a:t>
            </a:r>
            <a:r>
              <a:rPr lang="es-CO" dirty="0">
                <a:solidFill>
                  <a:srgbClr val="A31515"/>
                </a:solidFill>
                <a:latin typeface="+mj-lt"/>
              </a:rPr>
              <a:t>'b'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: 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2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, </a:t>
            </a:r>
            <a:r>
              <a:rPr lang="es-CO" dirty="0">
                <a:solidFill>
                  <a:srgbClr val="A31515"/>
                </a:solidFill>
                <a:latin typeface="+mj-lt"/>
              </a:rPr>
              <a:t>'c'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: 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3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, </a:t>
            </a:r>
            <a:r>
              <a:rPr lang="es-CO" dirty="0">
                <a:solidFill>
                  <a:srgbClr val="A31515"/>
                </a:solidFill>
                <a:latin typeface="+mj-lt"/>
              </a:rPr>
              <a:t>'d'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: 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4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+mj-lt"/>
              </a:rPr>
              <a:t>llaves= </a:t>
            </a:r>
            <a:r>
              <a:rPr lang="es-CO" dirty="0" err="1">
                <a:solidFill>
                  <a:srgbClr val="000000"/>
                </a:solidFill>
                <a:latin typeface="+mj-lt"/>
              </a:rPr>
              <a:t>dic.keys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()</a:t>
            </a:r>
          </a:p>
          <a:p>
            <a:pPr marL="0" indent="0">
              <a:buNone/>
            </a:pPr>
            <a:endParaRPr lang="es-CO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s-ES" dirty="0"/>
              <a:t>llaves → ['a', 'b', 'c', 'd']</a:t>
            </a:r>
            <a:endParaRPr lang="es-CO" dirty="0">
              <a:solidFill>
                <a:srgbClr val="000000"/>
              </a:solidFill>
              <a:latin typeface="+mj-lt"/>
            </a:endParaRPr>
          </a:p>
          <a:p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6FA1F9B-3EC3-495E-822A-653A30E9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Keys</a:t>
            </a:r>
            <a:r>
              <a:rPr lang="es-CO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5951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FCF15B-2011-4095-8698-A5D1A867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values</a:t>
            </a:r>
            <a:r>
              <a:rPr lang="es-CO" dirty="0"/>
              <a:t>()</a:t>
            </a:r>
          </a:p>
        </p:txBody>
      </p:sp>
      <p:sp>
        <p:nvSpPr>
          <p:cNvPr id="4" name="Marcador de contenido 1">
            <a:extLst>
              <a:ext uri="{FF2B5EF4-FFF2-40B4-BE49-F238E27FC236}">
                <a16:creationId xmlns:a16="http://schemas.microsoft.com/office/drawing/2014/main" id="{89940C47-BEC0-4674-9BA3-3641E74B7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Retorna una lista que tiene como elementos los valores del diccionario.</a:t>
            </a:r>
          </a:p>
          <a:p>
            <a:endParaRPr lang="es-ES" dirty="0"/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+mj-lt"/>
              </a:rPr>
              <a:t>dic =  {</a:t>
            </a:r>
            <a:r>
              <a:rPr lang="es-CO" dirty="0">
                <a:solidFill>
                  <a:srgbClr val="A31515"/>
                </a:solidFill>
                <a:latin typeface="+mj-lt"/>
              </a:rPr>
              <a:t>'a'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: 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1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, </a:t>
            </a:r>
            <a:r>
              <a:rPr lang="es-CO" dirty="0">
                <a:solidFill>
                  <a:srgbClr val="A31515"/>
                </a:solidFill>
                <a:latin typeface="+mj-lt"/>
              </a:rPr>
              <a:t>'b'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: 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2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, </a:t>
            </a:r>
            <a:r>
              <a:rPr lang="es-CO" dirty="0">
                <a:solidFill>
                  <a:srgbClr val="A31515"/>
                </a:solidFill>
                <a:latin typeface="+mj-lt"/>
              </a:rPr>
              <a:t>'c'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: 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3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, </a:t>
            </a:r>
            <a:r>
              <a:rPr lang="es-CO" dirty="0">
                <a:solidFill>
                  <a:srgbClr val="A31515"/>
                </a:solidFill>
                <a:latin typeface="+mj-lt"/>
              </a:rPr>
              <a:t>'d'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: 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4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+mj-lt"/>
              </a:rPr>
              <a:t>valores= </a:t>
            </a:r>
            <a:r>
              <a:rPr lang="es-CO" dirty="0" err="1">
                <a:solidFill>
                  <a:srgbClr val="000000"/>
                </a:solidFill>
                <a:latin typeface="+mj-lt"/>
              </a:rPr>
              <a:t>dic.values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()</a:t>
            </a:r>
          </a:p>
          <a:p>
            <a:pPr marL="0" indent="0">
              <a:buNone/>
            </a:pPr>
            <a:endParaRPr lang="es-CO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s-ES" dirty="0"/>
              <a:t>valores → [1,2,3,4]</a:t>
            </a:r>
            <a:endParaRPr lang="es-CO" dirty="0">
              <a:solidFill>
                <a:srgbClr val="000000"/>
              </a:solidFill>
              <a:latin typeface="+mj-lt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4067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F8FB15F-BBBB-475D-9DA7-967B4685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clear</a:t>
            </a:r>
            <a:r>
              <a:rPr lang="es-CO" dirty="0"/>
              <a:t> ()</a:t>
            </a:r>
          </a:p>
        </p:txBody>
      </p:sp>
      <p:sp>
        <p:nvSpPr>
          <p:cNvPr id="4" name="Marcador de contenido 1">
            <a:extLst>
              <a:ext uri="{FF2B5EF4-FFF2-40B4-BE49-F238E27FC236}">
                <a16:creationId xmlns:a16="http://schemas.microsoft.com/office/drawing/2014/main" id="{A35A0083-3F31-4B54-A0AF-14A1F5BD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Elimina todos los elementos del diccionario dejándolo vacío.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+mj-lt"/>
              </a:rPr>
              <a:t>dic =  {</a:t>
            </a:r>
            <a:r>
              <a:rPr lang="es-CO" dirty="0">
                <a:solidFill>
                  <a:srgbClr val="A31515"/>
                </a:solidFill>
                <a:latin typeface="+mj-lt"/>
              </a:rPr>
              <a:t>'a'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: 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1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, </a:t>
            </a:r>
            <a:r>
              <a:rPr lang="es-CO" dirty="0">
                <a:solidFill>
                  <a:srgbClr val="A31515"/>
                </a:solidFill>
                <a:latin typeface="+mj-lt"/>
              </a:rPr>
              <a:t>'b'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: 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2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, </a:t>
            </a:r>
            <a:r>
              <a:rPr lang="es-CO" dirty="0">
                <a:solidFill>
                  <a:srgbClr val="A31515"/>
                </a:solidFill>
                <a:latin typeface="+mj-lt"/>
              </a:rPr>
              <a:t>'c'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: 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3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, </a:t>
            </a:r>
            <a:r>
              <a:rPr lang="es-CO" dirty="0">
                <a:solidFill>
                  <a:srgbClr val="A31515"/>
                </a:solidFill>
                <a:latin typeface="+mj-lt"/>
              </a:rPr>
              <a:t>'d'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: 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4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s-CO" dirty="0" err="1">
                <a:solidFill>
                  <a:srgbClr val="000000"/>
                </a:solidFill>
                <a:latin typeface="+mj-lt"/>
              </a:rPr>
              <a:t>dic.clear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()</a:t>
            </a:r>
          </a:p>
          <a:p>
            <a:pPr marL="0" indent="0">
              <a:buNone/>
            </a:pPr>
            <a:endParaRPr lang="es-CO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s-ES" dirty="0"/>
              <a:t>dic → {</a:t>
            </a:r>
            <a:r>
              <a:rPr lang="es-CO" dirty="0">
                <a:solidFill>
                  <a:srgbClr val="000000"/>
                </a:solidFill>
              </a:rPr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691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BDDC63F-3E79-4BE1-AB66-CEE9FE99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copy</a:t>
            </a:r>
            <a:r>
              <a:rPr lang="es-CO" dirty="0"/>
              <a:t> ()</a:t>
            </a:r>
          </a:p>
        </p:txBody>
      </p:sp>
      <p:sp>
        <p:nvSpPr>
          <p:cNvPr id="4" name="Marcador de contenido 1">
            <a:extLst>
              <a:ext uri="{FF2B5EF4-FFF2-40B4-BE49-F238E27FC236}">
                <a16:creationId xmlns:a16="http://schemas.microsoft.com/office/drawing/2014/main" id="{1B245F63-783B-479F-99AA-3EB497117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 marL="0" indent="0" algn="just">
              <a:buNone/>
            </a:pPr>
            <a:r>
              <a:rPr lang="es-CO" dirty="0"/>
              <a:t>Retorna una copia del diccionario original.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+mj-lt"/>
              </a:rPr>
              <a:t>dic =  {</a:t>
            </a:r>
            <a:r>
              <a:rPr lang="es-CO" dirty="0">
                <a:solidFill>
                  <a:srgbClr val="A31515"/>
                </a:solidFill>
                <a:latin typeface="+mj-lt"/>
              </a:rPr>
              <a:t>'a'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: 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1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, </a:t>
            </a:r>
            <a:r>
              <a:rPr lang="es-CO" dirty="0">
                <a:solidFill>
                  <a:srgbClr val="A31515"/>
                </a:solidFill>
                <a:latin typeface="+mj-lt"/>
              </a:rPr>
              <a:t>'b'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: 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2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, </a:t>
            </a:r>
            <a:r>
              <a:rPr lang="es-CO" dirty="0">
                <a:solidFill>
                  <a:srgbClr val="A31515"/>
                </a:solidFill>
                <a:latin typeface="+mj-lt"/>
              </a:rPr>
              <a:t>'c'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: 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3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, </a:t>
            </a:r>
            <a:r>
              <a:rPr lang="es-CO" dirty="0">
                <a:solidFill>
                  <a:srgbClr val="A31515"/>
                </a:solidFill>
                <a:latin typeface="+mj-lt"/>
              </a:rPr>
              <a:t>'d'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 : </a:t>
            </a:r>
            <a:r>
              <a:rPr lang="es-CO" dirty="0">
                <a:solidFill>
                  <a:srgbClr val="098658"/>
                </a:solidFill>
                <a:latin typeface="+mj-lt"/>
              </a:rPr>
              <a:t>4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+mj-lt"/>
              </a:rPr>
              <a:t>dic1= </a:t>
            </a:r>
            <a:r>
              <a:rPr lang="es-CO" dirty="0" err="1">
                <a:solidFill>
                  <a:srgbClr val="000000"/>
                </a:solidFill>
                <a:latin typeface="+mj-lt"/>
              </a:rPr>
              <a:t>dic.copy</a:t>
            </a:r>
            <a:r>
              <a:rPr lang="es-CO" dirty="0">
                <a:solidFill>
                  <a:srgbClr val="000000"/>
                </a:solidFill>
                <a:latin typeface="+mj-lt"/>
              </a:rPr>
              <a:t>()</a:t>
            </a:r>
          </a:p>
          <a:p>
            <a:pPr marL="0" indent="0">
              <a:buNone/>
            </a:pPr>
            <a:endParaRPr lang="es-CO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s-ES" dirty="0"/>
              <a:t>dic1 → </a:t>
            </a:r>
            <a:r>
              <a:rPr lang="es-CO" dirty="0">
                <a:solidFill>
                  <a:srgbClr val="000000"/>
                </a:solidFill>
              </a:rPr>
              <a:t>{</a:t>
            </a:r>
            <a:r>
              <a:rPr lang="es-CO" dirty="0">
                <a:solidFill>
                  <a:srgbClr val="A31515"/>
                </a:solidFill>
              </a:rPr>
              <a:t>'a'</a:t>
            </a:r>
            <a:r>
              <a:rPr lang="es-CO" dirty="0">
                <a:solidFill>
                  <a:srgbClr val="000000"/>
                </a:solidFill>
              </a:rPr>
              <a:t> : </a:t>
            </a:r>
            <a:r>
              <a:rPr lang="es-CO" dirty="0">
                <a:solidFill>
                  <a:srgbClr val="098658"/>
                </a:solidFill>
              </a:rPr>
              <a:t>1</a:t>
            </a:r>
            <a:r>
              <a:rPr lang="es-CO" dirty="0">
                <a:solidFill>
                  <a:srgbClr val="000000"/>
                </a:solidFill>
              </a:rPr>
              <a:t>, </a:t>
            </a:r>
            <a:r>
              <a:rPr lang="es-CO" dirty="0">
                <a:solidFill>
                  <a:srgbClr val="A31515"/>
                </a:solidFill>
              </a:rPr>
              <a:t>'b'</a:t>
            </a:r>
            <a:r>
              <a:rPr lang="es-CO" dirty="0">
                <a:solidFill>
                  <a:srgbClr val="000000"/>
                </a:solidFill>
              </a:rPr>
              <a:t> : </a:t>
            </a:r>
            <a:r>
              <a:rPr lang="es-CO" dirty="0">
                <a:solidFill>
                  <a:srgbClr val="098658"/>
                </a:solidFill>
              </a:rPr>
              <a:t>2</a:t>
            </a:r>
            <a:r>
              <a:rPr lang="es-CO" dirty="0">
                <a:solidFill>
                  <a:srgbClr val="000000"/>
                </a:solidFill>
              </a:rPr>
              <a:t>, </a:t>
            </a:r>
            <a:r>
              <a:rPr lang="es-CO" dirty="0">
                <a:solidFill>
                  <a:srgbClr val="A31515"/>
                </a:solidFill>
              </a:rPr>
              <a:t>'c'</a:t>
            </a:r>
            <a:r>
              <a:rPr lang="es-CO" dirty="0">
                <a:solidFill>
                  <a:srgbClr val="000000"/>
                </a:solidFill>
              </a:rPr>
              <a:t> : </a:t>
            </a:r>
            <a:r>
              <a:rPr lang="es-CO" dirty="0">
                <a:solidFill>
                  <a:srgbClr val="098658"/>
                </a:solidFill>
              </a:rPr>
              <a:t>3</a:t>
            </a:r>
            <a:r>
              <a:rPr lang="es-CO" dirty="0">
                <a:solidFill>
                  <a:srgbClr val="000000"/>
                </a:solidFill>
              </a:rPr>
              <a:t> , </a:t>
            </a:r>
            <a:r>
              <a:rPr lang="es-CO" dirty="0">
                <a:solidFill>
                  <a:srgbClr val="A31515"/>
                </a:solidFill>
              </a:rPr>
              <a:t>'d'</a:t>
            </a:r>
            <a:r>
              <a:rPr lang="es-CO" dirty="0">
                <a:solidFill>
                  <a:srgbClr val="000000"/>
                </a:solidFill>
              </a:rPr>
              <a:t> : </a:t>
            </a:r>
            <a:r>
              <a:rPr lang="es-CO" dirty="0">
                <a:solidFill>
                  <a:srgbClr val="098658"/>
                </a:solidFill>
              </a:rPr>
              <a:t>4</a:t>
            </a:r>
            <a:r>
              <a:rPr lang="es-CO" dirty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2245551"/>
      </p:ext>
    </p:extLst>
  </p:cSld>
  <p:clrMapOvr>
    <a:masterClrMapping/>
  </p:clrMapOvr>
</p:sld>
</file>

<file path=ppt/theme/theme1.xml><?xml version="1.0" encoding="utf-8"?>
<a:theme xmlns:a="http://schemas.openxmlformats.org/drawingml/2006/main" name="Cursos2014-2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flej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9731</TotalTime>
  <Words>323</Words>
  <Application>Microsoft Office PowerPoint</Application>
  <PresentationFormat>Presentación en pantalla (4:3)</PresentationFormat>
  <Paragraphs>87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Century Gothic</vt:lpstr>
      <vt:lpstr>Consolas</vt:lpstr>
      <vt:lpstr>Arial</vt:lpstr>
      <vt:lpstr>Calibri</vt:lpstr>
      <vt:lpstr>Cursos2014-2</vt:lpstr>
      <vt:lpstr>Introducción a la programación   Métodos de los Diccionarios</vt:lpstr>
      <vt:lpstr>Métodos</vt:lpstr>
      <vt:lpstr>dict()</vt:lpstr>
      <vt:lpstr>Zip()</vt:lpstr>
      <vt:lpstr>items()</vt:lpstr>
      <vt:lpstr>Keys()</vt:lpstr>
      <vt:lpstr>values()</vt:lpstr>
      <vt:lpstr>clear ()</vt:lpstr>
      <vt:lpstr>copy ()</vt:lpstr>
      <vt:lpstr>fromkeys ()</vt:lpstr>
      <vt:lpstr>get ()</vt:lpstr>
      <vt:lpstr>pop ()</vt:lpstr>
      <vt:lpstr>update 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de los Diccionarios</dc:title>
  <dc:creator>Kevin Diaz;Luisa Fernanda Rincon</dc:creator>
  <cp:lastModifiedBy>Kevin Diaz</cp:lastModifiedBy>
  <cp:revision>388</cp:revision>
  <dcterms:created xsi:type="dcterms:W3CDTF">2015-01-26T00:13:37Z</dcterms:created>
  <dcterms:modified xsi:type="dcterms:W3CDTF">2020-04-13T18:51:51Z</dcterms:modified>
</cp:coreProperties>
</file>