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365" r:id="rId2"/>
    <p:sldId id="375" r:id="rId3"/>
    <p:sldId id="389" r:id="rId4"/>
    <p:sldId id="376" r:id="rId5"/>
    <p:sldId id="377" r:id="rId6"/>
    <p:sldId id="378" r:id="rId7"/>
    <p:sldId id="379" r:id="rId8"/>
    <p:sldId id="380" r:id="rId9"/>
    <p:sldId id="387" r:id="rId10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4" autoAdjust="0"/>
    <p:restoredTop sz="89228" autoAdjust="0"/>
  </p:normalViewPr>
  <p:slideViewPr>
    <p:cSldViewPr>
      <p:cViewPr varScale="1">
        <p:scale>
          <a:sx n="66" d="100"/>
          <a:sy n="66" d="100"/>
        </p:scale>
        <p:origin x="127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28/03/2020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89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718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82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Introducción a la </a:t>
            </a:r>
            <a:r>
              <a:rPr lang="es-CO" b="1" dirty="0" smtClean="0"/>
              <a:t>programación </a:t>
            </a:r>
            <a:br>
              <a:rPr lang="es-CO" b="1" dirty="0" smtClean="0"/>
            </a:br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smtClean="0"/>
              <a:t>Matrices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1376" y="4437112"/>
            <a:ext cx="6400800" cy="648072"/>
          </a:xfrm>
        </p:spPr>
        <p:txBody>
          <a:bodyPr/>
          <a:lstStyle/>
          <a:p>
            <a:r>
              <a:rPr lang="es-CO" dirty="0" smtClean="0"/>
              <a:t>Hernán Darío Vargas Cardona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985762"/>
            <a:ext cx="8424936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Una </a:t>
            </a:r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matriz</a:t>
            </a:r>
            <a:r>
              <a:rPr lang="es-CO" dirty="0" smtClean="0"/>
              <a:t> </a:t>
            </a:r>
            <a:r>
              <a:rPr lang="es-CO" dirty="0"/>
              <a:t>es </a:t>
            </a:r>
            <a:r>
              <a:rPr lang="es-CO" dirty="0" smtClean="0"/>
              <a:t>un arreglo bidimensional de datos, donde el tamaño de dicha matriz se puede expresar como el número de filas por el número de columnas (F x C).  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s-CO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       2</a:t>
            </a: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5	7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A =	1	0	9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	8	3	1</a:t>
            </a:r>
          </a:p>
          <a:p>
            <a:pPr marL="0" indent="0" algn="just">
              <a:buNone/>
            </a:pP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son las </a:t>
            </a:r>
            <a:r>
              <a:rPr lang="es-419" dirty="0" smtClean="0"/>
              <a:t>matrices </a:t>
            </a:r>
            <a:r>
              <a:rPr lang="es-419" dirty="0"/>
              <a:t>?</a:t>
            </a:r>
            <a:endParaRPr lang="en-US" dirty="0"/>
          </a:p>
        </p:txBody>
      </p:sp>
      <p:sp>
        <p:nvSpPr>
          <p:cNvPr id="7" name="Abrir corchete 6"/>
          <p:cNvSpPr/>
          <p:nvPr/>
        </p:nvSpPr>
        <p:spPr>
          <a:xfrm>
            <a:off x="1403648" y="3605399"/>
            <a:ext cx="216024" cy="1728192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errar corchete 7"/>
          <p:cNvSpPr/>
          <p:nvPr/>
        </p:nvSpPr>
        <p:spPr>
          <a:xfrm>
            <a:off x="3563888" y="3605399"/>
            <a:ext cx="216024" cy="1728192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Picture 2" descr="http://3.bp.blogspot.com/-fTfqGd9_CEQ/UbW4KA-htzI/AAAAAAAAAo8/1IfRu_NdNcI/s1600/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24" y="3755201"/>
            <a:ext cx="4559430" cy="14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Para todos los lenguajes de programación, una matriz de entiende como un arreglo bidimensional de datos (</a:t>
            </a:r>
            <a:r>
              <a:rPr lang="es-CO" dirty="0" err="1" smtClean="0"/>
              <a:t>int</a:t>
            </a:r>
            <a:r>
              <a:rPr lang="es-CO" dirty="0" smtClean="0"/>
              <a:t>, </a:t>
            </a:r>
            <a:r>
              <a:rPr lang="es-CO" dirty="0" err="1" smtClean="0"/>
              <a:t>float</a:t>
            </a:r>
            <a:r>
              <a:rPr lang="es-CO" dirty="0" smtClean="0"/>
              <a:t>, </a:t>
            </a:r>
            <a:r>
              <a:rPr lang="es-CO" dirty="0" err="1" smtClean="0"/>
              <a:t>char</a:t>
            </a:r>
            <a:r>
              <a:rPr lang="es-CO" dirty="0" smtClean="0"/>
              <a:t>, </a:t>
            </a:r>
            <a:r>
              <a:rPr lang="es-CO" dirty="0" err="1" smtClean="0"/>
              <a:t>str</a:t>
            </a:r>
            <a:r>
              <a:rPr lang="es-CO" dirty="0" smtClean="0"/>
              <a:t>, </a:t>
            </a:r>
            <a:r>
              <a:rPr lang="es-CO" dirty="0" err="1" smtClean="0"/>
              <a:t>bool</a:t>
            </a:r>
            <a:r>
              <a:rPr lang="es-CO" dirty="0" smtClean="0"/>
              <a:t>). Específicamente para Python, se puede entender una matriz como un conjunto de listas indexadas dentro de otra lista, es decir: lista de listas.</a:t>
            </a: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es una matriz en lenguajes de programación?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78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ven las </a:t>
            </a:r>
            <a:r>
              <a:rPr lang="es-CO" dirty="0" smtClean="0"/>
              <a:t>matrices</a:t>
            </a:r>
            <a:r>
              <a:rPr lang="es-CO" b="1" dirty="0" smtClean="0">
                <a:solidFill>
                  <a:schemeClr val="bg1"/>
                </a:solidFill>
              </a:rPr>
              <a:t>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16" y="975301"/>
            <a:ext cx="8388424" cy="43259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Ejemplos de </a:t>
            </a:r>
            <a:r>
              <a:rPr lang="es-CO" dirty="0" smtClean="0">
                <a:solidFill>
                  <a:schemeClr val="accent6">
                    <a:lumMod val="50000"/>
                  </a:schemeClr>
                </a:solidFill>
              </a:rPr>
              <a:t>matrices:</a:t>
            </a: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dirty="0" smtClean="0">
                <a:solidFill>
                  <a:srgbClr val="00B050"/>
                </a:solidFill>
              </a:rPr>
              <a:t>M1 </a:t>
            </a:r>
            <a:r>
              <a:rPr lang="es-CO" sz="2400" dirty="0">
                <a:solidFill>
                  <a:srgbClr val="00B050"/>
                </a:solidFill>
              </a:rPr>
              <a:t>= </a:t>
            </a:r>
            <a:r>
              <a:rPr lang="es-CO" sz="2400" dirty="0" smtClean="0">
                <a:solidFill>
                  <a:srgbClr val="00B050"/>
                </a:solidFill>
              </a:rPr>
              <a:t>[[‘a’, ‘b’], [‘</a:t>
            </a:r>
            <a:r>
              <a:rPr lang="es-CO" sz="2400" dirty="0" err="1" smtClean="0">
                <a:solidFill>
                  <a:srgbClr val="00B050"/>
                </a:solidFill>
              </a:rPr>
              <a:t>b’,’c</a:t>
            </a:r>
            <a:r>
              <a:rPr lang="es-CO" sz="2400" dirty="0" smtClean="0">
                <a:solidFill>
                  <a:srgbClr val="00B050"/>
                </a:solidFill>
              </a:rPr>
              <a:t>’]]</a:t>
            </a:r>
            <a:endParaRPr lang="es-CO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dirty="0" smtClean="0">
                <a:solidFill>
                  <a:srgbClr val="0070C0"/>
                </a:solidFill>
              </a:rPr>
              <a:t>M2 </a:t>
            </a:r>
            <a:r>
              <a:rPr lang="es-CO" sz="2400" dirty="0">
                <a:solidFill>
                  <a:srgbClr val="0070C0"/>
                </a:solidFill>
              </a:rPr>
              <a:t>= </a:t>
            </a:r>
            <a:r>
              <a:rPr lang="es-CO" sz="2400" dirty="0" smtClean="0">
                <a:solidFill>
                  <a:srgbClr val="0070C0"/>
                </a:solidFill>
              </a:rPr>
              <a:t>[[1, 2, 3], [4, 5, 6,], [7, 8, 9]]</a:t>
            </a:r>
            <a:endParaRPr lang="es-CO" sz="24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300" dirty="0" smtClean="0">
                <a:solidFill>
                  <a:schemeClr val="accent2">
                    <a:lumMod val="75000"/>
                  </a:schemeClr>
                </a:solidFill>
              </a:rPr>
              <a:t>Libros 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s-CO" sz="2300" dirty="0" smtClean="0">
                <a:solidFill>
                  <a:schemeClr val="accent2">
                    <a:lumMod val="75000"/>
                  </a:schemeClr>
                </a:solidFill>
              </a:rPr>
              <a:t>[[‘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El padrino’, 1969, ‘Mario </a:t>
            </a:r>
            <a:r>
              <a:rPr lang="es-CO" sz="2300" dirty="0" err="1">
                <a:solidFill>
                  <a:schemeClr val="accent2">
                    <a:lumMod val="75000"/>
                  </a:schemeClr>
                </a:solidFill>
              </a:rPr>
              <a:t>Puzo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’], [‘</a:t>
            </a:r>
            <a:r>
              <a:rPr lang="es-CO" sz="2300" dirty="0" err="1">
                <a:solidFill>
                  <a:schemeClr val="accent2">
                    <a:lumMod val="75000"/>
                  </a:schemeClr>
                </a:solidFill>
              </a:rPr>
              <a:t>Maria</a:t>
            </a:r>
            <a:r>
              <a:rPr lang="es-CO" sz="2300" dirty="0">
                <a:solidFill>
                  <a:schemeClr val="accent2">
                    <a:lumMod val="75000"/>
                  </a:schemeClr>
                </a:solidFill>
              </a:rPr>
              <a:t>’, 1867, ‘Jorge </a:t>
            </a:r>
            <a:r>
              <a:rPr lang="es-CO" sz="2300" dirty="0" err="1">
                <a:solidFill>
                  <a:schemeClr val="accent2">
                    <a:lumMod val="75000"/>
                  </a:schemeClr>
                </a:solidFill>
              </a:rPr>
              <a:t>Isaacs</a:t>
            </a:r>
            <a:r>
              <a:rPr lang="es-CO" sz="2300" dirty="0" smtClean="0">
                <a:solidFill>
                  <a:schemeClr val="accent2">
                    <a:lumMod val="75000"/>
                  </a:schemeClr>
                </a:solidFill>
              </a:rPr>
              <a:t>’]]</a:t>
            </a:r>
            <a:endParaRPr lang="es-CO" sz="2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crean las </a:t>
            </a:r>
            <a:r>
              <a:rPr lang="es-CO" dirty="0" smtClean="0"/>
              <a:t>matrices</a:t>
            </a:r>
            <a:r>
              <a:rPr lang="es-CO" b="1" dirty="0" smtClean="0">
                <a:solidFill>
                  <a:schemeClr val="bg1"/>
                </a:solidFill>
              </a:rPr>
              <a:t>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2780928"/>
            <a:ext cx="8352928" cy="3074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>
                <a:solidFill>
                  <a:srgbClr val="00B050"/>
                </a:solidFill>
              </a:rPr>
              <a:t>V </a:t>
            </a:r>
            <a:r>
              <a:rPr lang="es-CO" sz="2400" dirty="0">
                <a:solidFill>
                  <a:srgbClr val="00B050"/>
                </a:solidFill>
              </a:rPr>
              <a:t>= </a:t>
            </a:r>
            <a:r>
              <a:rPr lang="es-CO" sz="2400" dirty="0" smtClean="0">
                <a:solidFill>
                  <a:srgbClr val="00B050"/>
                </a:solidFill>
              </a:rPr>
              <a:t>[ ]</a:t>
            </a:r>
            <a:r>
              <a:rPr lang="es-CO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CO" sz="2400" dirty="0" smtClean="0">
                <a:solidFill>
                  <a:srgbClr val="FF0000"/>
                </a:solidFill>
              </a:rPr>
              <a:t>Matriz </a:t>
            </a:r>
            <a:r>
              <a:rPr lang="es-CO" sz="2400" dirty="0">
                <a:solidFill>
                  <a:srgbClr val="FF0000"/>
                </a:solidFill>
              </a:rPr>
              <a:t>vacía</a:t>
            </a:r>
          </a:p>
          <a:p>
            <a:pPr marL="0" indent="0" algn="just">
              <a:buNone/>
            </a:pPr>
            <a:r>
              <a:rPr lang="es-CO" sz="2400" dirty="0" smtClean="0">
                <a:solidFill>
                  <a:srgbClr val="00B050"/>
                </a:solidFill>
              </a:rPr>
              <a:t>L=[[‘</a:t>
            </a:r>
            <a:r>
              <a:rPr lang="es-CO" sz="2400" dirty="0">
                <a:solidFill>
                  <a:srgbClr val="00B050"/>
                </a:solidFill>
              </a:rPr>
              <a:t>a’, ‘b</a:t>
            </a:r>
            <a:r>
              <a:rPr lang="es-CO" sz="2400" dirty="0" smtClean="0">
                <a:solidFill>
                  <a:srgbClr val="00B050"/>
                </a:solidFill>
              </a:rPr>
              <a:t>’],[‘</a:t>
            </a:r>
            <a:r>
              <a:rPr lang="es-CO" sz="2400" dirty="0">
                <a:solidFill>
                  <a:srgbClr val="00B050"/>
                </a:solidFill>
              </a:rPr>
              <a:t>c’, ‘d</a:t>
            </a:r>
            <a:r>
              <a:rPr lang="es-CO" sz="2400" dirty="0" smtClean="0">
                <a:solidFill>
                  <a:srgbClr val="00B050"/>
                </a:solidFill>
              </a:rPr>
              <a:t>’]] </a:t>
            </a:r>
            <a:r>
              <a:rPr lang="es-CO" sz="2400" dirty="0" smtClean="0">
                <a:solidFill>
                  <a:srgbClr val="FF0000"/>
                </a:solidFill>
              </a:rPr>
              <a:t>Matriz </a:t>
            </a:r>
            <a:r>
              <a:rPr lang="es-CO" sz="2400" dirty="0">
                <a:solidFill>
                  <a:srgbClr val="FF0000"/>
                </a:solidFill>
              </a:rPr>
              <a:t>de </a:t>
            </a:r>
            <a:r>
              <a:rPr lang="es-CO" sz="2400" dirty="0" smtClean="0">
                <a:solidFill>
                  <a:srgbClr val="FF0000"/>
                </a:solidFill>
              </a:rPr>
              <a:t>caracteres de 2x2</a:t>
            </a:r>
            <a:endParaRPr lang="es-CO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dirty="0" err="1" smtClean="0">
                <a:solidFill>
                  <a:srgbClr val="00B050"/>
                </a:solidFill>
              </a:rPr>
              <a:t>Num</a:t>
            </a:r>
            <a:r>
              <a:rPr lang="es-CO" sz="2400" dirty="0" smtClean="0">
                <a:solidFill>
                  <a:srgbClr val="00B050"/>
                </a:solidFill>
              </a:rPr>
              <a:t> </a:t>
            </a:r>
            <a:r>
              <a:rPr lang="es-CO" sz="2400" dirty="0">
                <a:solidFill>
                  <a:srgbClr val="00B050"/>
                </a:solidFill>
              </a:rPr>
              <a:t>= [ </a:t>
            </a:r>
            <a:r>
              <a:rPr lang="es-CO" sz="2400" dirty="0" smtClean="0">
                <a:solidFill>
                  <a:srgbClr val="00B050"/>
                </a:solidFill>
              </a:rPr>
              <a:t>[1</a:t>
            </a:r>
            <a:r>
              <a:rPr lang="es-CO" sz="2400" dirty="0">
                <a:solidFill>
                  <a:srgbClr val="00B050"/>
                </a:solidFill>
              </a:rPr>
              <a:t>, 2, </a:t>
            </a:r>
            <a:r>
              <a:rPr lang="es-CO" sz="2400" dirty="0" smtClean="0">
                <a:solidFill>
                  <a:srgbClr val="00B050"/>
                </a:solidFill>
              </a:rPr>
              <a:t>3], [4</a:t>
            </a:r>
            <a:r>
              <a:rPr lang="es-CO" sz="2400" dirty="0">
                <a:solidFill>
                  <a:srgbClr val="00B050"/>
                </a:solidFill>
              </a:rPr>
              <a:t>, </a:t>
            </a:r>
            <a:r>
              <a:rPr lang="es-CO" sz="2400" dirty="0" smtClean="0">
                <a:solidFill>
                  <a:srgbClr val="00B050"/>
                </a:solidFill>
              </a:rPr>
              <a:t>5, 6 ]]  </a:t>
            </a:r>
            <a:r>
              <a:rPr lang="es-CO" sz="2400" dirty="0" smtClean="0">
                <a:solidFill>
                  <a:srgbClr val="FF0000"/>
                </a:solidFill>
              </a:rPr>
              <a:t>Matriz de números de </a:t>
            </a:r>
            <a:r>
              <a:rPr lang="es-CO" sz="2400" dirty="0" smtClean="0">
                <a:solidFill>
                  <a:srgbClr val="FF0000"/>
                </a:solidFill>
              </a:rPr>
              <a:t>2x3</a:t>
            </a:r>
            <a:endParaRPr lang="es-CO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400" dirty="0" smtClean="0">
                <a:solidFill>
                  <a:srgbClr val="00B050"/>
                </a:solidFill>
              </a:rPr>
              <a:t>Variado </a:t>
            </a:r>
            <a:r>
              <a:rPr lang="es-CO" sz="2400" dirty="0">
                <a:solidFill>
                  <a:srgbClr val="00B050"/>
                </a:solidFill>
              </a:rPr>
              <a:t>= </a:t>
            </a:r>
            <a:r>
              <a:rPr lang="es-CO" sz="2000" dirty="0" smtClean="0">
                <a:solidFill>
                  <a:srgbClr val="00B050"/>
                </a:solidFill>
              </a:rPr>
              <a:t>[[‘</a:t>
            </a:r>
            <a:r>
              <a:rPr lang="es-CO" sz="2000" dirty="0">
                <a:solidFill>
                  <a:srgbClr val="00B050"/>
                </a:solidFill>
              </a:rPr>
              <a:t>a</a:t>
            </a:r>
            <a:r>
              <a:rPr lang="es-CO" sz="2000" dirty="0" smtClean="0">
                <a:solidFill>
                  <a:srgbClr val="00B050"/>
                </a:solidFill>
              </a:rPr>
              <a:t>’, 1, True],[“</a:t>
            </a:r>
            <a:r>
              <a:rPr lang="es-CO" sz="2000" dirty="0">
                <a:solidFill>
                  <a:srgbClr val="00B050"/>
                </a:solidFill>
              </a:rPr>
              <a:t>casa</a:t>
            </a:r>
            <a:r>
              <a:rPr lang="es-CO" sz="2000" dirty="0" smtClean="0">
                <a:solidFill>
                  <a:srgbClr val="00B050"/>
                </a:solidFill>
              </a:rPr>
              <a:t>”, 5, ‘b’],[8, 2.3, False]] </a:t>
            </a:r>
            <a:endParaRPr lang="es-CO" sz="2000" dirty="0">
              <a:solidFill>
                <a:srgbClr val="00B050"/>
              </a:solidFill>
            </a:endParaRPr>
          </a:p>
          <a:p>
            <a:pPr marL="0" indent="0" algn="r">
              <a:buNone/>
            </a:pPr>
            <a:r>
              <a:rPr lang="es-CO" sz="2400" dirty="0" smtClean="0">
                <a:solidFill>
                  <a:srgbClr val="FF0000"/>
                </a:solidFill>
              </a:rPr>
              <a:t>Matriz combinada de 3x3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954213"/>
            <a:ext cx="8352928" cy="1384995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400" dirty="0"/>
              <a:t>Las </a:t>
            </a:r>
            <a:r>
              <a:rPr lang="es-CO" sz="2400" dirty="0" smtClean="0"/>
              <a:t>matrices </a:t>
            </a:r>
            <a:r>
              <a:rPr lang="es-CO" sz="2400" dirty="0"/>
              <a:t>se crean con los símbolos </a:t>
            </a:r>
            <a:r>
              <a:rPr lang="es-CO" sz="3600" dirty="0" smtClean="0">
                <a:solidFill>
                  <a:srgbClr val="00B050"/>
                </a:solidFill>
              </a:rPr>
              <a:t>[[],[],…,[]], </a:t>
            </a:r>
            <a:r>
              <a:rPr lang="es-CO" sz="2400" dirty="0"/>
              <a:t>cada que se asigna una variable con estos símbolos, Python entiende que allí hay una </a:t>
            </a:r>
            <a:r>
              <a:rPr lang="es-CO" sz="2400" dirty="0" smtClean="0"/>
              <a:t>lista de listas.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809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</a:t>
            </a:r>
            <a:r>
              <a:rPr lang="es-CO" b="1" dirty="0" smtClean="0">
                <a:solidFill>
                  <a:schemeClr val="bg1"/>
                </a:solidFill>
              </a:rPr>
              <a:t>imprimen </a:t>
            </a:r>
            <a:r>
              <a:rPr lang="es-CO" b="1" dirty="0">
                <a:solidFill>
                  <a:schemeClr val="bg1"/>
                </a:solidFill>
              </a:rPr>
              <a:t>las </a:t>
            </a:r>
            <a:r>
              <a:rPr lang="es-CO" b="1" dirty="0" smtClean="0">
                <a:solidFill>
                  <a:schemeClr val="bg1"/>
                </a:solidFill>
              </a:rPr>
              <a:t>matrices?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471" y="1147440"/>
            <a:ext cx="8075058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Con sólo imprimir el nombre de la variable que contiene la </a:t>
            </a:r>
            <a:r>
              <a:rPr lang="es-CO" sz="2800" dirty="0" smtClean="0">
                <a:solidFill>
                  <a:schemeClr val="bg1"/>
                </a:solidFill>
              </a:rPr>
              <a:t>matriz, </a:t>
            </a:r>
            <a:r>
              <a:rPr lang="es-CO" sz="2800" dirty="0">
                <a:solidFill>
                  <a:schemeClr val="bg1"/>
                </a:solidFill>
              </a:rPr>
              <a:t>Python mostrará en pantalla su contenido completo.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8" y="2996357"/>
            <a:ext cx="4922576" cy="1003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94166"/>
            <a:ext cx="3662746" cy="6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saber cuántos </a:t>
            </a:r>
            <a:r>
              <a:rPr lang="es-CO" b="1" dirty="0" smtClean="0">
                <a:solidFill>
                  <a:schemeClr val="bg1"/>
                </a:solidFill>
              </a:rPr>
              <a:t>filas y columnas </a:t>
            </a:r>
            <a:r>
              <a:rPr lang="es-CO" b="1" dirty="0">
                <a:solidFill>
                  <a:schemeClr val="bg1"/>
                </a:solidFill>
              </a:rPr>
              <a:t>tiene una </a:t>
            </a:r>
            <a:r>
              <a:rPr lang="es-CO" b="1" dirty="0" smtClean="0">
                <a:solidFill>
                  <a:schemeClr val="bg1"/>
                </a:solidFill>
              </a:rPr>
              <a:t>matriz?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Se usa la función </a:t>
            </a:r>
            <a:r>
              <a:rPr lang="es-CO" dirty="0" err="1" smtClean="0"/>
              <a:t>len</a:t>
            </a:r>
            <a:r>
              <a:rPr lang="es-CO" dirty="0" smtClean="0"/>
              <a:t>( ), pero es necesario usarla dos veces, una para el número de filas y la segunda para el número de columnas.</a:t>
            </a:r>
            <a:endParaRPr lang="es-CO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CO" sz="28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800" dirty="0">
              <a:solidFill>
                <a:srgbClr val="00B050"/>
              </a:solidFill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539552" y="5013176"/>
            <a:ext cx="2684433" cy="27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37" y="2780928"/>
            <a:ext cx="6878866" cy="173763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58" y="4815253"/>
            <a:ext cx="5544668" cy="6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se trabajan con índices y </a:t>
            </a:r>
            <a:r>
              <a:rPr lang="es-CO" b="1" dirty="0" smtClean="0">
                <a:solidFill>
                  <a:schemeClr val="bg1"/>
                </a:solidFill>
              </a:rPr>
              <a:t>matrices?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Las matrices </a:t>
            </a:r>
            <a:r>
              <a:rPr lang="es-CO" sz="2800" dirty="0"/>
              <a:t>poseen </a:t>
            </a:r>
            <a:r>
              <a:rPr lang="es-CO" sz="2800" dirty="0" smtClean="0"/>
              <a:t>dos índices para el acceso de cada uno de sus elementos, uno para la fila y el otro para la columna. Ambos índices </a:t>
            </a:r>
            <a:r>
              <a:rPr lang="es-CO" sz="2800" dirty="0"/>
              <a:t>Inician en </a:t>
            </a:r>
            <a:r>
              <a:rPr lang="es-CO" sz="2800" b="1" dirty="0" smtClean="0"/>
              <a:t>cero.</a:t>
            </a:r>
            <a:endParaRPr lang="es-CO" sz="2800" b="1" dirty="0"/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" y="2765338"/>
            <a:ext cx="4755954" cy="750940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5004048" y="3000924"/>
            <a:ext cx="2684433" cy="27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636" y="2874816"/>
            <a:ext cx="432046" cy="5649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4" y="4009060"/>
            <a:ext cx="2395474" cy="414256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2463631" y="4076304"/>
            <a:ext cx="2684433" cy="27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614" y="3995264"/>
            <a:ext cx="1169594" cy="44184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10" y="5171992"/>
            <a:ext cx="2362150" cy="345240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2483768" y="5157192"/>
            <a:ext cx="2684433" cy="27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036" y="4941168"/>
            <a:ext cx="3912468" cy="7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¿Cómo </a:t>
            </a:r>
            <a:r>
              <a:rPr lang="es-CO" dirty="0" smtClean="0"/>
              <a:t>se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>
                <a:solidFill>
                  <a:schemeClr val="bg1"/>
                </a:solidFill>
              </a:rPr>
              <a:t>modifican las </a:t>
            </a:r>
            <a:r>
              <a:rPr lang="es-CO" b="1" dirty="0" smtClean="0">
                <a:solidFill>
                  <a:schemeClr val="bg1"/>
                </a:solidFill>
              </a:rPr>
              <a:t>matrices?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0849" y="989945"/>
            <a:ext cx="8342074" cy="142796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dirty="0" smtClean="0"/>
              <a:t>Dado que </a:t>
            </a:r>
            <a:r>
              <a:rPr lang="es-CO" sz="2800" dirty="0" smtClean="0"/>
              <a:t>se puede acceder </a:t>
            </a:r>
            <a:r>
              <a:rPr lang="es-CO" sz="2800" dirty="0"/>
              <a:t>a cualquier </a:t>
            </a:r>
            <a:r>
              <a:rPr lang="es-CO" sz="2800" dirty="0" smtClean="0"/>
              <a:t>elemento </a:t>
            </a:r>
            <a:r>
              <a:rPr lang="es-CO" sz="2800" dirty="0"/>
              <a:t>dentro de una </a:t>
            </a:r>
            <a:r>
              <a:rPr lang="es-CO" sz="2800" dirty="0" smtClean="0"/>
              <a:t>matriz, se pueden modificar todos los </a:t>
            </a:r>
            <a:r>
              <a:rPr lang="es-CO" sz="2800" dirty="0"/>
              <a:t>elementos de la </a:t>
            </a:r>
            <a:r>
              <a:rPr lang="es-CO" sz="2800" dirty="0" smtClean="0"/>
              <a:t>misma.</a:t>
            </a:r>
            <a:endParaRPr lang="es-CO" sz="2800" dirty="0"/>
          </a:p>
          <a:p>
            <a:pPr marL="0" indent="0" algn="ctr">
              <a:buNone/>
            </a:pPr>
            <a:endParaRPr lang="es-CO" sz="28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800" dirty="0">
              <a:solidFill>
                <a:srgbClr val="00B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84984"/>
            <a:ext cx="4530678" cy="1606026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788022" y="3489830"/>
            <a:ext cx="720082" cy="23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412138"/>
            <a:ext cx="3529480" cy="3160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252" y="4398882"/>
            <a:ext cx="3613008" cy="323554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2746108" y="4441469"/>
            <a:ext cx="2436618" cy="23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6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9325</TotalTime>
  <Words>428</Words>
  <Application>Microsoft Office PowerPoint</Application>
  <PresentationFormat>Presentación en pantalla (4:3)</PresentationFormat>
  <Paragraphs>37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Consolas</vt:lpstr>
      <vt:lpstr>Century Gothic</vt:lpstr>
      <vt:lpstr>Arial</vt:lpstr>
      <vt:lpstr>Calibri</vt:lpstr>
      <vt:lpstr>Cursos2014-2</vt:lpstr>
      <vt:lpstr>Introducción a la programación   Matrices</vt:lpstr>
      <vt:lpstr>¿Qué son las matrices ?</vt:lpstr>
      <vt:lpstr>¿Qué es una matriz en lenguajes de programación?</vt:lpstr>
      <vt:lpstr>¿Cómo se ven las matrices?</vt:lpstr>
      <vt:lpstr>¿Cómo se crean las matrices?</vt:lpstr>
      <vt:lpstr>¿Cómo se imprimen las matrices?</vt:lpstr>
      <vt:lpstr>¿Cómo saber cuántos filas y columnas tiene una matriz?</vt:lpstr>
      <vt:lpstr>¿Cómo se trabajan con índices y matrices?</vt:lpstr>
      <vt:lpstr>¿Cómo se modifican las matrices?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Hernan</cp:lastModifiedBy>
  <cp:revision>364</cp:revision>
  <dcterms:created xsi:type="dcterms:W3CDTF">2015-01-26T00:13:37Z</dcterms:created>
  <dcterms:modified xsi:type="dcterms:W3CDTF">2020-03-28T18:21:12Z</dcterms:modified>
</cp:coreProperties>
</file>