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cb46a234e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cb46a23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8cb46a234e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EL ANTEPROYECTO</a:t>
            </a: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/>
              <a:t>Fundamentos de Investigación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Diego L. Linares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Cómo se Escriben los Objetivos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Se redactan con un verbo en infinitivo (ej. Diseñar, verificar obtener, sustituir)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Debe incluir las variables del objeto de estudio.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Contienen un logro, el evento de estudio y las unidades de medición (tiempo, costo, lugar, etc..)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Un objetivo específico es un resultado concreto.. No confundir con una etapa del proyecto.</a:t>
            </a:r>
            <a:endParaRPr/>
          </a:p>
          <a:p>
            <a:pPr indent="-150495" lvl="0" marL="182880" rtl="0" algn="l">
              <a:spcBef>
                <a:spcPts val="480"/>
              </a:spcBef>
              <a:spcAft>
                <a:spcPts val="0"/>
              </a:spcAft>
              <a:buSzPts val="1530"/>
              <a:buChar char="•"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>
                <a:solidFill>
                  <a:srgbClr val="D2533C"/>
                </a:solidFill>
              </a:rPr>
              <a:t>Nota</a:t>
            </a:r>
            <a:r>
              <a:rPr lang="en-US"/>
              <a:t>: </a:t>
            </a:r>
            <a:r>
              <a:rPr lang="en-US">
                <a:solidFill>
                  <a:srgbClr val="D2533C"/>
                </a:solidFill>
              </a:rPr>
              <a:t>A</a:t>
            </a:r>
            <a:r>
              <a:rPr lang="en-US">
                <a:solidFill>
                  <a:srgbClr val="D2533C"/>
                </a:solidFill>
              </a:rPr>
              <a:t>l evaluar un trabajo de investigación se revisa que los resultados  correspondan a los objetivos específicos</a:t>
            </a:r>
            <a:r>
              <a:rPr lang="en-US"/>
              <a:t>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Ejemplos de Verbos Usados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Determinar</a:t>
            </a:r>
            <a:endParaRPr/>
          </a:p>
          <a:p>
            <a:pPr indent="-28575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Identificar</a:t>
            </a:r>
            <a:endParaRPr/>
          </a:p>
          <a:p>
            <a:pPr indent="-28575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Evaluar</a:t>
            </a:r>
            <a:endParaRPr/>
          </a:p>
          <a:p>
            <a:pPr indent="-28575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Describir</a:t>
            </a:r>
            <a:endParaRPr/>
          </a:p>
          <a:p>
            <a:pPr indent="-28575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Formular</a:t>
            </a:r>
            <a:endParaRPr/>
          </a:p>
          <a:p>
            <a:pPr indent="-28575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Verificar</a:t>
            </a:r>
            <a:endParaRPr/>
          </a:p>
          <a:p>
            <a:pPr indent="-28575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Plantear</a:t>
            </a:r>
            <a:endParaRPr/>
          </a:p>
          <a:p>
            <a:pPr indent="-13462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None/>
            </a:pPr>
            <a:r>
              <a:t/>
            </a:r>
            <a:endParaRPr/>
          </a:p>
          <a:p>
            <a:pPr indent="-31750" lvl="0" marL="18288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Diseñar</a:t>
            </a:r>
            <a:endParaRPr/>
          </a:p>
          <a:p>
            <a:pPr indent="-28575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Elaborar</a:t>
            </a:r>
            <a:endParaRPr/>
          </a:p>
          <a:p>
            <a:pPr indent="-28575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Proponer</a:t>
            </a:r>
            <a:endParaRPr/>
          </a:p>
          <a:p>
            <a:pPr indent="-28575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Analizar</a:t>
            </a:r>
            <a:endParaRPr/>
          </a:p>
          <a:p>
            <a:pPr indent="-28575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Definir</a:t>
            </a:r>
            <a:endParaRPr/>
          </a:p>
          <a:p>
            <a:pPr indent="-28575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Estudiar</a:t>
            </a:r>
            <a:endParaRPr/>
          </a:p>
          <a:p>
            <a:pPr indent="-28575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Char char="•"/>
            </a:pPr>
            <a:r>
              <a:rPr lang="en-US"/>
              <a:t>Corroborar</a:t>
            </a:r>
            <a:endParaRPr/>
          </a:p>
          <a:p>
            <a:pPr indent="-134620" lvl="0" marL="285750" rtl="0" algn="l">
              <a:spcBef>
                <a:spcPts val="560"/>
              </a:spcBef>
              <a:spcAft>
                <a:spcPts val="0"/>
              </a:spcAft>
              <a:buSzPts val="23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57200" y="533400"/>
            <a:ext cx="8229600" cy="648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/>
              <a:t>Son ejemplos:</a:t>
            </a:r>
            <a:endParaRPr sz="3200"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181958"/>
            <a:ext cx="8229600" cy="5295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34"/>
              <a:buChar char="•"/>
            </a:pPr>
            <a:r>
              <a:rPr lang="en-US" sz="2040"/>
              <a:t>Determinar las causas que originan la delincuencia juvenil.</a:t>
            </a:r>
            <a:endParaRPr/>
          </a:p>
          <a:p>
            <a:pPr indent="-91122" lvl="1" marL="4572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t/>
            </a:r>
            <a:endParaRPr sz="1700"/>
          </a:p>
          <a:p>
            <a:pPr indent="-182880" lvl="0" marL="18288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Char char="•"/>
            </a:pPr>
            <a:r>
              <a:rPr lang="en-US" sz="2040"/>
              <a:t>Identificar los factores que inciden en el rendimiento estudiantil.</a:t>
            </a:r>
            <a:endParaRPr/>
          </a:p>
          <a:p>
            <a:pPr indent="-91122" lvl="1" marL="4572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t/>
            </a:r>
            <a:endParaRPr sz="1700"/>
          </a:p>
          <a:p>
            <a:pPr indent="-182880" lvl="0" marL="18288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Char char="•"/>
            </a:pPr>
            <a:r>
              <a:rPr lang="en-US" sz="2040"/>
              <a:t> Establecer la relación entre las variables nivel educativo e ingresos.</a:t>
            </a:r>
            <a:endParaRPr/>
          </a:p>
          <a:p>
            <a:pPr indent="-72770" lvl="0" marL="18288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None/>
            </a:pPr>
            <a:r>
              <a:t/>
            </a:r>
            <a:endParaRPr sz="2040"/>
          </a:p>
          <a:p>
            <a:pPr indent="0" lvl="0" marL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2529"/>
              <a:buNone/>
            </a:pPr>
            <a:r>
              <a:rPr lang="en-US" sz="2975">
                <a:solidFill>
                  <a:schemeClr val="dk2"/>
                </a:solidFill>
              </a:rPr>
              <a:t>No son ejemplos: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Char char="•"/>
            </a:pPr>
            <a:r>
              <a:rPr lang="en-US" sz="2040"/>
              <a:t> Aplicar una encuesta a los estudiantes de la PUJ.</a:t>
            </a:r>
            <a:endParaRPr/>
          </a:p>
          <a:p>
            <a:pPr indent="-91122" lvl="1" marL="4572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t/>
            </a:r>
            <a:endParaRPr sz="1700"/>
          </a:p>
          <a:p>
            <a:pPr indent="-182880" lvl="0" marL="18288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Char char="•"/>
            </a:pPr>
            <a:r>
              <a:rPr lang="en-US" sz="2040"/>
              <a:t>Diseñar un programa educativo.</a:t>
            </a:r>
            <a:endParaRPr/>
          </a:p>
          <a:p>
            <a:pPr indent="-91122" lvl="1" marL="4572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t/>
            </a:r>
            <a:endParaRPr sz="1700"/>
          </a:p>
          <a:p>
            <a:pPr indent="-182880" lvl="0" marL="18288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Char char="•"/>
            </a:pPr>
            <a:r>
              <a:rPr lang="en-US" sz="2040"/>
              <a:t>Proponer estrategias de mercadeo.</a:t>
            </a:r>
            <a:endParaRPr/>
          </a:p>
          <a:p>
            <a:pPr indent="-91122" lvl="1" marL="4572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t/>
            </a:r>
            <a:endParaRPr sz="1700"/>
          </a:p>
          <a:p>
            <a:pPr indent="-182880" lvl="0" marL="18288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Char char="•"/>
            </a:pPr>
            <a:r>
              <a:rPr lang="en-US" sz="2040"/>
              <a:t>Entrevistar a los miembros del personal docente de la PUJ</a:t>
            </a:r>
            <a:endParaRPr/>
          </a:p>
          <a:p>
            <a:pPr indent="-91122" lvl="1" marL="4572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t/>
            </a:r>
            <a:endParaRPr sz="1700"/>
          </a:p>
          <a:p>
            <a:pPr indent="-182880" lvl="0" marL="18288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Char char="•"/>
            </a:pPr>
            <a:r>
              <a:rPr lang="en-US" sz="2040"/>
              <a:t>Motivar a un grupo de estudiantes</a:t>
            </a:r>
            <a:endParaRPr sz="2040"/>
          </a:p>
          <a:p>
            <a:pPr indent="-72770" lvl="0" marL="18288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None/>
            </a:pPr>
            <a:r>
              <a:t/>
            </a:r>
            <a:endParaRPr sz="2040"/>
          </a:p>
          <a:p>
            <a:pPr indent="-72770" lvl="0" marL="18288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734"/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 Resultados Esperados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Se refiere a resultados concretos y que se obtienen directamente con el proyecto, son compromisos que se adquieren.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Son ejemplos: una aplicación de software, un conjunto de datos, un artículo sometido a una conferencia o revista, el documento final,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No son ejemplos: aporte al avance de la disciplina, apoyo al grupo de investigación, mejorar las ganancias de la empresa, disminuir los costos del proceso, etc.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La Justificación de la Investigación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444"/>
              </a:spcBef>
              <a:spcAft>
                <a:spcPts val="0"/>
              </a:spcAft>
              <a:buSzPts val="1887"/>
              <a:buNone/>
            </a:pPr>
            <a:r>
              <a:rPr lang="en-US" sz="2220">
                <a:latin typeface="Verdana"/>
                <a:ea typeface="Verdana"/>
                <a:cs typeface="Verdana"/>
                <a:sym typeface="Verdana"/>
              </a:rPr>
              <a:t> </a:t>
            </a:r>
            <a:endParaRPr sz="2220"/>
          </a:p>
          <a:p>
            <a:pPr indent="-609600" lvl="0" marL="609600" rtl="0" algn="l">
              <a:lnSpc>
                <a:spcPct val="70000"/>
              </a:lnSpc>
              <a:spcBef>
                <a:spcPts val="444"/>
              </a:spcBef>
              <a:spcAft>
                <a:spcPts val="0"/>
              </a:spcAft>
              <a:buSzPts val="1887"/>
              <a:buChar char="•"/>
            </a:pPr>
            <a:r>
              <a:rPr b="1" lang="en-US" sz="2220"/>
              <a:t>Conveniencia - utilidad:</a:t>
            </a:r>
            <a:r>
              <a:rPr lang="en-US" sz="2220"/>
              <a:t>  ¿para que sirve?</a:t>
            </a:r>
            <a:endParaRPr sz="2220"/>
          </a:p>
          <a:p>
            <a:pPr indent="0" lvl="0" marL="182880" rtl="0" algn="l">
              <a:lnSpc>
                <a:spcPct val="70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t/>
            </a:r>
            <a:endParaRPr sz="2220"/>
          </a:p>
          <a:p>
            <a:pPr indent="-630745" lvl="0" marL="609600" rtl="0" algn="l">
              <a:lnSpc>
                <a:spcPct val="7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b="1" lang="en-US" sz="2220"/>
              <a:t>Viabilidad</a:t>
            </a:r>
            <a:r>
              <a:rPr lang="en-US" sz="2220"/>
              <a:t>: ¿se cuenta con los recursos necesarios para realizar el proyecto exitosamente?</a:t>
            </a:r>
            <a:endParaRPr sz="2220"/>
          </a:p>
          <a:p>
            <a:pPr indent="-489775" lvl="0" marL="609600" rtl="0" algn="l">
              <a:lnSpc>
                <a:spcPct val="70000"/>
              </a:lnSpc>
              <a:spcBef>
                <a:spcPts val="444"/>
              </a:spcBef>
              <a:spcAft>
                <a:spcPts val="0"/>
              </a:spcAft>
              <a:buSzPts val="1887"/>
              <a:buNone/>
            </a:pPr>
            <a:r>
              <a:t/>
            </a:r>
            <a:endParaRPr sz="2220"/>
          </a:p>
          <a:p>
            <a:pPr indent="-609600" lvl="0" marL="609600" rtl="0" algn="l">
              <a:lnSpc>
                <a:spcPct val="70000"/>
              </a:lnSpc>
              <a:spcBef>
                <a:spcPts val="444"/>
              </a:spcBef>
              <a:spcAft>
                <a:spcPts val="0"/>
              </a:spcAft>
              <a:buSzPts val="1887"/>
              <a:buChar char="•"/>
            </a:pPr>
            <a:r>
              <a:rPr b="1" lang="en-US" sz="2220"/>
              <a:t>Impacto:</a:t>
            </a:r>
            <a:endParaRPr b="1" sz="2220"/>
          </a:p>
          <a:p>
            <a:pPr indent="-199834" lvl="2" marL="731520" rtl="0" algn="l">
              <a:lnSpc>
                <a:spcPct val="70000"/>
              </a:lnSpc>
              <a:spcBef>
                <a:spcPts val="444"/>
              </a:spcBef>
              <a:spcAft>
                <a:spcPts val="0"/>
              </a:spcAft>
              <a:buSzPts val="1887"/>
              <a:buChar char="•"/>
            </a:pPr>
            <a:r>
              <a:rPr b="1" lang="en-US" sz="2220"/>
              <a:t>Relevancia social:</a:t>
            </a:r>
            <a:r>
              <a:rPr lang="en-US" sz="2220"/>
              <a:t> ¿Cuál es su trascendencia para la sociedad o para el sitio en donde se hace la práctica?  </a:t>
            </a:r>
            <a:endParaRPr sz="2220"/>
          </a:p>
          <a:p>
            <a:pPr indent="-199834" lvl="2" marL="731520" rtl="0" algn="l">
              <a:lnSpc>
                <a:spcPct val="70000"/>
              </a:lnSpc>
              <a:spcBef>
                <a:spcPts val="444"/>
              </a:spcBef>
              <a:spcAft>
                <a:spcPts val="0"/>
              </a:spcAft>
              <a:buSzPts val="1887"/>
              <a:buChar char="•"/>
            </a:pPr>
            <a:r>
              <a:rPr b="1" lang="en-US" sz="2220"/>
              <a:t>Valor teórico</a:t>
            </a:r>
            <a:r>
              <a:rPr lang="en-US" sz="2220"/>
              <a:t>: Razones que argumentan el deseo de verificar, rechazar o aportar aspectos teóricos referidos al objeto de conocimiento. </a:t>
            </a:r>
            <a:endParaRPr sz="2220"/>
          </a:p>
          <a:p>
            <a:pPr indent="-199834" lvl="2" marL="731520" rtl="0" algn="l">
              <a:lnSpc>
                <a:spcPct val="70000"/>
              </a:lnSpc>
              <a:spcBef>
                <a:spcPts val="444"/>
              </a:spcBef>
              <a:spcAft>
                <a:spcPts val="0"/>
              </a:spcAft>
              <a:buSzPts val="1887"/>
              <a:buChar char="•"/>
            </a:pPr>
            <a:r>
              <a:rPr b="1" lang="en-US" sz="2220"/>
              <a:t>Justificación práctica:</a:t>
            </a:r>
            <a:r>
              <a:rPr lang="en-US" sz="2220"/>
              <a:t> Razones que señalan que la investigación propuesta ayudará en la solución de problemas, en toma de decisiones o en la formación de quien la realiza.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La justificación de la investigación (II)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Para su redacción, se recomienda responder las siguientes preguntas: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¿Por qué se hace la investigación? 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¿Cuáles serán sus aportes?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¿A quiénes pudiera beneficiar?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El Alcance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Se analiza cada objetivo específico, buscando delimitar con mayor precisión qué se va a hacer y qué no.</a:t>
            </a:r>
            <a:endParaRPr/>
          </a:p>
          <a:p>
            <a:pPr indent="-150495" lvl="0" marL="18288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Deja claras limitaciones ya identificadas en la solución que se va a construir.</a:t>
            </a:r>
            <a:endParaRPr/>
          </a:p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Identifica algunos obstáculos que eventualmente pudieran presentarse durante el desarrollo de la investigación.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Define hasta </a:t>
            </a:r>
            <a:r>
              <a:rPr lang="en-US"/>
              <a:t>dónde</a:t>
            </a:r>
            <a:r>
              <a:rPr lang="en-US"/>
              <a:t> llegará el trabajo.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Partes del Anteproyecto</a:t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457200" y="1602506"/>
            <a:ext cx="8229600" cy="4872186"/>
            <a:chOff x="0" y="2306"/>
            <a:chExt cx="8229600" cy="4872186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4308946"/>
              <a:ext cx="8229600" cy="565546"/>
            </a:xfrm>
            <a:prstGeom prst="rect">
              <a:avLst/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0" y="4308946"/>
              <a:ext cx="8229600" cy="565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Aspectos administrativos: cuando y con qué recursos se llevará a cabo la investigación.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rot="10800000">
              <a:off x="0" y="3447618"/>
              <a:ext cx="8229600" cy="869811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0" y="3447618"/>
              <a:ext cx="8229600" cy="565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Metodología: cómo se obtendrá el conocimiento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0" y="2586290"/>
              <a:ext cx="8229600" cy="869811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0" y="2586290"/>
              <a:ext cx="8229600" cy="565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Marco Teórico/estado del arte: Base para obtener el nuevo conocimiento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10800000">
              <a:off x="0" y="1724962"/>
              <a:ext cx="8229600" cy="869811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0" y="1724962"/>
              <a:ext cx="8229600" cy="565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Justificación: Por que se desea conocer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10800000">
              <a:off x="0" y="863634"/>
              <a:ext cx="8229600" cy="869811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0" y="863634"/>
              <a:ext cx="8229600" cy="565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Objetivos de investigación: Lo que se quiere conocer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 rot="10800000">
              <a:off x="0" y="2306"/>
              <a:ext cx="8229600" cy="869811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0" y="2306"/>
              <a:ext cx="8229600" cy="565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Problema de investigación: Lo que no se conoce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5"/>
          <p:cNvGrpSpPr/>
          <p:nvPr/>
        </p:nvGrpSpPr>
        <p:grpSpPr>
          <a:xfrm>
            <a:off x="457200" y="458433"/>
            <a:ext cx="8686800" cy="6079073"/>
            <a:chOff x="0" y="83651"/>
            <a:chExt cx="8686800" cy="6079073"/>
          </a:xfrm>
        </p:grpSpPr>
        <p:sp>
          <p:nvSpPr>
            <p:cNvPr id="119" name="Google Shape;119;p15"/>
            <p:cNvSpPr/>
            <p:nvPr/>
          </p:nvSpPr>
          <p:spPr>
            <a:xfrm>
              <a:off x="0" y="83651"/>
              <a:ext cx="8686800" cy="4077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19904" y="103555"/>
              <a:ext cx="8646992" cy="36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Preliminares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0" y="491396"/>
              <a:ext cx="8686800" cy="28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0" y="491396"/>
              <a:ext cx="8686800" cy="28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575" lIns="275800" spcFirstLastPara="1" rIns="120900" wrap="square" tIns="21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Titulo, índice, introducción y cartas de aval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0" y="772916"/>
              <a:ext cx="8686800" cy="4077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19904" y="792820"/>
              <a:ext cx="8646992" cy="36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 problema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0" y="1180661"/>
              <a:ext cx="8686800" cy="1108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0" y="1180661"/>
              <a:ext cx="8686800" cy="1108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575" lIns="275800" spcFirstLastPara="1" rIns="120900" wrap="square" tIns="21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Planteamiento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Formulación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Objetivos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Justificación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Alcances y limitaciones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0" y="2289146"/>
              <a:ext cx="8686800" cy="4077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19904" y="2309050"/>
              <a:ext cx="8646992" cy="36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Marco Teórico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0" y="2696891"/>
              <a:ext cx="8686800" cy="66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0" y="2696891"/>
              <a:ext cx="8686800" cy="66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575" lIns="275800" spcFirstLastPara="1" rIns="120900" wrap="square" tIns="21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Antecedentes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Bases Teóricas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Definición de términos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0" y="3365501"/>
              <a:ext cx="8686800" cy="4077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19904" y="3385405"/>
              <a:ext cx="8646992" cy="36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Marco Metodológico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0" y="3773246"/>
              <a:ext cx="8686800" cy="66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0" y="3773246"/>
              <a:ext cx="8686800" cy="66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575" lIns="275800" spcFirstLastPara="1" rIns="120900" wrap="square" tIns="21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Metodología a usar, Población y muestra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Técnicas e instrumentos de recolección de datos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Técnicas de procesamiento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0" y="4441856"/>
              <a:ext cx="8686800" cy="4077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19904" y="4461760"/>
              <a:ext cx="8646992" cy="36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Aspectos Administrativos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0" y="4849601"/>
              <a:ext cx="8686800" cy="448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0" y="4849601"/>
              <a:ext cx="8686800" cy="448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575" lIns="275800" spcFirstLastPara="1" rIns="120900" wrap="square" tIns="21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Recursos: humanos, materiales, financieros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Cronograma de Actividades. Diagrama de Grantt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0" y="5298274"/>
              <a:ext cx="8686800" cy="4077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19904" y="5318178"/>
              <a:ext cx="8646992" cy="36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Bibliografía 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0" y="5754979"/>
              <a:ext cx="8686800" cy="4077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19904" y="5774883"/>
              <a:ext cx="8646992" cy="367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Anexos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Orden para Escribir el Anteproyecto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US"/>
              <a:t>El problema + titulo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US"/>
              <a:t>Marco teórico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US"/>
              <a:t>Marco metodológico (actividades)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US"/>
              <a:t>Aspectos administrativos (cronograma, presupuesto)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US"/>
              <a:t>Bibliografía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AutoNum type="arabicPeriod"/>
            </a:pPr>
            <a:r>
              <a:rPr lang="en-US"/>
              <a:t>Preliminares (Introducción, resumen, revisión del título, cartas)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El Planteamiento del Problema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Algunas preguntas orientadoras: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¿Cuáles son los elementos del problema: datos, situaciones y conceptos relacionados con el mismo?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¿Cuáles son los hechos anteriores que guardan relación con el problema?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¿Cuál es la situación actual?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¿Cuál es la relevancia del problema?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Características del Planteamiento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Argumentos sobre la importancia de resolver el problema.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Presenta una serie de hitos, a través de referencias la bibliografía consultada (también se usará en el marco teórico) que permite abordar la solución del problema y la relación que tiene con las variables del problema.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En ocasiones se plantea una hipótesis. Esto es una afirmación o pregunta asociada con lo que se puede esperar al resolver algún conflicto identificado.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Forma de Expresar el Planteamiento: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457200" y="162507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solidFill>
                  <a:srgbClr val="D2533C"/>
                </a:solidFill>
              </a:rPr>
              <a:t>Interrogativa: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¿Cuáles son los factores que inciden en el rendimiento académico de los estudiantes de la Universidad Javeriana Cali?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US">
                <a:solidFill>
                  <a:schemeClr val="dk2"/>
                </a:solidFill>
              </a:rPr>
              <a:t>Declarativa: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Determinación de los factores que inciden en el rendimiento académico de los estudiantes de la Universidad Javeriana Cali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Sistematización del Problema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87"/>
              <a:buChar char="•"/>
            </a:pPr>
            <a:r>
              <a:rPr lang="en-US" sz="2220"/>
              <a:t>El problema se debe subdividir en sub problemas: </a:t>
            </a:r>
            <a:endParaRPr/>
          </a:p>
          <a:p>
            <a:pPr indent="-63055" lvl="0" marL="1828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None/>
            </a:pPr>
            <a:r>
              <a:t/>
            </a:r>
            <a:endParaRPr sz="2220"/>
          </a:p>
          <a:p>
            <a:pPr indent="-182880" lvl="0" marL="1828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Char char="•"/>
            </a:pPr>
            <a:r>
              <a:rPr lang="en-US" sz="2220"/>
              <a:t>Se aconseja que sean estén entre  tres  y cinco subpreguntas.</a:t>
            </a:r>
            <a:endParaRPr/>
          </a:p>
          <a:p>
            <a:pPr indent="-63055" lvl="0" marL="1828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None/>
            </a:pPr>
            <a:r>
              <a:t/>
            </a:r>
            <a:endParaRPr sz="2220"/>
          </a:p>
          <a:p>
            <a:pPr indent="-182880" lvl="0" marL="1828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Char char="•"/>
            </a:pPr>
            <a:r>
              <a:rPr lang="en-US" sz="2220"/>
              <a:t>Al resolver cada una de las subpreguntas, se resuelve la pregunta principal.</a:t>
            </a:r>
            <a:endParaRPr/>
          </a:p>
          <a:p>
            <a:pPr indent="-63055" lvl="0" marL="1828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None/>
            </a:pPr>
            <a:r>
              <a:t/>
            </a:r>
            <a:endParaRPr sz="2220"/>
          </a:p>
          <a:p>
            <a:pPr indent="-182880" lvl="0" marL="1828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Char char="•"/>
            </a:pPr>
            <a:r>
              <a:rPr lang="en-US" sz="2220"/>
              <a:t>No confundir con etapas a resolver (no deberías ser: ¿cómo es análisis? ¿cómo es el desarrollo? ¿cómo es la implementación?</a:t>
            </a:r>
            <a:endParaRPr/>
          </a:p>
          <a:p>
            <a:pPr indent="-63055" lvl="0" marL="1828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None/>
            </a:pPr>
            <a:r>
              <a:t/>
            </a:r>
            <a:endParaRPr sz="2220"/>
          </a:p>
          <a:p>
            <a:pPr indent="-182880" lvl="0" marL="1828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Char char="•"/>
            </a:pPr>
            <a:r>
              <a:rPr lang="en-US" sz="2220"/>
              <a:t>En su lugar: ¿qué características debe cumplir el modelo a implementar? ¿Como se estimarían sus parámetros y se evaluaría su desempeño? Etc.</a:t>
            </a:r>
            <a:endParaRPr sz="22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Los Objetivos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General: Dice para que se hará dicha investigación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Específicos: Dice los “cómos” para lograr la investigación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Un Objetivo marca el derrotero que seguirá nuestra investigación.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Nos guían en todo momento.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