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7" r:id="rId2"/>
    <p:sldMasterId id="2147483664" r:id="rId3"/>
    <p:sldMasterId id="2147483658" r:id="rId4"/>
  </p:sldMasterIdLst>
  <p:notesMasterIdLst>
    <p:notesMasterId r:id="rId32"/>
  </p:notesMasterIdLst>
  <p:sldIdLst>
    <p:sldId id="269" r:id="rId5"/>
    <p:sldId id="337" r:id="rId6"/>
    <p:sldId id="338" r:id="rId7"/>
    <p:sldId id="339" r:id="rId8"/>
    <p:sldId id="346" r:id="rId9"/>
    <p:sldId id="272" r:id="rId10"/>
    <p:sldId id="274" r:id="rId11"/>
    <p:sldId id="276" r:id="rId12"/>
    <p:sldId id="273" r:id="rId13"/>
    <p:sldId id="277" r:id="rId14"/>
    <p:sldId id="345" r:id="rId15"/>
    <p:sldId id="341" r:id="rId16"/>
    <p:sldId id="278" r:id="rId17"/>
    <p:sldId id="280" r:id="rId18"/>
    <p:sldId id="284" r:id="rId19"/>
    <p:sldId id="288" r:id="rId20"/>
    <p:sldId id="344" r:id="rId21"/>
    <p:sldId id="318" r:id="rId22"/>
    <p:sldId id="291" r:id="rId23"/>
    <p:sldId id="319" r:id="rId24"/>
    <p:sldId id="324" r:id="rId25"/>
    <p:sldId id="350" r:id="rId26"/>
    <p:sldId id="351" r:id="rId27"/>
    <p:sldId id="348" r:id="rId28"/>
    <p:sldId id="347" r:id="rId29"/>
    <p:sldId id="349" r:id="rId30"/>
    <p:sldId id="317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A70"/>
    <a:srgbClr val="0F248F"/>
    <a:srgbClr val="0F61A6"/>
    <a:srgbClr val="0F6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reddy Londoño" userId="07898c46-e720-489a-b2cf-c26f75c3d3b3" providerId="ADAL" clId="{813E6834-8039-4421-B800-2E13A5C1ED89}"/>
    <pc:docChg chg="modSld">
      <pc:chgData name="John Freddy Londoño" userId="07898c46-e720-489a-b2cf-c26f75c3d3b3" providerId="ADAL" clId="{813E6834-8039-4421-B800-2E13A5C1ED89}" dt="2022-04-22T19:36:53.583" v="16" actId="20577"/>
      <pc:docMkLst>
        <pc:docMk/>
      </pc:docMkLst>
      <pc:sldChg chg="modSp mod">
        <pc:chgData name="John Freddy Londoño" userId="07898c46-e720-489a-b2cf-c26f75c3d3b3" providerId="ADAL" clId="{813E6834-8039-4421-B800-2E13A5C1ED89}" dt="2022-04-22T14:14:17.001" v="0" actId="2164"/>
        <pc:sldMkLst>
          <pc:docMk/>
          <pc:sldMk cId="2572442334" sldId="272"/>
        </pc:sldMkLst>
        <pc:graphicFrameChg chg="modGraphic">
          <ac:chgData name="John Freddy Londoño" userId="07898c46-e720-489a-b2cf-c26f75c3d3b3" providerId="ADAL" clId="{813E6834-8039-4421-B800-2E13A5C1ED89}" dt="2022-04-22T14:14:17.001" v="0" actId="2164"/>
          <ac:graphicFrameMkLst>
            <pc:docMk/>
            <pc:sldMk cId="2572442334" sldId="272"/>
            <ac:graphicFrameMk id="7" creationId="{00000000-0000-0000-0000-000000000000}"/>
          </ac:graphicFrameMkLst>
        </pc:graphicFrameChg>
      </pc:sldChg>
      <pc:sldChg chg="modSp mod">
        <pc:chgData name="John Freddy Londoño" userId="07898c46-e720-489a-b2cf-c26f75c3d3b3" providerId="ADAL" clId="{813E6834-8039-4421-B800-2E13A5C1ED89}" dt="2022-04-22T19:36:53.583" v="16" actId="20577"/>
        <pc:sldMkLst>
          <pc:docMk/>
          <pc:sldMk cId="3363436577" sldId="273"/>
        </pc:sldMkLst>
        <pc:graphicFrameChg chg="modGraphic">
          <ac:chgData name="John Freddy Londoño" userId="07898c46-e720-489a-b2cf-c26f75c3d3b3" providerId="ADAL" clId="{813E6834-8039-4421-B800-2E13A5C1ED89}" dt="2022-04-22T19:36:53.583" v="16" actId="20577"/>
          <ac:graphicFrameMkLst>
            <pc:docMk/>
            <pc:sldMk cId="3363436577" sldId="273"/>
            <ac:graphicFrameMk id="7" creationId="{00000000-0000-0000-0000-000000000000}"/>
          </ac:graphicFrameMkLst>
        </pc:graphicFrameChg>
      </pc:sldChg>
    </pc:docChg>
  </pc:docChgLst>
  <pc:docChgLst>
    <pc:chgData name="John Freddy Londoño" userId="07898c46-e720-489a-b2cf-c26f75c3d3b3" providerId="ADAL" clId="{28E190E3-26C2-4755-ACC7-00F9D92B135E}"/>
    <pc:docChg chg="undo custSel delSld modSld">
      <pc:chgData name="John Freddy Londoño" userId="07898c46-e720-489a-b2cf-c26f75c3d3b3" providerId="ADAL" clId="{28E190E3-26C2-4755-ACC7-00F9D92B135E}" dt="2022-09-23T16:06:02.605" v="25" actId="47"/>
      <pc:docMkLst>
        <pc:docMk/>
      </pc:docMkLst>
      <pc:sldChg chg="modSp mod">
        <pc:chgData name="John Freddy Londoño" userId="07898c46-e720-489a-b2cf-c26f75c3d3b3" providerId="ADAL" clId="{28E190E3-26C2-4755-ACC7-00F9D92B135E}" dt="2022-09-23T16:05:44.095" v="24" actId="207"/>
        <pc:sldMkLst>
          <pc:docMk/>
          <pc:sldMk cId="3363436577" sldId="273"/>
        </pc:sldMkLst>
        <pc:graphicFrameChg chg="mod modGraphic">
          <ac:chgData name="John Freddy Londoño" userId="07898c46-e720-489a-b2cf-c26f75c3d3b3" providerId="ADAL" clId="{28E190E3-26C2-4755-ACC7-00F9D92B135E}" dt="2022-09-23T16:05:44.095" v="24" actId="207"/>
          <ac:graphicFrameMkLst>
            <pc:docMk/>
            <pc:sldMk cId="3363436577" sldId="273"/>
            <ac:graphicFrameMk id="7" creationId="{00000000-0000-0000-0000-000000000000}"/>
          </ac:graphicFrameMkLst>
        </pc:graphicFrameChg>
      </pc:sldChg>
      <pc:sldChg chg="del">
        <pc:chgData name="John Freddy Londoño" userId="07898c46-e720-489a-b2cf-c26f75c3d3b3" providerId="ADAL" clId="{28E190E3-26C2-4755-ACC7-00F9D92B135E}" dt="2022-09-23T16:06:02.605" v="25" actId="47"/>
        <pc:sldMkLst>
          <pc:docMk/>
          <pc:sldMk cId="1179248700" sldId="343"/>
        </pc:sldMkLst>
      </pc:sldChg>
      <pc:sldChg chg="delSp modSp mod delAnim">
        <pc:chgData name="John Freddy Londoño" userId="07898c46-e720-489a-b2cf-c26f75c3d3b3" providerId="ADAL" clId="{28E190E3-26C2-4755-ACC7-00F9D92B135E}" dt="2022-09-23T16:04:06.264" v="3" actId="14100"/>
        <pc:sldMkLst>
          <pc:docMk/>
          <pc:sldMk cId="3163149164" sldId="346"/>
        </pc:sldMkLst>
        <pc:spChg chg="del topLvl">
          <ac:chgData name="John Freddy Londoño" userId="07898c46-e720-489a-b2cf-c26f75c3d3b3" providerId="ADAL" clId="{28E190E3-26C2-4755-ACC7-00F9D92B135E}" dt="2022-09-23T16:03:54.947" v="0" actId="478"/>
          <ac:spMkLst>
            <pc:docMk/>
            <pc:sldMk cId="3163149164" sldId="346"/>
            <ac:spMk id="40" creationId="{00000000-0000-0000-0000-000000000000}"/>
          </ac:spMkLst>
        </pc:spChg>
        <pc:grpChg chg="mod">
          <ac:chgData name="John Freddy Londoño" userId="07898c46-e720-489a-b2cf-c26f75c3d3b3" providerId="ADAL" clId="{28E190E3-26C2-4755-ACC7-00F9D92B135E}" dt="2022-09-23T16:04:02.747" v="2" actId="1076"/>
          <ac:grpSpMkLst>
            <pc:docMk/>
            <pc:sldMk cId="3163149164" sldId="346"/>
            <ac:grpSpMk id="110" creationId="{00000000-0000-0000-0000-000000000000}"/>
          </ac:grpSpMkLst>
        </pc:grpChg>
        <pc:grpChg chg="del">
          <ac:chgData name="John Freddy Londoño" userId="07898c46-e720-489a-b2cf-c26f75c3d3b3" providerId="ADAL" clId="{28E190E3-26C2-4755-ACC7-00F9D92B135E}" dt="2022-09-23T16:03:54.947" v="0" actId="478"/>
          <ac:grpSpMkLst>
            <pc:docMk/>
            <pc:sldMk cId="3163149164" sldId="346"/>
            <ac:grpSpMk id="111" creationId="{00000000-0000-0000-0000-000000000000}"/>
          </ac:grpSpMkLst>
        </pc:grpChg>
        <pc:cxnChg chg="mod">
          <ac:chgData name="John Freddy Londoño" userId="07898c46-e720-489a-b2cf-c26f75c3d3b3" providerId="ADAL" clId="{28E190E3-26C2-4755-ACC7-00F9D92B135E}" dt="2022-09-23T16:04:06.264" v="3" actId="14100"/>
          <ac:cxnSpMkLst>
            <pc:docMk/>
            <pc:sldMk cId="3163149164" sldId="346"/>
            <ac:cxnSpMk id="50" creationId="{00000000-0000-0000-0000-000000000000}"/>
          </ac:cxnSpMkLst>
        </pc:cxnChg>
        <pc:cxnChg chg="del mod topLvl">
          <ac:chgData name="John Freddy Londoño" userId="07898c46-e720-489a-b2cf-c26f75c3d3b3" providerId="ADAL" clId="{28E190E3-26C2-4755-ACC7-00F9D92B135E}" dt="2022-09-23T16:03:57.663" v="1" actId="478"/>
          <ac:cxnSpMkLst>
            <pc:docMk/>
            <pc:sldMk cId="3163149164" sldId="346"/>
            <ac:cxnSpMk id="52" creationId="{00000000-0000-0000-0000-000000000000}"/>
          </ac:cxnSpMkLst>
        </pc:cxnChg>
      </pc:sldChg>
    </pc:docChg>
  </pc:docChgLst>
  <pc:docChgLst>
    <pc:chgData name="John Freddy Londoño" userId="07898c46-e720-489a-b2cf-c26f75c3d3b3" providerId="ADAL" clId="{1245A58D-1FF7-44F8-960D-C021BA0CA864}"/>
    <pc:docChg chg="custSel addSld delSld modSld">
      <pc:chgData name="John Freddy Londoño" userId="07898c46-e720-489a-b2cf-c26f75c3d3b3" providerId="ADAL" clId="{1245A58D-1FF7-44F8-960D-C021BA0CA864}" dt="2022-02-09T19:19:04.376" v="70" actId="20577"/>
      <pc:docMkLst>
        <pc:docMk/>
      </pc:docMkLst>
      <pc:sldChg chg="modSp">
        <pc:chgData name="John Freddy Londoño" userId="07898c46-e720-489a-b2cf-c26f75c3d3b3" providerId="ADAL" clId="{1245A58D-1FF7-44F8-960D-C021BA0CA864}" dt="2022-02-09T19:18:41.478" v="69" actId="6549"/>
        <pc:sldMkLst>
          <pc:docMk/>
          <pc:sldMk cId="3363436577" sldId="273"/>
        </pc:sldMkLst>
        <pc:graphicFrameChg chg="modGraphic">
          <ac:chgData name="John Freddy Londoño" userId="07898c46-e720-489a-b2cf-c26f75c3d3b3" providerId="ADAL" clId="{1245A58D-1FF7-44F8-960D-C021BA0CA864}" dt="2022-02-09T19:18:41.478" v="69" actId="6549"/>
          <ac:graphicFrameMkLst>
            <pc:docMk/>
            <pc:sldMk cId="3363436577" sldId="273"/>
            <ac:graphicFrameMk id="7" creationId="{00000000-0000-0000-0000-000000000000}"/>
          </ac:graphicFrameMkLst>
        </pc:graphicFrameChg>
      </pc:sldChg>
      <pc:sldChg chg="modSp">
        <pc:chgData name="John Freddy Londoño" userId="07898c46-e720-489a-b2cf-c26f75c3d3b3" providerId="ADAL" clId="{1245A58D-1FF7-44F8-960D-C021BA0CA864}" dt="2022-02-09T19:19:04.376" v="70" actId="20577"/>
        <pc:sldMkLst>
          <pc:docMk/>
          <pc:sldMk cId="1105871342" sldId="278"/>
        </pc:sldMkLst>
        <pc:spChg chg="mod">
          <ac:chgData name="John Freddy Londoño" userId="07898c46-e720-489a-b2cf-c26f75c3d3b3" providerId="ADAL" clId="{1245A58D-1FF7-44F8-960D-C021BA0CA864}" dt="2022-02-09T19:19:04.376" v="70" actId="20577"/>
          <ac:spMkLst>
            <pc:docMk/>
            <pc:sldMk cId="1105871342" sldId="278"/>
            <ac:spMk id="4" creationId="{00000000-0000-0000-0000-000000000000}"/>
          </ac:spMkLst>
        </pc:spChg>
      </pc:sldChg>
      <pc:sldChg chg="del">
        <pc:chgData name="John Freddy Londoño" userId="07898c46-e720-489a-b2cf-c26f75c3d3b3" providerId="ADAL" clId="{1245A58D-1FF7-44F8-960D-C021BA0CA864}" dt="2022-02-09T19:16:59.237" v="68" actId="2696"/>
        <pc:sldMkLst>
          <pc:docMk/>
          <pc:sldMk cId="4001387290" sldId="340"/>
        </pc:sldMkLst>
      </pc:sldChg>
      <pc:sldChg chg="add">
        <pc:chgData name="John Freddy Londoño" userId="07898c46-e720-489a-b2cf-c26f75c3d3b3" providerId="ADAL" clId="{1245A58D-1FF7-44F8-960D-C021BA0CA864}" dt="2022-02-09T19:16:56.001" v="67"/>
        <pc:sldMkLst>
          <pc:docMk/>
          <pc:sldMk cId="3163149164" sldId="34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0" units="cm"/>
          <inkml:channel name="Y" type="integer" min="-188" max="892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6.95652" units="1/cm"/>
          <inkml:channelProperty channel="T" name="resolution" value="1" units="1/dev"/>
        </inkml:channelProperties>
      </inkml:inkSource>
      <inkml:timestamp xml:id="ts0" timeString="2022-09-30T20:43:36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15849 6761 0,'0'37'47,"38"-37"0,36 0-47,39 0 16,-1 0-16,0 0 15,-37 0 1,-1 0-16,39 0 16,73-37-16,-111 37 15,-37 0-15,36 0 16,1 0-16,-38 0 15,1-38-15,37 38 16,37 0-16,-75 0 16,38-37-16,-38 0 15,1 37-15,-1 0 16,-37-38-16,37 38 16,-37 38 62,-37-38-63,0 0-15</inkml:trace>
  <inkml:trace contextRef="#ctx0" brushRef="#br0" timeOffset="2312.44">16410 5229 0,'0'38'125,"0"-1"-110,0 0-15,0 1 16,37-38-16,-37 74 15,38-36-15,-38-1 16,0 0 0,37-37-16,-37 38 15,0-1 48,0 1-48</inkml:trace>
  <inkml:trace contextRef="#ctx0" brushRef="#br0" timeOffset="3283.32">16186 5603 0,'37'0'79,"0"0"-79,1 0 62,-1 0-46,1 0-1,-1 37 1,-37 1 0,75-1-16,-38 0 15,1-37 1,-1 38-16,0-38 172,1 0-141,-38-38-31,0 1 31,0 0-15,0-1-1,37 1 1</inkml:trace>
  <inkml:trace contextRef="#ctx0" brushRef="#br0" timeOffset="6870.52">15625 5416 0,'0'-37'32,"0"-1"-17,-37 38-15,37-37 16,-38 0 0,1 37-1,37-38 1,-38 38-16,1 0 15,0-37 1,-1 0 0,-36-1-16,36 1 15,-74-38-15,-75 0 16,75 1-16,37 36 16,1 1-1,36 0-15,1 37 16,-1 0-1,-36 0-15,-39 0 16,76 0-16,-38 0 16,38 0-16,-75 0 15,37 0 1,-74 37 0,111-37-16,-37 0 15,38 0-15,0 37 16,-1-37-1,38 38-15,-37-38 16,-38 0 0,38 37-1,-1 0-15,-36-37 16,-1 0-16,37 75 16,-36-75-16,36 0 15,38 38 1,-37-38-16,0 0 0,37 37 15,-75-37 1,37 0-16,1 0 16,0 0-16,-1 37 15</inkml:trace>
  <inkml:trace contextRef="#ctx0" brushRef="#br0" timeOffset="7741.57">12709 4632 0,'0'37'109,"0"0"-109,0 75 31,0-74-31,0-1 16,0 0 0,0 1-1,-37-38 16,37 37-15,0 1-16,0-1 16,-37 0-1,-1 38-15,38 0 32,38-75 46,36 0-78,1 0 15,0 0-15,-38 0 16,1 0-16,-1 0 16,0 0-1,1 37-15,-1-37 16,1 0-1,-1 0-15,0 0 16,1 37 0,-1-37-1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85C9-BE9D-4F37-B05C-FB77CB951A54}" type="datetimeFigureOut">
              <a:rPr lang="es-CO" smtClean="0"/>
              <a:t>30/09/2022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8573-99E5-4571-A2DF-F00436165D8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33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3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11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5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70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0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00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/>
          <a:stretch/>
        </p:blipFill>
        <p:spPr>
          <a:xfrm>
            <a:off x="3209052" y="1967508"/>
            <a:ext cx="5035751" cy="31280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1468" y="-144389"/>
            <a:ext cx="2550920" cy="11453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3741" y="0"/>
            <a:ext cx="9108259" cy="20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1468" y="-144389"/>
            <a:ext cx="2550920" cy="114538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3741" y="0"/>
            <a:ext cx="9108259" cy="20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1468" y="-144389"/>
            <a:ext cx="2550920" cy="1145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3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6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3952479" y="2474008"/>
            <a:ext cx="4287042" cy="1909985"/>
            <a:chOff x="3846743" y="2474008"/>
            <a:chExt cx="4287042" cy="1909985"/>
          </a:xfrm>
        </p:grpSpPr>
        <p:pic>
          <p:nvPicPr>
            <p:cNvPr id="2" name="Imagen 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743" y="2474008"/>
              <a:ext cx="1815248" cy="190998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554" y="2869251"/>
              <a:ext cx="1838231" cy="1119499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 userDrawn="1"/>
          </p:nvCxnSpPr>
          <p:spPr>
            <a:xfrm>
              <a:off x="5879507" y="2621423"/>
              <a:ext cx="0" cy="16151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25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view.javerianacali.edu.co/cgi-olib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vitela.javerianacali.edu.co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digital.unal.edu.co/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ntellectum.unisabana.edu.co/" TargetMode="External"/><Relationship Id="rId5" Type="http://schemas.openxmlformats.org/officeDocument/2006/relationships/hyperlink" Target="http://bibliotecadigital.udea.edu.co/" TargetMode="External"/><Relationship Id="rId4" Type="http://schemas.openxmlformats.org/officeDocument/2006/relationships/hyperlink" Target="https://repository.javeriana.edu.c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dbib.javerianacali.edu.co/logi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referencia@javerianacali.edu.c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3" y="1187353"/>
            <a:ext cx="3705163" cy="39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846232" y="3429247"/>
            <a:ext cx="3345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n w="0"/>
              </a:rPr>
              <a:t>Cerca de 997.000 resultados</a:t>
            </a:r>
            <a:endParaRPr lang="es-CO" sz="2000" dirty="0">
              <a:ln w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920522" y="4176081"/>
            <a:ext cx="327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ln w="0"/>
              </a:rPr>
              <a:t>Cerca de 163.000 resultados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81241" y="1530570"/>
            <a:ext cx="11251367" cy="1446550"/>
            <a:chOff x="581242" y="1585162"/>
            <a:chExt cx="8704094" cy="1446550"/>
          </a:xfrm>
        </p:grpSpPr>
        <p:sp>
          <p:nvSpPr>
            <p:cNvPr id="2" name="CuadroTexto 1"/>
            <p:cNvSpPr txBox="1"/>
            <p:nvPr/>
          </p:nvSpPr>
          <p:spPr>
            <a:xfrm>
              <a:off x="581242" y="1585162"/>
              <a:ext cx="87040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500" b="1" dirty="0">
                  <a:ln w="0"/>
                </a:rPr>
                <a:t>Uso de comodines</a:t>
              </a:r>
            </a:p>
            <a:p>
              <a:pPr algn="ctr"/>
              <a:r>
                <a:rPr lang="es-CO" sz="2500" b="1" dirty="0">
                  <a:ln w="0"/>
                </a:rPr>
                <a:t> </a:t>
              </a:r>
            </a:p>
            <a:p>
              <a:r>
                <a:rPr lang="es-CO" sz="2000" b="1" dirty="0">
                  <a:ln w="0"/>
                </a:rPr>
                <a:t>Comillas </a:t>
              </a:r>
            </a:p>
            <a:p>
              <a:r>
                <a:rPr lang="es-CO" dirty="0">
                  <a:ln w="0"/>
                </a:rPr>
                <a:t>Recupera frases exactas o palabras compuestas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523570" y="2285076"/>
              <a:ext cx="11029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000" b="1" dirty="0">
                  <a:solidFill>
                    <a:schemeClr val="tx2">
                      <a:lumMod val="75000"/>
                    </a:schemeClr>
                  </a:solidFill>
                </a:rPr>
                <a:t>“  ”</a:t>
              </a:r>
              <a:endParaRPr lang="es-CO" dirty="0"/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393425"/>
            <a:ext cx="1359085" cy="11433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58" y="3338475"/>
            <a:ext cx="8220964" cy="4762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58" y="4176080"/>
            <a:ext cx="8220964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501402" y="4231567"/>
            <a:ext cx="7017892" cy="1160821"/>
            <a:chOff x="581242" y="3866742"/>
            <a:chExt cx="7017892" cy="1160821"/>
          </a:xfrm>
        </p:grpSpPr>
        <p:sp>
          <p:nvSpPr>
            <p:cNvPr id="42" name="CuadroTexto 41"/>
            <p:cNvSpPr txBox="1"/>
            <p:nvPr/>
          </p:nvSpPr>
          <p:spPr>
            <a:xfrm>
              <a:off x="581242" y="4104233"/>
              <a:ext cx="70178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>
                  <a:ln w="0"/>
                </a:rPr>
                <a:t>SIGNO DE INTERROGACIÓN</a:t>
              </a:r>
            </a:p>
            <a:p>
              <a:pPr algn="ctr"/>
              <a:r>
                <a:rPr lang="es-ES" dirty="0"/>
                <a:t>Permite sustituir un carácter en medio o al final de un término de búsqueda.</a:t>
              </a:r>
              <a:endParaRPr lang="es-CO" dirty="0">
                <a:ln w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5386578" y="3866742"/>
              <a:ext cx="455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600" b="1" dirty="0"/>
                <a:t>?</a:t>
              </a: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5162382" y="5294165"/>
            <a:ext cx="1695932" cy="849361"/>
            <a:chOff x="6633194" y="5486997"/>
            <a:chExt cx="1695932" cy="849361"/>
          </a:xfrm>
        </p:grpSpPr>
        <p:grpSp>
          <p:nvGrpSpPr>
            <p:cNvPr id="45" name="Grupo 44"/>
            <p:cNvGrpSpPr/>
            <p:nvPr/>
          </p:nvGrpSpPr>
          <p:grpSpPr>
            <a:xfrm>
              <a:off x="6633194" y="5486997"/>
              <a:ext cx="1695932" cy="849361"/>
              <a:chOff x="7236296" y="5543073"/>
              <a:chExt cx="1695932" cy="849361"/>
            </a:xfrm>
          </p:grpSpPr>
          <p:sp>
            <p:nvSpPr>
              <p:cNvPr id="48" name="Rectángulo 47"/>
              <p:cNvSpPr/>
              <p:nvPr/>
            </p:nvSpPr>
            <p:spPr>
              <a:xfrm>
                <a:off x="7236296" y="5777968"/>
                <a:ext cx="74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err="1">
                    <a:ln w="0"/>
                  </a:rPr>
                  <a:t>Bra?il</a:t>
                </a:r>
                <a:endParaRPr lang="es-CO" dirty="0">
                  <a:ln w="0"/>
                </a:endParaRPr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8232622" y="5543073"/>
                <a:ext cx="699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n w="0"/>
                  </a:rPr>
                  <a:t>Brasil</a:t>
                </a:r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8232622" y="6023102"/>
                <a:ext cx="699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n w="0"/>
                  </a:rPr>
                  <a:t>Brazil</a:t>
                </a:r>
              </a:p>
            </p:txBody>
          </p:sp>
          <p:cxnSp>
            <p:nvCxnSpPr>
              <p:cNvPr id="51" name="Conector recto de flecha 50"/>
              <p:cNvCxnSpPr/>
              <p:nvPr/>
            </p:nvCxnSpPr>
            <p:spPr>
              <a:xfrm flipV="1">
                <a:off x="7884368" y="5805264"/>
                <a:ext cx="399788" cy="180483"/>
              </a:xfrm>
              <a:prstGeom prst="straightConnector1">
                <a:avLst/>
              </a:prstGeom>
              <a:noFill/>
            </p:spPr>
          </p:cxnSp>
          <p:cxnSp>
            <p:nvCxnSpPr>
              <p:cNvPr id="52" name="Conector recto de flecha 51"/>
              <p:cNvCxnSpPr/>
              <p:nvPr/>
            </p:nvCxnSpPr>
            <p:spPr>
              <a:xfrm>
                <a:off x="7884368" y="6021288"/>
                <a:ext cx="341390" cy="184666"/>
              </a:xfrm>
              <a:prstGeom prst="straightConnector1">
                <a:avLst/>
              </a:prstGeom>
              <a:noFill/>
            </p:spPr>
          </p:cxnSp>
        </p:grpSp>
        <p:cxnSp>
          <p:nvCxnSpPr>
            <p:cNvPr id="46" name="Conector recto de flecha 45"/>
            <p:cNvCxnSpPr>
              <a:stCxn id="48" idx="3"/>
              <a:endCxn id="49" idx="1"/>
            </p:cNvCxnSpPr>
            <p:nvPr/>
          </p:nvCxnSpPr>
          <p:spPr>
            <a:xfrm flipV="1">
              <a:off x="7375544" y="5671663"/>
              <a:ext cx="253976" cy="2348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>
              <a:stCxn id="48" idx="3"/>
              <a:endCxn id="50" idx="1"/>
            </p:cNvCxnSpPr>
            <p:nvPr/>
          </p:nvCxnSpPr>
          <p:spPr>
            <a:xfrm>
              <a:off x="7375544" y="5906558"/>
              <a:ext cx="253976" cy="245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adroTexto 52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393425"/>
            <a:ext cx="1359085" cy="1143357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646065" y="1184713"/>
            <a:ext cx="2907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Uso de comodines </a:t>
            </a:r>
          </a:p>
          <a:p>
            <a:pPr algn="ctr"/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283645" y="2019300"/>
            <a:ext cx="697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</a:rPr>
              <a:t>CORTECHES</a:t>
            </a:r>
            <a:endParaRPr lang="es-CO" b="1" dirty="0">
              <a:ln w="0"/>
            </a:endParaRPr>
          </a:p>
          <a:p>
            <a:pPr algn="ctr"/>
            <a:r>
              <a:rPr lang="es-ES" dirty="0"/>
              <a:t>Nos permite encontrar información en el formato requerido.</a:t>
            </a:r>
          </a:p>
          <a:p>
            <a:pPr algn="just"/>
            <a:r>
              <a:rPr lang="es-ES" b="1" dirty="0"/>
              <a:t>Ejemplo:</a:t>
            </a:r>
            <a:endParaRPr lang="es-CO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6313052" y="1895418"/>
            <a:ext cx="1264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[]</a:t>
            </a:r>
            <a:endParaRPr lang="es-CO" sz="3200" dirty="0"/>
          </a:p>
          <a:p>
            <a:endParaRPr lang="es-CO" sz="4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74" y="3142395"/>
            <a:ext cx="8210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133" name="Imagen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35" name="CuadroTexto 134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2838737" y="2229965"/>
            <a:ext cx="6830692" cy="1196277"/>
            <a:chOff x="2838737" y="2229965"/>
            <a:chExt cx="6830692" cy="1196277"/>
          </a:xfrm>
        </p:grpSpPr>
        <p:sp>
          <p:nvSpPr>
            <p:cNvPr id="138" name="Elipse 137"/>
            <p:cNvSpPr/>
            <p:nvPr/>
          </p:nvSpPr>
          <p:spPr>
            <a:xfrm>
              <a:off x="5549231" y="2229965"/>
              <a:ext cx="4120198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Revisión de colecciones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existentes en la biblioteca de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nuestra universidad o de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otras instituciones</a:t>
              </a:r>
            </a:p>
          </p:txBody>
        </p:sp>
        <p:sp>
          <p:nvSpPr>
            <p:cNvPr id="141" name="Proceso 140"/>
            <p:cNvSpPr/>
            <p:nvPr/>
          </p:nvSpPr>
          <p:spPr>
            <a:xfrm>
              <a:off x="2838737" y="2493667"/>
              <a:ext cx="1744406" cy="6595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 dirty="0">
                  <a:solidFill>
                    <a:schemeClr val="tx1"/>
                  </a:solidFill>
                </a:rPr>
                <a:t>CATÁLOGOS</a:t>
              </a:r>
            </a:p>
          </p:txBody>
        </p:sp>
        <p:cxnSp>
          <p:nvCxnSpPr>
            <p:cNvPr id="143" name="Conector recto de flecha 142"/>
            <p:cNvCxnSpPr>
              <a:stCxn id="141" idx="3"/>
              <a:endCxn id="138" idx="2"/>
            </p:cNvCxnSpPr>
            <p:nvPr/>
          </p:nvCxnSpPr>
          <p:spPr>
            <a:xfrm>
              <a:off x="4583143" y="2823453"/>
              <a:ext cx="966088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/>
          <p:cNvGrpSpPr/>
          <p:nvPr/>
        </p:nvGrpSpPr>
        <p:grpSpPr>
          <a:xfrm>
            <a:off x="2838737" y="868795"/>
            <a:ext cx="6830318" cy="1196277"/>
            <a:chOff x="2838737" y="868795"/>
            <a:chExt cx="6830318" cy="1196277"/>
          </a:xfrm>
        </p:grpSpPr>
        <p:sp>
          <p:nvSpPr>
            <p:cNvPr id="137" name="Proceso 136"/>
            <p:cNvSpPr/>
            <p:nvPr/>
          </p:nvSpPr>
          <p:spPr>
            <a:xfrm>
              <a:off x="2838737" y="1144232"/>
              <a:ext cx="1744406" cy="65320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>
                  <a:solidFill>
                    <a:schemeClr val="tx1"/>
                  </a:solidFill>
                </a:rPr>
                <a:t>DOCUMENTOS </a:t>
              </a:r>
            </a:p>
            <a:p>
              <a:pPr algn="ctr"/>
              <a:r>
                <a:rPr lang="es-ES" altLang="es-CO" sz="1400">
                  <a:solidFill>
                    <a:schemeClr val="tx1"/>
                  </a:solidFill>
                </a:rPr>
                <a:t>SECUNDARIOS</a:t>
              </a:r>
              <a:endParaRPr lang="es-ES" altLang="es-CO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Conector recto de flecha 138"/>
            <p:cNvCxnSpPr>
              <a:stCxn id="137" idx="3"/>
              <a:endCxn id="145" idx="2"/>
            </p:cNvCxnSpPr>
            <p:nvPr/>
          </p:nvCxnSpPr>
          <p:spPr>
            <a:xfrm flipV="1">
              <a:off x="4583143" y="1466934"/>
              <a:ext cx="966088" cy="3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Elipse 144"/>
            <p:cNvSpPr/>
            <p:nvPr/>
          </p:nvSpPr>
          <p:spPr>
            <a:xfrm>
              <a:off x="5549231" y="868795"/>
              <a:ext cx="4119824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Son obras de referencia o de consulta que nos remiten a otra fuente, como por ejemplo, bibliografías, términos,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definiciones , lugares, autores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 específicos, datos generales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839111" y="3547830"/>
            <a:ext cx="6831903" cy="1196277"/>
            <a:chOff x="2839111" y="3547830"/>
            <a:chExt cx="6831903" cy="1196277"/>
          </a:xfrm>
        </p:grpSpPr>
        <p:sp>
          <p:nvSpPr>
            <p:cNvPr id="142" name="Elipse 141"/>
            <p:cNvSpPr/>
            <p:nvPr/>
          </p:nvSpPr>
          <p:spPr>
            <a:xfrm>
              <a:off x="5549231" y="3547830"/>
              <a:ext cx="4121783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Información especializada en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texto completo o referencial, para todas la áreas de conocimiento </a:t>
              </a:r>
            </a:p>
          </p:txBody>
        </p:sp>
        <p:sp>
          <p:nvSpPr>
            <p:cNvPr id="146" name="Proceso 145"/>
            <p:cNvSpPr/>
            <p:nvPr/>
          </p:nvSpPr>
          <p:spPr>
            <a:xfrm>
              <a:off x="2839111" y="3830008"/>
              <a:ext cx="1762452" cy="641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 dirty="0">
                  <a:solidFill>
                    <a:schemeClr val="tx1"/>
                  </a:solidFill>
                </a:rPr>
                <a:t>BASES DE DATOS</a:t>
              </a:r>
            </a:p>
          </p:txBody>
        </p:sp>
        <p:cxnSp>
          <p:nvCxnSpPr>
            <p:cNvPr id="147" name="Conector recto de flecha 146"/>
            <p:cNvCxnSpPr>
              <a:stCxn id="146" idx="3"/>
              <a:endCxn id="142" idx="2"/>
            </p:cNvCxnSpPr>
            <p:nvPr/>
          </p:nvCxnSpPr>
          <p:spPr>
            <a:xfrm flipV="1">
              <a:off x="4601563" y="4145969"/>
              <a:ext cx="947668" cy="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upo 147"/>
          <p:cNvGrpSpPr/>
          <p:nvPr/>
        </p:nvGrpSpPr>
        <p:grpSpPr>
          <a:xfrm>
            <a:off x="2839111" y="4870345"/>
            <a:ext cx="6832883" cy="1196277"/>
            <a:chOff x="2839111" y="4870345"/>
            <a:chExt cx="6832883" cy="1196277"/>
          </a:xfrm>
        </p:grpSpPr>
        <p:sp>
          <p:nvSpPr>
            <p:cNvPr id="149" name="Proceso 148"/>
            <p:cNvSpPr/>
            <p:nvPr/>
          </p:nvSpPr>
          <p:spPr>
            <a:xfrm>
              <a:off x="2839111" y="5147875"/>
              <a:ext cx="1762452" cy="6412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altLang="es-CO" sz="1400" dirty="0">
                  <a:solidFill>
                    <a:schemeClr val="tx1"/>
                  </a:solidFill>
                </a:rPr>
                <a:t>OTRAS FUENTES DE INFORMACIÓN</a:t>
              </a:r>
            </a:p>
          </p:txBody>
        </p:sp>
        <p:sp>
          <p:nvSpPr>
            <p:cNvPr id="150" name="Elipse 149"/>
            <p:cNvSpPr/>
            <p:nvPr/>
          </p:nvSpPr>
          <p:spPr>
            <a:xfrm>
              <a:off x="5550583" y="4870345"/>
              <a:ext cx="4121411" cy="119627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Internet (Acceso abierto, Motores,</a:t>
              </a:r>
            </a:p>
            <a:p>
              <a:pPr algn="ctr"/>
              <a:r>
                <a:rPr lang="es-CO" sz="1300" dirty="0" err="1">
                  <a:solidFill>
                    <a:schemeClr val="tx1"/>
                  </a:solidFill>
                </a:rPr>
                <a:t>Metabuscadores</a:t>
              </a:r>
              <a:r>
                <a:rPr lang="es-CO" sz="13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s-CO" sz="1300" dirty="0">
                  <a:solidFill>
                    <a:schemeClr val="tx1"/>
                  </a:solidFill>
                </a:rPr>
                <a:t>directorios, etc.)</a:t>
              </a:r>
            </a:p>
          </p:txBody>
        </p:sp>
        <p:cxnSp>
          <p:nvCxnSpPr>
            <p:cNvPr id="151" name="Conector recto de flecha 150"/>
            <p:cNvCxnSpPr>
              <a:stCxn id="149" idx="3"/>
              <a:endCxn id="150" idx="2"/>
            </p:cNvCxnSpPr>
            <p:nvPr/>
          </p:nvCxnSpPr>
          <p:spPr>
            <a:xfrm flipV="1">
              <a:off x="4601563" y="5468484"/>
              <a:ext cx="94902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8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81242" y="1585162"/>
            <a:ext cx="87040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n w="0"/>
              </a:rPr>
              <a:t>Catálogos de Bibliotecas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n w="0"/>
              </a:rPr>
              <a:t>Repositorios Institucionales</a:t>
            </a:r>
          </a:p>
          <a:p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949511" y="3007562"/>
            <a:ext cx="7246651" cy="323981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572837" y="1865475"/>
            <a:ext cx="6096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b="1" dirty="0">
                <a:ln w="0"/>
              </a:rPr>
              <a:t>Bases de </a:t>
            </a:r>
            <a:r>
              <a:rPr lang="pt-BR" sz="2500" b="1" dirty="0" err="1">
                <a:ln w="0"/>
              </a:rPr>
              <a:t>datos</a:t>
            </a:r>
            <a:r>
              <a:rPr lang="pt-BR" sz="2500" b="1" dirty="0">
                <a:ln w="0"/>
              </a:rPr>
              <a:t> bibliográficas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48149" y="522514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2312125" y="5120640"/>
            <a:ext cx="1567543" cy="563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87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5532" y="2608747"/>
            <a:ext cx="398514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n w="0"/>
              </a:rPr>
              <a:t>Catálogos de Bibliotecas</a:t>
            </a:r>
            <a:r>
              <a:rPr lang="pt-BR" sz="2000" dirty="0">
                <a:ln w="0"/>
              </a:rPr>
              <a:t>. </a:t>
            </a:r>
            <a:r>
              <a:rPr lang="es-CO" sz="2000" dirty="0">
                <a:solidFill>
                  <a:schemeClr val="tx2">
                    <a:lumMod val="75000"/>
                  </a:schemeClr>
                </a:solidFill>
              </a:rPr>
              <a:t>Se recuperan libros, revistas, videos, folletos, etc., de la colección disponible en formato físico. </a:t>
            </a:r>
          </a:p>
          <a:p>
            <a:pPr algn="just"/>
            <a:endParaRPr lang="pt-BR" sz="2000" dirty="0">
              <a:ln w="0"/>
            </a:endParaRPr>
          </a:p>
          <a:p>
            <a:pPr algn="just"/>
            <a:r>
              <a:rPr lang="es-ES" sz="1500" dirty="0">
                <a:hlinkClick r:id="rId3"/>
              </a:rPr>
              <a:t>http://webview.javerianacali.edu.co/cgi-olib/</a:t>
            </a:r>
            <a:endParaRPr lang="es-CO" sz="15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93" y="1681803"/>
            <a:ext cx="7788552" cy="36594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205415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10918" t="15911" r="10479"/>
          <a:stretch/>
        </p:blipFill>
        <p:spPr>
          <a:xfrm>
            <a:off x="2618941" y="2195495"/>
            <a:ext cx="8037914" cy="4449170"/>
          </a:xfrm>
          <a:prstGeom prst="rect">
            <a:avLst/>
          </a:prstGeom>
        </p:spPr>
      </p:pic>
      <p:sp>
        <p:nvSpPr>
          <p:cNvPr id="16" name="Llamada de flecha a la derecha 15"/>
          <p:cNvSpPr/>
          <p:nvPr/>
        </p:nvSpPr>
        <p:spPr>
          <a:xfrm flipH="1">
            <a:off x="9096431" y="3921358"/>
            <a:ext cx="1971905" cy="750666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Búsqueda general por palabra clave</a:t>
            </a:r>
            <a:endParaRPr lang="es-CO" sz="1600" dirty="0"/>
          </a:p>
        </p:txBody>
      </p:sp>
      <p:sp>
        <p:nvSpPr>
          <p:cNvPr id="17" name="Llamada de flecha a la derecha 16"/>
          <p:cNvSpPr/>
          <p:nvPr/>
        </p:nvSpPr>
        <p:spPr>
          <a:xfrm>
            <a:off x="751827" y="5532974"/>
            <a:ext cx="2232975" cy="714400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Búsqueda por comunidad</a:t>
            </a:r>
            <a:endParaRPr lang="es-CO" sz="1600" dirty="0"/>
          </a:p>
        </p:txBody>
      </p:sp>
      <p:pic>
        <p:nvPicPr>
          <p:cNvPr id="9" name="Picture 2" descr="Acceso Abierto - Biblioteca CURZ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347" y="645322"/>
            <a:ext cx="1449016" cy="63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9182" y="1619072"/>
            <a:ext cx="33473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n w="0"/>
              </a:rPr>
              <a:t>Repositorio Institucional Vitela Javeriana Cali</a:t>
            </a:r>
          </a:p>
          <a:p>
            <a:r>
              <a:rPr lang="es-CO" dirty="0">
                <a:hlinkClick r:id="rId6"/>
              </a:rPr>
              <a:t>http://vitela.javerianacali.edu.co/</a:t>
            </a:r>
            <a:endParaRPr lang="es-CO" dirty="0"/>
          </a:p>
          <a:p>
            <a:endParaRPr lang="pt-BR" b="1" dirty="0">
              <a:ln w="0"/>
            </a:endParaRPr>
          </a:p>
          <a:p>
            <a:pPr algn="just"/>
            <a:r>
              <a:rPr lang="es-CO" dirty="0"/>
              <a:t>Nuestro repositorio de acceso abierto, garantiza la difusión y preservación de la producción académica, científica y cultural de la Pontificia Universidad Javeriana Cali.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Actualmente, puedes encontrar más de 5.200 ítems de acceso sin restricción.</a:t>
            </a:r>
          </a:p>
        </p:txBody>
      </p:sp>
    </p:spTree>
    <p:extLst>
      <p:ext uri="{BB962C8B-B14F-4D97-AF65-F5344CB8AC3E}">
        <p14:creationId xmlns:p14="http://schemas.microsoft.com/office/powerpoint/2010/main" val="278491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064526" y="2452859"/>
            <a:ext cx="55136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s-ES" sz="2000" dirty="0">
                <a:effectLst/>
              </a:rPr>
              <a:t>Repositorio Universidad Nacional</a:t>
            </a:r>
          </a:p>
          <a:p>
            <a:r>
              <a:rPr lang="es-CO" sz="2000" dirty="0">
                <a:effectLst/>
                <a:hlinkClick r:id="rId3"/>
              </a:rPr>
              <a:t>http://www.bdigital.unal.edu.co/</a:t>
            </a:r>
            <a:endParaRPr lang="es-CO" sz="2000" dirty="0">
              <a:effectLst/>
            </a:endParaRPr>
          </a:p>
          <a:p>
            <a:endParaRPr lang="es-ES" sz="2000" dirty="0">
              <a:effectLst/>
            </a:endParaRPr>
          </a:p>
          <a:p>
            <a:r>
              <a:rPr lang="es-ES" sz="2000" dirty="0">
                <a:effectLst/>
              </a:rPr>
              <a:t>Repositorio Universidad Javeriana Bogotá</a:t>
            </a:r>
          </a:p>
          <a:p>
            <a:r>
              <a:rPr lang="es-CO" sz="2000" dirty="0">
                <a:effectLst/>
                <a:hlinkClick r:id="rId4"/>
              </a:rPr>
              <a:t>https://repository.javeriana.edu.co/</a:t>
            </a:r>
            <a:endParaRPr lang="es-CO" sz="2000" dirty="0">
              <a:effectLst/>
            </a:endParaRPr>
          </a:p>
          <a:p>
            <a:endParaRPr lang="es-ES" sz="2000" dirty="0">
              <a:effectLst/>
            </a:endParaRPr>
          </a:p>
          <a:p>
            <a:r>
              <a:rPr lang="es-ES" sz="2000" dirty="0">
                <a:effectLst/>
              </a:rPr>
              <a:t>Repositorio Universidad de Antioquia</a:t>
            </a:r>
          </a:p>
          <a:p>
            <a:r>
              <a:rPr lang="es-CO" sz="2000" dirty="0">
                <a:effectLst/>
                <a:hlinkClick r:id="rId5"/>
              </a:rPr>
              <a:t>http://bibliotecadigital.udea.edu.co/</a:t>
            </a:r>
            <a:endParaRPr lang="es-CO" sz="2000" dirty="0">
              <a:effectLst/>
            </a:endParaRPr>
          </a:p>
          <a:p>
            <a:endParaRPr lang="es-ES" sz="2000" dirty="0">
              <a:effectLst/>
            </a:endParaRPr>
          </a:p>
          <a:p>
            <a:r>
              <a:rPr lang="es-ES" sz="2000" dirty="0">
                <a:effectLst/>
              </a:rPr>
              <a:t>Repositorio Universidad de la Sabana</a:t>
            </a:r>
          </a:p>
          <a:p>
            <a:r>
              <a:rPr lang="es-CO" sz="2000" dirty="0">
                <a:effectLst/>
                <a:hlinkClick r:id="rId6"/>
              </a:rPr>
              <a:t>https://intellectum.unisabana.edu.co/</a:t>
            </a:r>
            <a:endParaRPr lang="es-ES" sz="2000" dirty="0">
              <a:effectLst/>
            </a:endParaRPr>
          </a:p>
        </p:txBody>
      </p:sp>
      <p:sp>
        <p:nvSpPr>
          <p:cNvPr id="6" name="Llamada de flecha a la izquierda 5"/>
          <p:cNvSpPr/>
          <p:nvPr/>
        </p:nvSpPr>
        <p:spPr>
          <a:xfrm>
            <a:off x="6066227" y="2986760"/>
            <a:ext cx="4667533" cy="1864162"/>
          </a:xfrm>
          <a:prstGeom prst="leftArrowCallout">
            <a:avLst>
              <a:gd name="adj1" fmla="val 11519"/>
              <a:gd name="adj2" fmla="val 25000"/>
              <a:gd name="adj3" fmla="val 25000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tx1"/>
                </a:solidFill>
              </a:rPr>
              <a:t>Identificar otras universidades para revisar su producción intelectual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307411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559541" y="1335005"/>
            <a:ext cx="10440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n w="0"/>
              </a:rPr>
              <a:t>Son herramientas en las que se obtienen referencias o texto completo de documentos científicos (revistas, libros, tesis, reportes, etc.) en las diferentes áreas del conocimiento. Permiten recuperar información fiable y evaluada por expertos.</a:t>
            </a:r>
          </a:p>
          <a:p>
            <a:pPr algn="ctr"/>
            <a:endParaRPr lang="es-ES" dirty="0">
              <a:ln w="0"/>
            </a:endParaRPr>
          </a:p>
          <a:p>
            <a:pPr algn="ctr"/>
            <a:r>
              <a:rPr lang="es-ES" dirty="0">
                <a:ln w="0"/>
              </a:rPr>
              <a:t>Ingresa a las Bases de datos de tu Biblioteca CRAI Javeriana Cali</a:t>
            </a:r>
          </a:p>
          <a:p>
            <a:pPr algn="ctr"/>
            <a:r>
              <a:rPr lang="es-ES" dirty="0">
                <a:ln w="0"/>
              </a:rPr>
              <a:t>Ruta : </a:t>
            </a:r>
            <a:r>
              <a:rPr lang="es-CO" dirty="0">
                <a:ln w="0"/>
                <a:hlinkClick r:id="rId3"/>
              </a:rPr>
              <a:t>https://bdbib.javerianacali.edu.co/login</a:t>
            </a:r>
            <a:endParaRPr lang="es-CO" dirty="0">
              <a:ln w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3" y="390783"/>
            <a:ext cx="1233468" cy="1194102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3427225" y="3286914"/>
            <a:ext cx="6533667" cy="2737551"/>
            <a:chOff x="3135002" y="3112714"/>
            <a:chExt cx="6533667" cy="2737551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3924" y="4745365"/>
              <a:ext cx="4695825" cy="1104900"/>
            </a:xfrm>
            <a:prstGeom prst="rect">
              <a:avLst/>
            </a:prstGeom>
          </p:spPr>
        </p:pic>
        <p:pic>
          <p:nvPicPr>
            <p:cNvPr id="4" name="Imagen 3">
              <a:hlinkClick r:id="rId3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5002" y="3112714"/>
              <a:ext cx="6533667" cy="1419225"/>
            </a:xfrm>
            <a:prstGeom prst="rect">
              <a:avLst/>
            </a:prstGeom>
          </p:spPr>
        </p:pic>
      </p:grpSp>
      <p:sp>
        <p:nvSpPr>
          <p:cNvPr id="7" name="Llamada de flecha a la izquierda 6"/>
          <p:cNvSpPr/>
          <p:nvPr/>
        </p:nvSpPr>
        <p:spPr>
          <a:xfrm>
            <a:off x="8681286" y="5026719"/>
            <a:ext cx="2150290" cy="890591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Ingrese usuario institucional</a:t>
            </a:r>
            <a:endParaRPr lang="es-CO" sz="1600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27200" y="698500"/>
            <a:ext cx="1008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0"/>
              </a:rPr>
              <a:t>Bases de datos y otros Recursos Digitales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00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32" y="1857334"/>
            <a:ext cx="6811852" cy="43900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15" name="Llamada de flecha a la izquierda 14"/>
          <p:cNvSpPr/>
          <p:nvPr/>
        </p:nvSpPr>
        <p:spPr>
          <a:xfrm flipH="1">
            <a:off x="2365174" y="1926378"/>
            <a:ext cx="3693818" cy="881914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E-</a:t>
            </a:r>
            <a:r>
              <a:rPr lang="es-ES" sz="1600" b="1" dirty="0" err="1">
                <a:solidFill>
                  <a:schemeClr val="tx2">
                    <a:lumMod val="75000"/>
                  </a:schemeClr>
                </a:solidFill>
              </a:rPr>
              <a:t>journals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: especializadas por área del conocimiento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sp>
        <p:nvSpPr>
          <p:cNvPr id="16" name="Llamada de flecha a la izquierda 15"/>
          <p:cNvSpPr/>
          <p:nvPr/>
        </p:nvSpPr>
        <p:spPr>
          <a:xfrm>
            <a:off x="6058992" y="3395215"/>
            <a:ext cx="4923508" cy="831943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Multidisciplinarias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: contienen información en todas las áreas del conocimiento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sp>
        <p:nvSpPr>
          <p:cNvPr id="17" name="Llamada de flecha a la izquierda 16"/>
          <p:cNvSpPr/>
          <p:nvPr/>
        </p:nvSpPr>
        <p:spPr>
          <a:xfrm flipH="1">
            <a:off x="356223" y="3811186"/>
            <a:ext cx="4429009" cy="963227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</a:rPr>
              <a:t>E-</a:t>
            </a:r>
            <a:r>
              <a:rPr lang="es-ES" sz="1600" b="1" dirty="0" err="1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 Colección de libros electrónicos multidisciplinarios y especializados 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106238" y="1113408"/>
            <a:ext cx="1008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>
                <a:ln w="0"/>
              </a:rPr>
              <a:t>Bases de datos y otros Recursos Digitales</a:t>
            </a:r>
            <a:endParaRPr lang="es-CO" sz="2500" dirty="0"/>
          </a:p>
        </p:txBody>
      </p:sp>
    </p:spTree>
    <p:extLst>
      <p:ext uri="{BB962C8B-B14F-4D97-AF65-F5344CB8AC3E}">
        <p14:creationId xmlns:p14="http://schemas.microsoft.com/office/powerpoint/2010/main" val="71572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503" y="5732278"/>
            <a:ext cx="1057497" cy="112572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106238" y="1113408"/>
            <a:ext cx="1008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>
                <a:ln w="0"/>
              </a:rPr>
              <a:t>Bases de datos y otros Recursos Digitales</a:t>
            </a:r>
            <a:endParaRPr lang="es-CO" sz="25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46" y="2095921"/>
            <a:ext cx="7336973" cy="4390264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4239247" y="3824870"/>
            <a:ext cx="4392488" cy="185529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Multidisciplinarias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chemeClr val="tx2"/>
                </a:solidFill>
              </a:rPr>
              <a:t>Ebsco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Jstor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Science</a:t>
            </a:r>
            <a:r>
              <a:rPr lang="es-CO" sz="2000" b="1" dirty="0">
                <a:solidFill>
                  <a:schemeClr val="tx2"/>
                </a:solidFill>
              </a:rPr>
              <a:t> </a:t>
            </a:r>
            <a:r>
              <a:rPr lang="es-CO" sz="2000" b="1" dirty="0" err="1">
                <a:solidFill>
                  <a:schemeClr val="tx2"/>
                </a:solidFill>
              </a:rPr>
              <a:t>Direct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Springer</a:t>
            </a:r>
            <a:r>
              <a:rPr lang="es-CO" sz="2000" b="1" dirty="0">
                <a:solidFill>
                  <a:schemeClr val="tx2"/>
                </a:solidFill>
              </a:rPr>
              <a:t> Link (</a:t>
            </a:r>
            <a:r>
              <a:rPr lang="es-CO" sz="2000" b="1" dirty="0" err="1">
                <a:solidFill>
                  <a:schemeClr val="tx2"/>
                </a:solidFill>
              </a:rPr>
              <a:t>Journals</a:t>
            </a:r>
            <a:r>
              <a:rPr lang="es-CO" sz="2000" b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Wiley</a:t>
            </a:r>
            <a:r>
              <a:rPr lang="es-CO" sz="2000" b="1" dirty="0">
                <a:solidFill>
                  <a:schemeClr val="tx2"/>
                </a:solidFill>
              </a:rPr>
              <a:t> Online Library</a:t>
            </a:r>
          </a:p>
        </p:txBody>
      </p:sp>
      <p:sp>
        <p:nvSpPr>
          <p:cNvPr id="20" name="Llamada de flecha a la izquierda 19"/>
          <p:cNvSpPr/>
          <p:nvPr/>
        </p:nvSpPr>
        <p:spPr>
          <a:xfrm>
            <a:off x="8279247" y="4291053"/>
            <a:ext cx="2630420" cy="788583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Clic sobre la Base de datos de interés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8223161" y="1876037"/>
            <a:ext cx="3361774" cy="190162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Específicas (E-</a:t>
            </a:r>
            <a:r>
              <a:rPr lang="es-ES" sz="2000" b="1" dirty="0" err="1">
                <a:solidFill>
                  <a:schemeClr val="tx2"/>
                </a:solidFill>
              </a:rPr>
              <a:t>journals</a:t>
            </a:r>
            <a:r>
              <a:rPr lang="es-ES" sz="2000" b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ACM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>
                <a:solidFill>
                  <a:schemeClr val="tx2"/>
                </a:solidFill>
              </a:rPr>
              <a:t>ASTM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IEEE </a:t>
            </a:r>
            <a:r>
              <a:rPr lang="es-ES" sz="2000" b="1" dirty="0" err="1">
                <a:solidFill>
                  <a:schemeClr val="tx2"/>
                </a:solidFill>
              </a:rPr>
              <a:t>Xplore</a:t>
            </a:r>
            <a:endParaRPr lang="es-CO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IOPScience</a:t>
            </a:r>
            <a:endParaRPr lang="es-CO" sz="2000" b="1" dirty="0">
              <a:solidFill>
                <a:schemeClr val="tx2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73450" y="4766163"/>
            <a:ext cx="3711205" cy="147910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Investigación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Web of </a:t>
            </a:r>
            <a:r>
              <a:rPr lang="es-ES" sz="2000" b="1" dirty="0" err="1">
                <a:solidFill>
                  <a:schemeClr val="tx2"/>
                </a:solidFill>
              </a:rPr>
              <a:t>Science</a:t>
            </a:r>
            <a:endParaRPr lang="es-ES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chemeClr val="tx2"/>
                </a:solidFill>
              </a:rPr>
              <a:t>Scopus</a:t>
            </a:r>
            <a:endParaRPr lang="es-CO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606317" y="1677117"/>
            <a:ext cx="10990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n w="0"/>
              </a:rPr>
              <a:t>Son modelos, planes o procedimientos que una persona (usuarios) ejecuta para recuperar información de interés particular (necesidad, motivación), evaluando, seleccionando y utilizando adecuadamente aquella que es relevante para sus fines respectivos.</a:t>
            </a:r>
          </a:p>
          <a:p>
            <a:pPr algn="just"/>
            <a:endParaRPr lang="es-CO" dirty="0">
              <a:ln w="0"/>
            </a:endParaRPr>
          </a:p>
          <a:p>
            <a:pPr algn="just"/>
            <a:r>
              <a:rPr lang="es-CO" dirty="0">
                <a:ln w="0"/>
              </a:rPr>
              <a:t>Las estrategias se utilizan según la necesidad de información del usuario.</a:t>
            </a:r>
          </a:p>
          <a:p>
            <a:pPr algn="just"/>
            <a:endParaRPr lang="es-ES" dirty="0">
              <a:ln w="0"/>
            </a:endParaRPr>
          </a:p>
          <a:p>
            <a:r>
              <a:rPr lang="es-CO" b="1" dirty="0"/>
              <a:t>Para comenzar, tenga en cuenta: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u="sng" dirty="0"/>
              <a:t>Organice las ideas. </a:t>
            </a:r>
            <a:r>
              <a:rPr lang="es-CO" dirty="0"/>
              <a:t>Puede comenzar con una lluvia de ideas o un mapa mental para delimitar el tema de interés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Solicite algunas recomendaciones al profesor y al equipo de Biblioteca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Determine los conceptos e ideas principales y expréselos en palabras o frases cortas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Reconozca algunos sinónimos o términos relacionados de estas palabras clave, que puedan apoyar sus términos de búsqueda</a:t>
            </a:r>
            <a:endParaRPr lang="es-CO" dirty="0"/>
          </a:p>
        </p:txBody>
      </p:sp>
      <p:grpSp>
        <p:nvGrpSpPr>
          <p:cNvPr id="39" name="Grupo 38"/>
          <p:cNvGrpSpPr/>
          <p:nvPr/>
        </p:nvGrpSpPr>
        <p:grpSpPr>
          <a:xfrm>
            <a:off x="6826748" y="5594318"/>
            <a:ext cx="3540467" cy="655243"/>
            <a:chOff x="821734" y="3785619"/>
            <a:chExt cx="3540467" cy="655243"/>
          </a:xfrm>
        </p:grpSpPr>
        <p:sp>
          <p:nvSpPr>
            <p:cNvPr id="25" name="CuadroTexto 24"/>
            <p:cNvSpPr txBox="1"/>
            <p:nvPr/>
          </p:nvSpPr>
          <p:spPr>
            <a:xfrm>
              <a:off x="821734" y="3846639"/>
              <a:ext cx="2425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b="1" dirty="0"/>
                <a:t>¡Comencemos!</a:t>
              </a:r>
            </a:p>
          </p:txBody>
        </p:sp>
        <p:sp>
          <p:nvSpPr>
            <p:cNvPr id="26" name="Flecha derecha 25"/>
            <p:cNvSpPr/>
            <p:nvPr/>
          </p:nvSpPr>
          <p:spPr>
            <a:xfrm>
              <a:off x="3455989" y="3785619"/>
              <a:ext cx="906212" cy="65524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0" name="CuadroTexto 39"/>
          <p:cNvSpPr txBox="1"/>
          <p:nvPr/>
        </p:nvSpPr>
        <p:spPr>
          <a:xfrm>
            <a:off x="3368837" y="529369"/>
            <a:ext cx="5465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37905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73" y="5732278"/>
            <a:ext cx="1057497" cy="112572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56" y="1978668"/>
            <a:ext cx="7336973" cy="4390264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2952457" y="3707617"/>
            <a:ext cx="3774768" cy="16377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Multidisciplinarias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Oxford </a:t>
            </a:r>
            <a:r>
              <a:rPr lang="es-ES" sz="2000" b="1" dirty="0" err="1">
                <a:solidFill>
                  <a:schemeClr val="tx2"/>
                </a:solidFill>
              </a:rPr>
              <a:t>University</a:t>
            </a:r>
            <a:r>
              <a:rPr lang="es-ES" sz="2000" b="1" dirty="0">
                <a:solidFill>
                  <a:schemeClr val="tx2"/>
                </a:solidFill>
              </a:rPr>
              <a:t> </a:t>
            </a:r>
            <a:r>
              <a:rPr lang="es-ES" sz="2000" b="1" dirty="0" err="1">
                <a:solidFill>
                  <a:schemeClr val="tx2"/>
                </a:solidFill>
              </a:rPr>
              <a:t>Press</a:t>
            </a:r>
            <a:endParaRPr lang="es-ES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ProQuest</a:t>
            </a:r>
            <a:r>
              <a:rPr lang="es-CO" sz="2000" b="1" dirty="0">
                <a:solidFill>
                  <a:schemeClr val="tx2"/>
                </a:solidFill>
              </a:rPr>
              <a:t> Central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>
                <a:solidFill>
                  <a:schemeClr val="tx2"/>
                </a:solidFill>
              </a:rPr>
              <a:t>Taylor &amp; Francis</a:t>
            </a:r>
          </a:p>
        </p:txBody>
      </p:sp>
      <p:sp>
        <p:nvSpPr>
          <p:cNvPr id="14" name="Llamada de flecha a la izquierda 13"/>
          <p:cNvSpPr/>
          <p:nvPr/>
        </p:nvSpPr>
        <p:spPr>
          <a:xfrm>
            <a:off x="6992456" y="4173800"/>
            <a:ext cx="3296973" cy="788583"/>
          </a:xfrm>
          <a:prstGeom prst="lef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Selecciones la Base de datos de su interés</a:t>
            </a:r>
            <a:endParaRPr lang="es-CO" sz="16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6963667" y="1949855"/>
            <a:ext cx="3029420" cy="165549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2"/>
                </a:solidFill>
              </a:rPr>
              <a:t>Específicas (E-</a:t>
            </a:r>
            <a:r>
              <a:rPr lang="es-ES" sz="2000" b="1" dirty="0" err="1">
                <a:solidFill>
                  <a:schemeClr val="tx2"/>
                </a:solidFill>
              </a:rPr>
              <a:t>journals</a:t>
            </a:r>
            <a:r>
              <a:rPr lang="es-ES" sz="2000" b="1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tx2"/>
                </a:solidFill>
              </a:rPr>
              <a:t>E-normas ICONTEC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O" sz="2000" b="1" dirty="0" err="1">
                <a:solidFill>
                  <a:schemeClr val="tx2"/>
                </a:solidFill>
              </a:rPr>
              <a:t>SciFinder</a:t>
            </a:r>
            <a:endParaRPr lang="es-ES" sz="2000" b="1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215733" y="1077959"/>
            <a:ext cx="5449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C5697"/>
                </a:solidFill>
              </a:rPr>
              <a:t>(Biblioteca General Alfonso Borrero Cabal, S.J.) Contingencia Covid-19</a:t>
            </a:r>
            <a:endParaRPr lang="es-CO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3" y="406125"/>
            <a:ext cx="1974111" cy="106378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190774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upo 163"/>
          <p:cNvGrpSpPr/>
          <p:nvPr/>
        </p:nvGrpSpPr>
        <p:grpSpPr>
          <a:xfrm>
            <a:off x="3486576" y="2155180"/>
            <a:ext cx="5707918" cy="3239140"/>
            <a:chOff x="3016675" y="2028180"/>
            <a:chExt cx="5707918" cy="3239140"/>
          </a:xfrm>
        </p:grpSpPr>
        <p:sp>
          <p:nvSpPr>
            <p:cNvPr id="38" name="Elipse 37"/>
            <p:cNvSpPr/>
            <p:nvPr/>
          </p:nvSpPr>
          <p:spPr>
            <a:xfrm>
              <a:off x="3016675" y="2032083"/>
              <a:ext cx="3320427" cy="311982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Rectángulo redondeado 56"/>
            <p:cNvSpPr/>
            <p:nvPr/>
          </p:nvSpPr>
          <p:spPr>
            <a:xfrm>
              <a:off x="6810370" y="2028180"/>
              <a:ext cx="1914223" cy="4725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¿Encontré específicamente lo que buscaba?</a:t>
              </a:r>
            </a:p>
          </p:txBody>
        </p:sp>
        <p:sp>
          <p:nvSpPr>
            <p:cNvPr id="58" name="Rectángulo redondeado 57"/>
            <p:cNvSpPr/>
            <p:nvPr/>
          </p:nvSpPr>
          <p:spPr>
            <a:xfrm>
              <a:off x="6810369" y="2605650"/>
              <a:ext cx="1914223" cy="735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¿Los resultados se ajustan a fechas, formatos, autores, temáticas, etc.?</a:t>
              </a:r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6810369" y="3445875"/>
              <a:ext cx="1914223" cy="8342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¿Puedo obtener el texto completo o los resultados me llevan a referencias bibliográficas?</a:t>
              </a:r>
            </a:p>
          </p:txBody>
        </p:sp>
        <p:sp>
          <p:nvSpPr>
            <p:cNvPr id="60" name="Rectángulo redondeado 59"/>
            <p:cNvSpPr/>
            <p:nvPr/>
          </p:nvSpPr>
          <p:spPr>
            <a:xfrm>
              <a:off x="6810369" y="4385024"/>
              <a:ext cx="1914223" cy="882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¿Conozco las bases de datos u otros recursos en los que se alojan los documentos que requiero?</a:t>
              </a:r>
            </a:p>
          </p:txBody>
        </p:sp>
        <p:cxnSp>
          <p:nvCxnSpPr>
            <p:cNvPr id="115" name="Conector recto 114"/>
            <p:cNvCxnSpPr>
              <a:endCxn id="57" idx="1"/>
            </p:cNvCxnSpPr>
            <p:nvPr/>
          </p:nvCxnSpPr>
          <p:spPr>
            <a:xfrm flipV="1">
              <a:off x="6313235" y="2264444"/>
              <a:ext cx="497135" cy="1332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>
              <a:endCxn id="58" idx="1"/>
            </p:cNvCxnSpPr>
            <p:nvPr/>
          </p:nvCxnSpPr>
          <p:spPr>
            <a:xfrm flipV="1">
              <a:off x="6313235" y="2973291"/>
              <a:ext cx="497134" cy="624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>
              <a:endCxn id="59" idx="1"/>
            </p:cNvCxnSpPr>
            <p:nvPr/>
          </p:nvCxnSpPr>
          <p:spPr>
            <a:xfrm>
              <a:off x="6313235" y="3597398"/>
              <a:ext cx="497134" cy="2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>
              <a:endCxn id="60" idx="1"/>
            </p:cNvCxnSpPr>
            <p:nvPr/>
          </p:nvCxnSpPr>
          <p:spPr>
            <a:xfrm>
              <a:off x="6313235" y="3597398"/>
              <a:ext cx="497134" cy="1228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/>
            <p:cNvSpPr/>
            <p:nvPr/>
          </p:nvSpPr>
          <p:spPr>
            <a:xfrm>
              <a:off x="4427814" y="2658835"/>
              <a:ext cx="1909227" cy="17665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¿Qué encontré?</a:t>
              </a:r>
              <a:endParaRPr lang="es-CO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8" name="Imagen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135" name="CuadroTexto 134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" y="495970"/>
            <a:ext cx="1826945" cy="1237296"/>
          </a:xfrm>
          <a:prstGeom prst="rect">
            <a:avLst/>
          </a:prstGeom>
        </p:spPr>
      </p:pic>
      <p:grpSp>
        <p:nvGrpSpPr>
          <p:cNvPr id="158" name="Grupo 157"/>
          <p:cNvGrpSpPr/>
          <p:nvPr/>
        </p:nvGrpSpPr>
        <p:grpSpPr>
          <a:xfrm>
            <a:off x="906573" y="1979790"/>
            <a:ext cx="4499387" cy="3913036"/>
            <a:chOff x="436673" y="1852790"/>
            <a:chExt cx="4499387" cy="3913036"/>
          </a:xfrm>
        </p:grpSpPr>
        <p:sp>
          <p:nvSpPr>
            <p:cNvPr id="8" name="Rectángulo redondeado 7"/>
            <p:cNvSpPr/>
            <p:nvPr/>
          </p:nvSpPr>
          <p:spPr>
            <a:xfrm>
              <a:off x="436675" y="1852790"/>
              <a:ext cx="1914223" cy="9450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¿Con qué nivel de profundidad  necesito conocer sobre el asunto de la búsqueda?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436674" y="2849429"/>
              <a:ext cx="1914223" cy="98300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¿Busco información genérica, especializada, o algo específico, como una definición?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36673" y="3901168"/>
              <a:ext cx="1914223" cy="9136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¿Qué otros temas representados en palabras o frases están relacionados con el tema que estoy buscando?</a:t>
              </a:r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436673" y="4883530"/>
              <a:ext cx="1914223" cy="882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</a:rPr>
                <a:t>¿Existen sinónimos de lo que se está buscando?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3026833" y="2658836"/>
              <a:ext cx="1909227" cy="17665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chemeClr val="tx1"/>
                  </a:solidFill>
                </a:rPr>
                <a:t>¿Qué estoy buscando?</a:t>
              </a:r>
              <a:endParaRPr lang="es-CO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/>
            <p:cNvCxnSpPr>
              <a:stCxn id="8" idx="3"/>
              <a:endCxn id="12" idx="2"/>
            </p:cNvCxnSpPr>
            <p:nvPr/>
          </p:nvCxnSpPr>
          <p:spPr>
            <a:xfrm>
              <a:off x="2350898" y="2325317"/>
              <a:ext cx="675935" cy="1216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>
              <a:stCxn id="9" idx="3"/>
              <a:endCxn id="12" idx="2"/>
            </p:cNvCxnSpPr>
            <p:nvPr/>
          </p:nvCxnSpPr>
          <p:spPr>
            <a:xfrm>
              <a:off x="2350897" y="3340932"/>
              <a:ext cx="675936" cy="201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>
              <a:stCxn id="10" idx="3"/>
              <a:endCxn id="12" idx="2"/>
            </p:cNvCxnSpPr>
            <p:nvPr/>
          </p:nvCxnSpPr>
          <p:spPr>
            <a:xfrm flipV="1">
              <a:off x="2350896" y="3542116"/>
              <a:ext cx="675937" cy="815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>
              <a:stCxn id="11" idx="3"/>
              <a:endCxn id="12" idx="2"/>
            </p:cNvCxnSpPr>
            <p:nvPr/>
          </p:nvCxnSpPr>
          <p:spPr>
            <a:xfrm flipV="1">
              <a:off x="2350896" y="3542116"/>
              <a:ext cx="675937" cy="178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CuadroTexto 136"/>
          <p:cNvSpPr txBox="1"/>
          <p:nvPr/>
        </p:nvSpPr>
        <p:spPr>
          <a:xfrm>
            <a:off x="4879297" y="3524719"/>
            <a:ext cx="5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n w="0"/>
              </a:rPr>
              <a:t>VS</a:t>
            </a:r>
            <a:endParaRPr lang="es-CO" dirty="0"/>
          </a:p>
        </p:txBody>
      </p:sp>
      <p:grpSp>
        <p:nvGrpSpPr>
          <p:cNvPr id="168" name="Grupo 167"/>
          <p:cNvGrpSpPr/>
          <p:nvPr/>
        </p:nvGrpSpPr>
        <p:grpSpPr>
          <a:xfrm>
            <a:off x="7666900" y="2157947"/>
            <a:ext cx="4072843" cy="3239140"/>
            <a:chOff x="7767482" y="2028180"/>
            <a:chExt cx="4072843" cy="3239140"/>
          </a:xfrm>
        </p:grpSpPr>
        <p:sp>
          <p:nvSpPr>
            <p:cNvPr id="78" name="Rectángulo redondeado 77"/>
            <p:cNvSpPr/>
            <p:nvPr/>
          </p:nvSpPr>
          <p:spPr>
            <a:xfrm>
              <a:off x="9926102" y="3445875"/>
              <a:ext cx="1910047" cy="11192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>
                  <a:solidFill>
                    <a:schemeClr val="tx1"/>
                  </a:solidFill>
                </a:rPr>
                <a:t>¿Requiero hacer una solicitud de </a:t>
              </a:r>
              <a:r>
                <a:rPr lang="es-CO" sz="1200" b="1" u="sng" dirty="0">
                  <a:solidFill>
                    <a:schemeClr val="tx1"/>
                  </a:solidFill>
                </a:rPr>
                <a:t>Obtención de documentos </a:t>
              </a:r>
              <a:r>
                <a:rPr lang="es-CO" sz="1200" b="1" dirty="0">
                  <a:solidFill>
                    <a:schemeClr val="tx1"/>
                  </a:solidFill>
                </a:rPr>
                <a:t>a la Biblioteca porque no encuentro lo que necesito?</a:t>
              </a:r>
            </a:p>
          </p:txBody>
        </p:sp>
        <p:sp>
          <p:nvSpPr>
            <p:cNvPr id="84" name="Rectángulo redondeado 83"/>
            <p:cNvSpPr/>
            <p:nvPr/>
          </p:nvSpPr>
          <p:spPr>
            <a:xfrm>
              <a:off x="9926102" y="2458636"/>
              <a:ext cx="1914223" cy="8822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200" b="1" dirty="0">
                  <a:solidFill>
                    <a:schemeClr val="tx1"/>
                  </a:solidFill>
                </a:rPr>
                <a:t>¿Requiero una </a:t>
              </a:r>
              <a:r>
                <a:rPr lang="es-CO" sz="1200" b="1" u="sng" dirty="0">
                  <a:solidFill>
                    <a:schemeClr val="tx1"/>
                  </a:solidFill>
                </a:rPr>
                <a:t>Asesoría o una capacitación</a:t>
              </a:r>
              <a:r>
                <a:rPr lang="es-CO" sz="1200" b="1" dirty="0">
                  <a:solidFill>
                    <a:schemeClr val="tx1"/>
                  </a:solidFill>
                </a:rPr>
                <a:t> para el manejo de los recursos de Biblioteca?</a:t>
              </a:r>
            </a:p>
          </p:txBody>
        </p:sp>
        <p:cxnSp>
          <p:nvCxnSpPr>
            <p:cNvPr id="166" name="Conector angular 165"/>
            <p:cNvCxnSpPr/>
            <p:nvPr/>
          </p:nvCxnSpPr>
          <p:spPr>
            <a:xfrm rot="16200000" flipH="1">
              <a:off x="9110122" y="685542"/>
              <a:ext cx="430456" cy="3115732"/>
            </a:xfrm>
            <a:prstGeom prst="bentConnector3">
              <a:avLst>
                <a:gd name="adj1" fmla="val -531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angular 166"/>
            <p:cNvCxnSpPr/>
            <p:nvPr/>
          </p:nvCxnSpPr>
          <p:spPr>
            <a:xfrm rot="5400000" flipH="1" flipV="1">
              <a:off x="8973226" y="3359418"/>
              <a:ext cx="702158" cy="3113645"/>
            </a:xfrm>
            <a:prstGeom prst="bentConnector3">
              <a:avLst>
                <a:gd name="adj1" fmla="val -3255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4313081" y="689586"/>
            <a:ext cx="3924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>
                <a:ln w="0"/>
              </a:rPr>
              <a:t>Evaluación de resultados</a:t>
            </a:r>
            <a:endParaRPr lang="es-CO" sz="2500" dirty="0"/>
          </a:p>
          <a:p>
            <a:endParaRPr lang="es-CO" sz="2500" dirty="0"/>
          </a:p>
        </p:txBody>
      </p:sp>
    </p:spTree>
    <p:extLst>
      <p:ext uri="{BB962C8B-B14F-4D97-AF65-F5344CB8AC3E}">
        <p14:creationId xmlns:p14="http://schemas.microsoft.com/office/powerpoint/2010/main" val="28128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3">
            <a:extLst>
              <a:ext uri="{FF2B5EF4-FFF2-40B4-BE49-F238E27FC236}">
                <a16:creationId xmlns:a16="http://schemas.microsoft.com/office/drawing/2014/main" id="{B08EC8C9-20BC-44CC-A0A7-74828EB8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485900"/>
            <a:ext cx="922972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A55802-3032-404A-9BCD-A0B083E6334F}"/>
              </a:ext>
            </a:extLst>
          </p:cNvPr>
          <p:cNvSpPr txBox="1"/>
          <p:nvPr/>
        </p:nvSpPr>
        <p:spPr>
          <a:xfrm>
            <a:off x="986117" y="340659"/>
            <a:ext cx="3041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400" b="1" dirty="0" err="1"/>
              <a:t>Snowballing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077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71014-CC48-4C3A-9EBE-29355710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87" y="359716"/>
            <a:ext cx="6741010" cy="4680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79DAD-54E7-40A8-BF5F-E7A320D6CDC6}"/>
              </a:ext>
            </a:extLst>
          </p:cNvPr>
          <p:cNvSpPr txBox="1"/>
          <p:nvPr/>
        </p:nvSpPr>
        <p:spPr>
          <a:xfrm>
            <a:off x="2813797" y="53470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Fuente: (</a:t>
            </a:r>
            <a:r>
              <a:rPr lang="en-US" dirty="0" err="1"/>
              <a:t>Mourãoa</a:t>
            </a:r>
            <a:r>
              <a:rPr lang="en-US"/>
              <a:t>, 2020 )On </a:t>
            </a:r>
            <a:r>
              <a:rPr lang="en-US" dirty="0"/>
              <a:t>the Performance of Hybrid Search Strategies for Systematic Literature Reviews in Software Engineering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FCD437-22FC-4678-9D93-E2981BF11F4B}"/>
                  </a:ext>
                </a:extLst>
              </p14:cNvPr>
              <p14:cNvContentPartPr/>
              <p14:nvPr/>
            </p14:nvContentPartPr>
            <p14:xfrm>
              <a:off x="4534920" y="1667520"/>
              <a:ext cx="1776600" cy="78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FCD437-22FC-4678-9D93-E2981BF11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5560" y="1658160"/>
                <a:ext cx="1795320" cy="7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12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9734C-7779-4DFB-A6A4-6B3097BA5F6B}"/>
              </a:ext>
            </a:extLst>
          </p:cNvPr>
          <p:cNvSpPr txBox="1"/>
          <p:nvPr/>
        </p:nvSpPr>
        <p:spPr>
          <a:xfrm>
            <a:off x="3119717" y="2590800"/>
            <a:ext cx="5640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800" dirty="0"/>
              <a:t>Ejemplo</a:t>
            </a:r>
            <a:endParaRPr lang="en-US" sz="4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C72D6DF-D37E-457A-8D6A-BB9D4391C9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9827126"/>
                  </p:ext>
                </p:extLst>
              </p:nvPr>
            </p:nvGraphicFramePr>
            <p:xfrm>
              <a:off x="-2259106" y="1509432"/>
              <a:ext cx="3048000" cy="1714500"/>
            </p:xfrm>
            <a:graphic>
              <a:graphicData uri="http://schemas.microsoft.com/office/powerpoint/2016/slidezoom">
                <pslz:sldZm>
                  <pslz:sldZmObj sldId="291" cId="3120196504">
                    <pslz:zmPr id="{E02AB932-A25C-40C7-A14A-E1D95AD8495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C72D6DF-D37E-457A-8D6A-BB9D4391C9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59106" y="15094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051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6699D-A60C-4BBE-ACA8-4C810E3F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17"/>
            <a:ext cx="12192000" cy="63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0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2BFA4-E7BE-40CB-9BA7-1E1E3AFB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332943"/>
            <a:ext cx="12050807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5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057900" y="1727200"/>
            <a:ext cx="325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b="1" dirty="0"/>
              <a:t>¡Gracias!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737100" y="3873500"/>
            <a:ext cx="656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Para mayor información, comuníquese con nosotros a través del correo electrónico</a:t>
            </a:r>
          </a:p>
          <a:p>
            <a:pPr algn="ctr"/>
            <a:r>
              <a:rPr lang="es-ES" b="1" i="1" dirty="0">
                <a:hlinkClick r:id="rId2"/>
              </a:rPr>
              <a:t>referencia@javerianacali.edu.co</a:t>
            </a:r>
            <a:endParaRPr lang="es-CO" b="1" i="1" dirty="0"/>
          </a:p>
          <a:p>
            <a:endParaRPr lang="es-CO" dirty="0"/>
          </a:p>
        </p:txBody>
      </p:sp>
      <p:grpSp>
        <p:nvGrpSpPr>
          <p:cNvPr id="5" name="Grupo 4"/>
          <p:cNvGrpSpPr/>
          <p:nvPr/>
        </p:nvGrpSpPr>
        <p:grpSpPr>
          <a:xfrm>
            <a:off x="269916" y="545174"/>
            <a:ext cx="5249568" cy="5131560"/>
            <a:chOff x="4150809" y="600499"/>
            <a:chExt cx="5249568" cy="513156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202" y="600499"/>
              <a:ext cx="3766782" cy="4009799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809" y="4155612"/>
              <a:ext cx="5249568" cy="15764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9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5" y="1032327"/>
            <a:ext cx="6591870" cy="5098146"/>
          </a:xfrm>
          <a:prstGeom prst="rect">
            <a:avLst/>
          </a:prstGeom>
        </p:spPr>
      </p:pic>
      <p:pic>
        <p:nvPicPr>
          <p:cNvPr id="7" name="Imagen 6" descr="C:\Users\jflondono\AppData\Local\Microsoft\Windows\Temporary Internet Files\Content.MSO\28D01E68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9" y="1790700"/>
            <a:ext cx="2940336" cy="22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833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5423394" y="2689501"/>
            <a:ext cx="2115403" cy="1696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solidFill>
                  <a:schemeClr val="tx1"/>
                </a:solidFill>
              </a:rPr>
              <a:t>¿Qué estoy buscando?</a:t>
            </a:r>
            <a:endParaRPr lang="es-CO" sz="2200" b="1" dirty="0">
              <a:solidFill>
                <a:schemeClr val="tx1"/>
              </a:solidFill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4808500" y="416484"/>
            <a:ext cx="3345192" cy="2273017"/>
            <a:chOff x="4808500" y="416484"/>
            <a:chExt cx="3345192" cy="2273017"/>
          </a:xfrm>
        </p:grpSpPr>
        <p:sp>
          <p:nvSpPr>
            <p:cNvPr id="24" name="Rectángulo redondeado 23"/>
            <p:cNvSpPr/>
            <p:nvPr/>
          </p:nvSpPr>
          <p:spPr>
            <a:xfrm>
              <a:off x="4808500" y="416484"/>
              <a:ext cx="3345192" cy="15704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¿Con qué nivel de profundidad  necesito conocer sobre el asunto de la búsqueda?</a:t>
              </a:r>
            </a:p>
          </p:txBody>
        </p:sp>
        <p:cxnSp>
          <p:nvCxnSpPr>
            <p:cNvPr id="5" name="Conector recto 4"/>
            <p:cNvCxnSpPr>
              <a:stCxn id="28" idx="0"/>
              <a:endCxn id="24" idx="2"/>
            </p:cNvCxnSpPr>
            <p:nvPr/>
          </p:nvCxnSpPr>
          <p:spPr>
            <a:xfrm flipV="1">
              <a:off x="6481096" y="1986906"/>
              <a:ext cx="0" cy="702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/>
          <p:nvPr/>
        </p:nvGrpSpPr>
        <p:grpSpPr>
          <a:xfrm>
            <a:off x="1495307" y="2721035"/>
            <a:ext cx="3928087" cy="1633487"/>
            <a:chOff x="1495307" y="2721035"/>
            <a:chExt cx="3928087" cy="1633487"/>
          </a:xfrm>
        </p:grpSpPr>
        <p:sp>
          <p:nvSpPr>
            <p:cNvPr id="27" name="Rectángulo redondeado 26"/>
            <p:cNvSpPr/>
            <p:nvPr/>
          </p:nvSpPr>
          <p:spPr>
            <a:xfrm>
              <a:off x="1495307" y="2721035"/>
              <a:ext cx="3313192" cy="16334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¿Existen sinónimos de lo que se está buscando?</a:t>
              </a:r>
            </a:p>
          </p:txBody>
        </p:sp>
        <p:cxnSp>
          <p:nvCxnSpPr>
            <p:cNvPr id="9" name="Conector recto 8"/>
            <p:cNvCxnSpPr>
              <a:stCxn id="28" idx="2"/>
              <a:endCxn id="27" idx="3"/>
            </p:cNvCxnSpPr>
            <p:nvPr/>
          </p:nvCxnSpPr>
          <p:spPr>
            <a:xfrm flipH="1">
              <a:off x="4808499" y="3537777"/>
              <a:ext cx="614895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7538797" y="2721035"/>
            <a:ext cx="3960087" cy="1633487"/>
            <a:chOff x="7538797" y="2721035"/>
            <a:chExt cx="3960087" cy="1633487"/>
          </a:xfrm>
        </p:grpSpPr>
        <p:sp>
          <p:nvSpPr>
            <p:cNvPr id="25" name="Rectángulo redondeado 24"/>
            <p:cNvSpPr/>
            <p:nvPr/>
          </p:nvSpPr>
          <p:spPr>
            <a:xfrm>
              <a:off x="8153692" y="2721035"/>
              <a:ext cx="3345192" cy="163348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¿Busco información genérica, especializada, o una definición?</a:t>
              </a:r>
            </a:p>
          </p:txBody>
        </p:sp>
        <p:cxnSp>
          <p:nvCxnSpPr>
            <p:cNvPr id="11" name="Conector recto 10"/>
            <p:cNvCxnSpPr>
              <a:stCxn id="28" idx="6"/>
              <a:endCxn id="25" idx="1"/>
            </p:cNvCxnSpPr>
            <p:nvPr/>
          </p:nvCxnSpPr>
          <p:spPr>
            <a:xfrm>
              <a:off x="7538797" y="3537777"/>
              <a:ext cx="614895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/>
          <p:cNvGrpSpPr/>
          <p:nvPr/>
        </p:nvGrpSpPr>
        <p:grpSpPr>
          <a:xfrm>
            <a:off x="4808500" y="4386053"/>
            <a:ext cx="3345192" cy="2113174"/>
            <a:chOff x="4808500" y="4386053"/>
            <a:chExt cx="3345192" cy="2113174"/>
          </a:xfrm>
        </p:grpSpPr>
        <p:sp>
          <p:nvSpPr>
            <p:cNvPr id="26" name="Rectángulo redondeado 25"/>
            <p:cNvSpPr/>
            <p:nvPr/>
          </p:nvSpPr>
          <p:spPr>
            <a:xfrm>
              <a:off x="4808500" y="4981026"/>
              <a:ext cx="3345192" cy="15182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i="1" dirty="0">
                  <a:solidFill>
                    <a:schemeClr val="tx1"/>
                  </a:solidFill>
                </a:rPr>
                <a:t>¿Qué otros temas, palabras o frases están relacionados con el tema que estoy buscando?</a:t>
              </a:r>
            </a:p>
          </p:txBody>
        </p:sp>
        <p:cxnSp>
          <p:nvCxnSpPr>
            <p:cNvPr id="14" name="Conector recto 13"/>
            <p:cNvCxnSpPr>
              <a:stCxn id="28" idx="4"/>
              <a:endCxn id="26" idx="0"/>
            </p:cNvCxnSpPr>
            <p:nvPr/>
          </p:nvCxnSpPr>
          <p:spPr>
            <a:xfrm>
              <a:off x="6481096" y="4386053"/>
              <a:ext cx="0" cy="5949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2" y="361892"/>
            <a:ext cx="2784424" cy="918229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8" name="Picture 6" descr="FA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01" y="1624051"/>
            <a:ext cx="940959" cy="9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FAQ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16" y="4799167"/>
            <a:ext cx="940959" cy="9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1019223" y="4683539"/>
            <a:ext cx="34619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Propósito y los objetivos de la búsqueda.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Tiempo (actualizada, retrospectiva)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Población de interés.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Zona geográfica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Idioma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Formato de resultados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Cantidad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300" dirty="0">
                <a:ln w="0"/>
              </a:rPr>
              <a:t>Conocimiento previo sobre el asunto</a:t>
            </a:r>
          </a:p>
        </p:txBody>
      </p:sp>
    </p:spTree>
    <p:extLst>
      <p:ext uri="{BB962C8B-B14F-4D97-AF65-F5344CB8AC3E}">
        <p14:creationId xmlns:p14="http://schemas.microsoft.com/office/powerpoint/2010/main" val="116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4433503" y="2301717"/>
            <a:ext cx="1969093" cy="7916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solidFill>
                  <a:schemeClr val="tx1"/>
                </a:solidFill>
              </a:rPr>
              <a:t>Palabras clave</a:t>
            </a:r>
            <a:endParaRPr lang="es-CO" sz="2200" b="1" dirty="0">
              <a:solidFill>
                <a:schemeClr val="tx1"/>
              </a:solidFill>
            </a:endParaRPr>
          </a:p>
        </p:txBody>
      </p:sp>
      <p:grpSp>
        <p:nvGrpSpPr>
          <p:cNvPr id="108" name="Grupo 107"/>
          <p:cNvGrpSpPr/>
          <p:nvPr/>
        </p:nvGrpSpPr>
        <p:grpSpPr>
          <a:xfrm>
            <a:off x="5636031" y="3093364"/>
            <a:ext cx="1850054" cy="982157"/>
            <a:chOff x="4493022" y="3131868"/>
            <a:chExt cx="1850054" cy="982157"/>
          </a:xfrm>
        </p:grpSpPr>
        <p:sp>
          <p:nvSpPr>
            <p:cNvPr id="37" name="Rectángulo redondeado 36"/>
            <p:cNvSpPr/>
            <p:nvPr/>
          </p:nvSpPr>
          <p:spPr>
            <a:xfrm>
              <a:off x="4493022" y="3472093"/>
              <a:ext cx="1850054" cy="641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Lenguaje normalizado</a:t>
              </a:r>
              <a:endParaRPr lang="es-CO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recto de flecha 42"/>
            <p:cNvCxnSpPr>
              <a:endCxn id="37" idx="0"/>
            </p:cNvCxnSpPr>
            <p:nvPr/>
          </p:nvCxnSpPr>
          <p:spPr>
            <a:xfrm>
              <a:off x="4806448" y="3131868"/>
              <a:ext cx="611601" cy="340225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upo 108"/>
          <p:cNvGrpSpPr/>
          <p:nvPr/>
        </p:nvGrpSpPr>
        <p:grpSpPr>
          <a:xfrm>
            <a:off x="622184" y="4075521"/>
            <a:ext cx="5938874" cy="1770067"/>
            <a:chOff x="622184" y="4075521"/>
            <a:chExt cx="5938874" cy="1770067"/>
          </a:xfrm>
        </p:grpSpPr>
        <p:sp>
          <p:nvSpPr>
            <p:cNvPr id="39" name="Rectángulo redondeado 38"/>
            <p:cNvSpPr/>
            <p:nvPr/>
          </p:nvSpPr>
          <p:spPr>
            <a:xfrm>
              <a:off x="622184" y="5006420"/>
              <a:ext cx="2089080" cy="839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Tesauros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recto de flecha 47"/>
            <p:cNvCxnSpPr>
              <a:stCxn id="37" idx="2"/>
              <a:endCxn id="39" idx="0"/>
            </p:cNvCxnSpPr>
            <p:nvPr/>
          </p:nvCxnSpPr>
          <p:spPr>
            <a:xfrm flipH="1">
              <a:off x="1666724" y="4075521"/>
              <a:ext cx="4894334" cy="930899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upo 109"/>
          <p:cNvGrpSpPr/>
          <p:nvPr/>
        </p:nvGrpSpPr>
        <p:grpSpPr>
          <a:xfrm>
            <a:off x="4496317" y="4075521"/>
            <a:ext cx="2089081" cy="1770067"/>
            <a:chOff x="3285820" y="4075521"/>
            <a:chExt cx="2089081" cy="1770067"/>
          </a:xfrm>
        </p:grpSpPr>
        <p:sp>
          <p:nvSpPr>
            <p:cNvPr id="38" name="Rectángulo redondeado 37"/>
            <p:cNvSpPr/>
            <p:nvPr/>
          </p:nvSpPr>
          <p:spPr>
            <a:xfrm>
              <a:off x="3285820" y="5006421"/>
              <a:ext cx="2089081" cy="8391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Listas de encabezamientos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onector recto de flecha 49"/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4330361" y="4075521"/>
              <a:ext cx="1020200" cy="930900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o 111"/>
          <p:cNvGrpSpPr/>
          <p:nvPr/>
        </p:nvGrpSpPr>
        <p:grpSpPr>
          <a:xfrm>
            <a:off x="6561058" y="4075521"/>
            <a:ext cx="4507278" cy="1770067"/>
            <a:chOff x="6561058" y="4075521"/>
            <a:chExt cx="4507278" cy="1770067"/>
          </a:xfrm>
        </p:grpSpPr>
        <p:sp>
          <p:nvSpPr>
            <p:cNvPr id="41" name="Rectángulo redondeado 40"/>
            <p:cNvSpPr/>
            <p:nvPr/>
          </p:nvSpPr>
          <p:spPr>
            <a:xfrm>
              <a:off x="8613094" y="5006420"/>
              <a:ext cx="2455242" cy="839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Artículos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recto de flecha 53"/>
            <p:cNvCxnSpPr>
              <a:stCxn id="37" idx="2"/>
              <a:endCxn id="41" idx="0"/>
            </p:cNvCxnSpPr>
            <p:nvPr/>
          </p:nvCxnSpPr>
          <p:spPr>
            <a:xfrm>
              <a:off x="6561058" y="4075521"/>
              <a:ext cx="3279657" cy="930899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o 96"/>
          <p:cNvGrpSpPr/>
          <p:nvPr/>
        </p:nvGrpSpPr>
        <p:grpSpPr>
          <a:xfrm>
            <a:off x="5295338" y="516257"/>
            <a:ext cx="4817456" cy="1785460"/>
            <a:chOff x="5295338" y="516257"/>
            <a:chExt cx="4817456" cy="1785460"/>
          </a:xfrm>
        </p:grpSpPr>
        <p:sp>
          <p:nvSpPr>
            <p:cNvPr id="9" name="CuadroTexto 8"/>
            <p:cNvSpPr txBox="1"/>
            <p:nvPr/>
          </p:nvSpPr>
          <p:spPr>
            <a:xfrm>
              <a:off x="5295338" y="516257"/>
              <a:ext cx="4817456" cy="107721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ln w="0"/>
                </a:rPr>
                <a:t>Palabras clave o </a:t>
              </a:r>
              <a:r>
                <a:rPr lang="es-ES" sz="1600" b="1" i="1" dirty="0" err="1">
                  <a:ln w="0"/>
                </a:rPr>
                <a:t>Keywords</a:t>
              </a:r>
              <a:endParaRPr lang="es-ES" sz="1600" b="1" dirty="0">
                <a:ln w="0"/>
              </a:endParaRPr>
            </a:p>
            <a:p>
              <a:pPr algn="ctr"/>
              <a:r>
                <a:rPr lang="es-CO" sz="1600" dirty="0">
                  <a:ln w="0"/>
                </a:rPr>
                <a:t>Principal instrumento de una búsqueda e investigación</a:t>
              </a:r>
            </a:p>
            <a:p>
              <a:pPr algn="ctr"/>
              <a:r>
                <a:rPr lang="es-CO" sz="1600" dirty="0">
                  <a:ln w="0"/>
                </a:rPr>
                <a:t>Conceptos compuestos por una o más palabras</a:t>
              </a:r>
            </a:p>
            <a:p>
              <a:pPr algn="ctr"/>
              <a:r>
                <a:rPr lang="es-CO" sz="1600" dirty="0">
                  <a:ln w="0"/>
                </a:rPr>
                <a:t>Términos que identifican el tema de investigación</a:t>
              </a:r>
            </a:p>
          </p:txBody>
        </p:sp>
        <p:cxnSp>
          <p:nvCxnSpPr>
            <p:cNvPr id="81" name="Conector recto 80"/>
            <p:cNvCxnSpPr>
              <a:stCxn id="2" idx="0"/>
              <a:endCxn id="9" idx="2"/>
            </p:cNvCxnSpPr>
            <p:nvPr/>
          </p:nvCxnSpPr>
          <p:spPr>
            <a:xfrm flipV="1">
              <a:off x="5418050" y="1593475"/>
              <a:ext cx="2286016" cy="7082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/>
          <p:cNvGrpSpPr/>
          <p:nvPr/>
        </p:nvGrpSpPr>
        <p:grpSpPr>
          <a:xfrm>
            <a:off x="2421964" y="2423139"/>
            <a:ext cx="2011539" cy="548802"/>
            <a:chOff x="2421964" y="2423139"/>
            <a:chExt cx="2011539" cy="548802"/>
          </a:xfrm>
        </p:grpSpPr>
        <p:sp>
          <p:nvSpPr>
            <p:cNvPr id="36" name="Rectángulo redondeado 35"/>
            <p:cNvSpPr/>
            <p:nvPr/>
          </p:nvSpPr>
          <p:spPr>
            <a:xfrm>
              <a:off x="2421964" y="2423139"/>
              <a:ext cx="1420137" cy="5488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Idioma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ector recto 85"/>
            <p:cNvCxnSpPr>
              <a:stCxn id="36" idx="3"/>
              <a:endCxn id="2" idx="1"/>
            </p:cNvCxnSpPr>
            <p:nvPr/>
          </p:nvCxnSpPr>
          <p:spPr>
            <a:xfrm>
              <a:off x="3842101" y="2697540"/>
              <a:ext cx="5914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uadroTexto 93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30" name="Picture 2" descr="Estrategia general, análisis y desarrollo de palabras clav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369" y="2119856"/>
            <a:ext cx="2137967" cy="237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upo 34"/>
          <p:cNvGrpSpPr/>
          <p:nvPr/>
        </p:nvGrpSpPr>
        <p:grpSpPr>
          <a:xfrm>
            <a:off x="3327981" y="3012555"/>
            <a:ext cx="1850054" cy="1062966"/>
            <a:chOff x="4493022" y="3051059"/>
            <a:chExt cx="1850054" cy="1062966"/>
          </a:xfrm>
        </p:grpSpPr>
        <p:sp>
          <p:nvSpPr>
            <p:cNvPr id="42" name="Rectángulo redondeado 41"/>
            <p:cNvSpPr/>
            <p:nvPr/>
          </p:nvSpPr>
          <p:spPr>
            <a:xfrm>
              <a:off x="4493022" y="3472093"/>
              <a:ext cx="1850054" cy="6419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Lenguaje natural</a:t>
              </a:r>
              <a:endParaRPr lang="es-CO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ector recto de flecha 43"/>
            <p:cNvCxnSpPr>
              <a:endCxn id="42" idx="0"/>
            </p:cNvCxnSpPr>
            <p:nvPr/>
          </p:nvCxnSpPr>
          <p:spPr>
            <a:xfrm flipH="1">
              <a:off x="5418049" y="3051059"/>
              <a:ext cx="702528" cy="421034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1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50773" y="1044736"/>
            <a:ext cx="93537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b="1" dirty="0">
                <a:ln w="0"/>
              </a:rPr>
              <a:t>Normalización de las palabras clave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02468"/>
              </p:ext>
            </p:extLst>
          </p:nvPr>
        </p:nvGraphicFramePr>
        <p:xfrm>
          <a:off x="1683480" y="2532017"/>
          <a:ext cx="9098251" cy="224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778">
                  <a:extLst>
                    <a:ext uri="{9D8B030D-6E8A-4147-A177-3AD203B41FA5}">
                      <a16:colId xmlns:a16="http://schemas.microsoft.com/office/drawing/2014/main" val="308967405"/>
                    </a:ext>
                  </a:extLst>
                </a:gridCol>
                <a:gridCol w="4693473">
                  <a:extLst>
                    <a:ext uri="{9D8B030D-6E8A-4147-A177-3AD203B41FA5}">
                      <a16:colId xmlns:a16="http://schemas.microsoft.com/office/drawing/2014/main" val="2438061772"/>
                    </a:ext>
                  </a:extLst>
                </a:gridCol>
              </a:tblGrid>
              <a:tr h="506969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Lenguaje Natural (sinónimos)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Lenguaje</a:t>
                      </a:r>
                      <a:r>
                        <a:rPr lang="es-CO" sz="2000" baseline="0" dirty="0"/>
                        <a:t> Normalizado</a:t>
                      </a:r>
                      <a:endParaRPr lang="es-CO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95913"/>
                  </a:ext>
                </a:extLst>
              </a:tr>
              <a:tr h="568207">
                <a:tc>
                  <a:txBody>
                    <a:bodyPr/>
                    <a:lstStyle/>
                    <a:p>
                      <a:r>
                        <a:rPr lang="es-CO" baseline="0" dirty="0"/>
                        <a:t>Lenguaje hablado en la cotidianidad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Términos utilizados para describir documentos científicos.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57172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algn="l"/>
                      <a:r>
                        <a:rPr lang="es-ES" i="1" dirty="0"/>
                        <a:t>Reciclaje</a:t>
                      </a:r>
                      <a:r>
                        <a:rPr lang="es-ES" i="1" baseline="0" dirty="0"/>
                        <a:t> de basuras</a:t>
                      </a:r>
                      <a:endParaRPr lang="es-CO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u="sng" dirty="0">
                          <a:solidFill>
                            <a:srgbClr val="002060"/>
                          </a:solidFill>
                        </a:rPr>
                        <a:t>Tratamiento</a:t>
                      </a:r>
                      <a:r>
                        <a:rPr lang="es-ES" u="sng" baseline="0" dirty="0">
                          <a:solidFill>
                            <a:srgbClr val="002060"/>
                          </a:solidFill>
                        </a:rPr>
                        <a:t> de desechos</a:t>
                      </a:r>
                      <a:endParaRPr lang="es-CO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28155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algn="l"/>
                      <a:r>
                        <a:rPr lang="es-E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es-ES" sz="1800" b="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producción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800" b="0" i="0" u="sng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Gestión</a:t>
                      </a:r>
                      <a:r>
                        <a:rPr lang="es-CO" sz="1800" b="0" i="0" u="sng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industrial</a:t>
                      </a:r>
                      <a:endParaRPr lang="es-CO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2563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algn="l"/>
                      <a:r>
                        <a:rPr lang="es-ES" sz="1800" i="1" dirty="0">
                          <a:latin typeface="+mn-lt"/>
                        </a:rPr>
                        <a:t>Estandarización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0" u="sng" dirty="0">
                          <a:solidFill>
                            <a:srgbClr val="002060"/>
                          </a:solidFill>
                        </a:rPr>
                        <a:t>Normalización</a:t>
                      </a:r>
                      <a:endParaRPr lang="es-CO" b="0" u="sng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4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63880" y="1317979"/>
            <a:ext cx="950445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500" b="1" dirty="0">
                <a:ln w="0"/>
              </a:rPr>
              <a:t>TESAUROS</a:t>
            </a:r>
          </a:p>
          <a:p>
            <a:pPr algn="just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Lista controlada y estructurada de términos para el análisis temático y la búsqueda de documentos y publicaciones en diferentes áreas del conocimiento.</a:t>
            </a:r>
          </a:p>
          <a:p>
            <a:pPr algn="just"/>
            <a:endParaRPr lang="es-E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s-CO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Permite normalizar las palabras clave, las lleva de un lenguaje natural a un lenguaje normalizado.</a:t>
            </a:r>
          </a:p>
          <a:p>
            <a:pPr algn="just"/>
            <a:endParaRPr lang="es-CO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22258"/>
          <a:stretch/>
        </p:blipFill>
        <p:spPr>
          <a:xfrm>
            <a:off x="1588369" y="3337908"/>
            <a:ext cx="9582150" cy="311748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812585" y="4326545"/>
            <a:ext cx="394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Buscador de términos o palabras clave</a:t>
            </a:r>
          </a:p>
        </p:txBody>
      </p:sp>
      <p:sp>
        <p:nvSpPr>
          <p:cNvPr id="9" name="Flecha abajo 8"/>
          <p:cNvSpPr/>
          <p:nvPr/>
        </p:nvSpPr>
        <p:spPr>
          <a:xfrm>
            <a:off x="8789158" y="4026090"/>
            <a:ext cx="245660" cy="300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</p:spTree>
    <p:extLst>
      <p:ext uri="{BB962C8B-B14F-4D97-AF65-F5344CB8AC3E}">
        <p14:creationId xmlns:p14="http://schemas.microsoft.com/office/powerpoint/2010/main" val="72958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" y="386524"/>
            <a:ext cx="1941628" cy="1316424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3822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0" y="1702948"/>
            <a:ext cx="10747086" cy="4623595"/>
          </a:xfrm>
          <a:prstGeom prst="rect">
            <a:avLst/>
          </a:prstGeom>
        </p:spPr>
      </p:pic>
      <p:sp>
        <p:nvSpPr>
          <p:cNvPr id="19" name="Llamada de flecha a la izquierda 18"/>
          <p:cNvSpPr/>
          <p:nvPr/>
        </p:nvSpPr>
        <p:spPr>
          <a:xfrm>
            <a:off x="9238214" y="2108971"/>
            <a:ext cx="2531755" cy="600339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Término o palabra clave lenguaje natural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Llamada de flecha a la izquierda 19"/>
          <p:cNvSpPr/>
          <p:nvPr/>
        </p:nvSpPr>
        <p:spPr>
          <a:xfrm>
            <a:off x="8792308" y="3200530"/>
            <a:ext cx="2860430" cy="569701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Término o palabra clave normalizada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2" name="Llamada de flecha a la izquierda 21"/>
          <p:cNvSpPr/>
          <p:nvPr/>
        </p:nvSpPr>
        <p:spPr>
          <a:xfrm>
            <a:off x="7917031" y="4394464"/>
            <a:ext cx="3313677" cy="594325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Información del término normalizado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  <p:sp>
        <p:nvSpPr>
          <p:cNvPr id="23" name="Llamada de flecha a la izquierda 22"/>
          <p:cNvSpPr/>
          <p:nvPr/>
        </p:nvSpPr>
        <p:spPr>
          <a:xfrm>
            <a:off x="8803901" y="5370891"/>
            <a:ext cx="2345621" cy="627243"/>
          </a:xfrm>
          <a:prstGeom prst="leftArrow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tx1"/>
                </a:solidFill>
              </a:rPr>
              <a:t>Término normalizado en otros idiomas</a:t>
            </a:r>
            <a:endParaRPr lang="es-CO" sz="1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5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76519"/>
              </p:ext>
            </p:extLst>
          </p:nvPr>
        </p:nvGraphicFramePr>
        <p:xfrm>
          <a:off x="1187351" y="2120196"/>
          <a:ext cx="9969488" cy="436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3577">
                  <a:extLst>
                    <a:ext uri="{9D8B030D-6E8A-4147-A177-3AD203B41FA5}">
                      <a16:colId xmlns:a16="http://schemas.microsoft.com/office/drawing/2014/main" val="602834632"/>
                    </a:ext>
                  </a:extLst>
                </a:gridCol>
                <a:gridCol w="3575714">
                  <a:extLst>
                    <a:ext uri="{9D8B030D-6E8A-4147-A177-3AD203B41FA5}">
                      <a16:colId xmlns:a16="http://schemas.microsoft.com/office/drawing/2014/main" val="3776050206"/>
                    </a:ext>
                  </a:extLst>
                </a:gridCol>
                <a:gridCol w="3200197">
                  <a:extLst>
                    <a:ext uri="{9D8B030D-6E8A-4147-A177-3AD203B41FA5}">
                      <a16:colId xmlns:a16="http://schemas.microsoft.com/office/drawing/2014/main" val="9780037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</a:rPr>
                        <a:t>AND / Y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</a:rPr>
                        <a:t>OR / O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</a:rPr>
                        <a:t>NOT / NO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63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INTERSECCIÓN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UNIÓN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solidFill>
                            <a:schemeClr val="tx1"/>
                          </a:solidFill>
                          <a:effectLst/>
                        </a:rPr>
                        <a:t>EXCLUSIÓN</a:t>
                      </a:r>
                      <a:endParaRPr lang="es-CO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85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A (Transporte marítimo) </a:t>
                      </a:r>
                      <a:r>
                        <a:rPr lang="es-CO" sz="1300" baseline="0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 B (Materiales)</a:t>
                      </a:r>
                      <a:r>
                        <a:rPr lang="es-CO" sz="13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“Transporte marítimo” </a:t>
                      </a:r>
                      <a:r>
                        <a:rPr lang="es-CO" sz="1300" baseline="0" dirty="0">
                          <a:solidFill>
                            <a:srgbClr val="FF0000"/>
                          </a:solidFill>
                          <a:effectLst/>
                        </a:rPr>
                        <a:t>AND</a:t>
                      </a:r>
                      <a:r>
                        <a:rPr lang="es-CO" sz="1300" baseline="0" dirty="0">
                          <a:solidFill>
                            <a:schemeClr val="tx1"/>
                          </a:solidFill>
                          <a:effectLst/>
                        </a:rPr>
                        <a:t> Materiales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Todos los términos empleados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Reduce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aseline="0" dirty="0">
                          <a:solidFill>
                            <a:schemeClr val="tx1"/>
                          </a:solidFill>
                          <a:effectLst/>
                        </a:rPr>
                        <a:t>Concreta</a:t>
                      </a:r>
                      <a:r>
                        <a:rPr lang="es-CO" sz="1300" dirty="0">
                          <a:effectLst/>
                        </a:rPr>
                        <a:t> </a:t>
                      </a:r>
                      <a:endParaRPr lang="es-C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A (Procesamiento de encuestas)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B (Procesamiento de datos)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Procesamiento de encuestas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OR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Procesamiento de datos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Cualquiera de los términos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Amplía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  <a:endParaRPr lang="es-CO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A (Proceso químico)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B (Corrosión)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Proceso químico </a:t>
                      </a:r>
                      <a:r>
                        <a:rPr lang="es-CO" sz="1300" b="1" baseline="0" dirty="0">
                          <a:solidFill>
                            <a:srgbClr val="FF0000"/>
                          </a:solidFill>
                          <a:effectLst/>
                        </a:rPr>
                        <a:t>NOT</a:t>
                      </a:r>
                      <a:r>
                        <a:rPr lang="es-CO" sz="1300" b="1" baseline="0" dirty="0">
                          <a:solidFill>
                            <a:schemeClr val="tx1"/>
                          </a:solidFill>
                          <a:effectLst/>
                        </a:rPr>
                        <a:t> Corrosión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b="1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RESULTADO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Primer término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Negación del segundo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300" b="1" baseline="0" dirty="0">
                          <a:solidFill>
                            <a:schemeClr val="tx1"/>
                          </a:solidFill>
                          <a:effectLst/>
                        </a:rPr>
                        <a:t>Eliminación de documentos no deseados</a:t>
                      </a:r>
                      <a:r>
                        <a:rPr lang="es-CO" sz="1300" b="1" dirty="0">
                          <a:effectLst/>
                        </a:rPr>
                        <a:t> </a:t>
                      </a:r>
                      <a:endParaRPr lang="es-CO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300" dirty="0">
                          <a:effectLst/>
                        </a:rPr>
                        <a:t> </a:t>
                      </a:r>
                      <a:endParaRPr lang="es-CO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60914"/>
                  </a:ext>
                </a:extLst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9216" t="30596" r="19112" b="57036"/>
          <a:stretch/>
        </p:blipFill>
        <p:spPr>
          <a:xfrm>
            <a:off x="5183579" y="2779280"/>
            <a:ext cx="2160240" cy="12241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36" y="5684513"/>
            <a:ext cx="1057497" cy="112572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54667" t="31339" r="32493" b="57748"/>
          <a:stretch/>
        </p:blipFill>
        <p:spPr>
          <a:xfrm>
            <a:off x="1730066" y="2858788"/>
            <a:ext cx="2376264" cy="10801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83006" t="30276" r="5711" b="57599"/>
          <a:stretch/>
        </p:blipFill>
        <p:spPr>
          <a:xfrm>
            <a:off x="8625795" y="2779280"/>
            <a:ext cx="2088233" cy="12000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187352" y="808380"/>
            <a:ext cx="996948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OPERADORES BOOLEANOS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87352" y="1298323"/>
            <a:ext cx="9969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>
                <a:ln w="0"/>
              </a:rPr>
              <a:t>Conectores que permiten combinar las palabras clave, esto ayuda a delimitar, unir o descartar conceptos en la búsqueda de información.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0" y="0"/>
            <a:ext cx="335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/>
              <a:t>Estrategias de búsqueda 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" y="393425"/>
            <a:ext cx="1359085" cy="11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657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19211</TotalTime>
  <Words>1245</Words>
  <Application>Microsoft Office PowerPoint</Application>
  <PresentationFormat>Widescreen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Wingdings</vt:lpstr>
      <vt:lpstr>1_Tema de Office</vt:lpstr>
      <vt:lpstr>6_Tema de Office</vt:lpstr>
      <vt:lpstr>5_Tema de Office</vt:lpstr>
      <vt:lpstr>3_Tema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Samir Eduardo Basante Valencia</dc:creator>
  <cp:lastModifiedBy>posg_ingesoft</cp:lastModifiedBy>
  <cp:revision>379</cp:revision>
  <dcterms:created xsi:type="dcterms:W3CDTF">2018-06-22T16:06:23Z</dcterms:created>
  <dcterms:modified xsi:type="dcterms:W3CDTF">2022-09-30T21:08:18Z</dcterms:modified>
</cp:coreProperties>
</file>