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45"/>
  </p:notesMasterIdLst>
  <p:sldIdLst>
    <p:sldId id="256" r:id="rId3"/>
    <p:sldId id="257" r:id="rId4"/>
    <p:sldId id="258" r:id="rId5"/>
    <p:sldId id="259" r:id="rId6"/>
    <p:sldId id="261" r:id="rId7"/>
    <p:sldId id="260" r:id="rId8"/>
    <p:sldId id="262" r:id="rId9"/>
    <p:sldId id="270" r:id="rId10"/>
    <p:sldId id="263" r:id="rId11"/>
    <p:sldId id="264" r:id="rId12"/>
    <p:sldId id="265" r:id="rId13"/>
    <p:sldId id="266" r:id="rId14"/>
    <p:sldId id="267" r:id="rId15"/>
    <p:sldId id="268" r:id="rId16"/>
    <p:sldId id="269" r:id="rId17"/>
    <p:sldId id="271" r:id="rId18"/>
    <p:sldId id="282" r:id="rId19"/>
    <p:sldId id="272" r:id="rId20"/>
    <p:sldId id="273" r:id="rId21"/>
    <p:sldId id="274" r:id="rId22"/>
    <p:sldId id="275" r:id="rId23"/>
    <p:sldId id="283" r:id="rId24"/>
    <p:sldId id="276" r:id="rId25"/>
    <p:sldId id="277" r:id="rId26"/>
    <p:sldId id="278" r:id="rId27"/>
    <p:sldId id="279" r:id="rId28"/>
    <p:sldId id="280" r:id="rId29"/>
    <p:sldId id="281" r:id="rId30"/>
    <p:sldId id="284" r:id="rId31"/>
    <p:sldId id="285" r:id="rId32"/>
    <p:sldId id="286" r:id="rId33"/>
    <p:sldId id="287" r:id="rId34"/>
    <p:sldId id="288" r:id="rId35"/>
    <p:sldId id="289" r:id="rId36"/>
    <p:sldId id="290" r:id="rId37"/>
    <p:sldId id="297" r:id="rId38"/>
    <p:sldId id="295" r:id="rId39"/>
    <p:sldId id="291" r:id="rId40"/>
    <p:sldId id="296" r:id="rId41"/>
    <p:sldId id="293" r:id="rId42"/>
    <p:sldId id="292" r:id="rId43"/>
    <p:sldId id="29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69" autoAdjust="0"/>
  </p:normalViewPr>
  <p:slideViewPr>
    <p:cSldViewPr>
      <p:cViewPr varScale="1">
        <p:scale>
          <a:sx n="71" d="100"/>
          <a:sy n="71" d="100"/>
        </p:scale>
        <p:origin x="-105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F7AD8C-D583-47EC-9495-129B55DD5624}" type="datetimeFigureOut">
              <a:rPr lang="en-US" smtClean="0"/>
              <a:pPr/>
              <a:t>6/8/2018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73CC1-E770-4622-96C2-36A532F3BAA4}" type="slidenum">
              <a:rPr lang="en-US" smtClean="0"/>
              <a:pPr/>
              <a:t>‹#›</a:t>
            </a:fld>
            <a:endParaRPr lang="en-US"/>
          </a:p>
        </p:txBody>
      </p:sp>
    </p:spTree>
    <p:extLst>
      <p:ext uri="{BB962C8B-B14F-4D97-AF65-F5344CB8AC3E}">
        <p14:creationId xmlns:p14="http://schemas.microsoft.com/office/powerpoint/2010/main" val="58818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3" Type="http://schemas.openxmlformats.org/officeDocument/2006/relationships/hyperlink" Target="https://baike.baidu.com/item/%E5%8D%B3%E6%9C%9F%E5%A4%96%E6%B1%87%E4%B9%B0%E5%8D%96" TargetMode="External"/><Relationship Id="rId18" Type="http://schemas.openxmlformats.org/officeDocument/2006/relationships/hyperlink" Target="https://baike.baidu.com/item/%E8%B4%B8%E6%98%93%E5%85%AC%E5%8F%B8" TargetMode="External"/><Relationship Id="rId26" Type="http://schemas.openxmlformats.org/officeDocument/2006/relationships/hyperlink" Target="https://baike.baidu.com/item/%E9%A3%8E%E9%99%A9%E9%A2%84%E6%9C%9F" TargetMode="External"/><Relationship Id="rId3" Type="http://schemas.openxmlformats.org/officeDocument/2006/relationships/hyperlink" Target="https://baike.baidu.com/item/%E6%8E%89%E6%9C%9F" TargetMode="External"/><Relationship Id="rId21" Type="http://schemas.openxmlformats.org/officeDocument/2006/relationships/hyperlink" Target="https://baike.baidu.com/item/%E7%BB%93%E5%94%AE%E6%B1%87" TargetMode="External"/><Relationship Id="rId34" Type="http://schemas.openxmlformats.org/officeDocument/2006/relationships/hyperlink" Target="https://baike.baidu.com/item/%E8%BD%A7%E5%B9%B3" TargetMode="External"/><Relationship Id="rId7" Type="http://schemas.openxmlformats.org/officeDocument/2006/relationships/hyperlink" Target="https://baike.baidu.com/item/%E6%B0%B4%E5%B9%B3%E5%B7%AE%E5%BC%82" TargetMode="External"/><Relationship Id="rId12" Type="http://schemas.openxmlformats.org/officeDocument/2006/relationships/hyperlink" Target="https://baike.baidu.com/item/%E6%8E%89%E6%9C%9F%E5%8D%8F%E8%AE%AE" TargetMode="External"/><Relationship Id="rId17" Type="http://schemas.openxmlformats.org/officeDocument/2006/relationships/hyperlink" Target="https://baike.baidu.com/item/%E4%BA%A4%E5%89%B2%E6%97%A5" TargetMode="External"/><Relationship Id="rId25" Type="http://schemas.openxmlformats.org/officeDocument/2006/relationships/hyperlink" Target="https://baike.baidu.com/item/%E5%B9%B4%E5%88%A9%E7%8E%87" TargetMode="External"/><Relationship Id="rId33" Type="http://schemas.openxmlformats.org/officeDocument/2006/relationships/hyperlink" Target="https://baike.baidu.com/item/%E6%97%A5%E5%85%83" TargetMode="External"/><Relationship Id="rId2" Type="http://schemas.openxmlformats.org/officeDocument/2006/relationships/slide" Target="../slides/slide11.xml"/><Relationship Id="rId16" Type="http://schemas.openxmlformats.org/officeDocument/2006/relationships/hyperlink" Target="https://baike.baidu.com/item/%E5%8D%B3%E6%9C%9F%E6%B1%87%E7%8E%87" TargetMode="External"/><Relationship Id="rId20" Type="http://schemas.openxmlformats.org/officeDocument/2006/relationships/hyperlink" Target="https://baike.baidu.com/item/%E6%94%AF%E5%87%BA" TargetMode="External"/><Relationship Id="rId29" Type="http://schemas.openxmlformats.org/officeDocument/2006/relationships/hyperlink" Target="https://baike.baidu.com/item/%E4%BA%A4%E5%89%B2" TargetMode="External"/><Relationship Id="rId1" Type="http://schemas.openxmlformats.org/officeDocument/2006/relationships/notesMaster" Target="../notesMasters/notesMaster1.xml"/><Relationship Id="rId6" Type="http://schemas.openxmlformats.org/officeDocument/2006/relationships/hyperlink" Target="https://baike.baidu.com/item/%E8%B4%A2%E5%8A%A1%E9%A3%8E%E9%99%A9/1520903" TargetMode="External"/><Relationship Id="rId11" Type="http://schemas.openxmlformats.org/officeDocument/2006/relationships/hyperlink" Target="https://baike.baidu.com/item/%E8%BF%9C%E6%9C%9F%E4%BA%A4%E6%98%93" TargetMode="External"/><Relationship Id="rId24" Type="http://schemas.openxmlformats.org/officeDocument/2006/relationships/hyperlink" Target="https://baike.baidu.com/item/%E5%A4%96%E6%B1%87%E4%B9%B0%E5%8D%96" TargetMode="External"/><Relationship Id="rId32" Type="http://schemas.openxmlformats.org/officeDocument/2006/relationships/hyperlink" Target="https://baike.baidu.com/item/%E5%A4%B4%E5%AF%B8" TargetMode="External"/><Relationship Id="rId5" Type="http://schemas.openxmlformats.org/officeDocument/2006/relationships/hyperlink" Target="https://baike.baidu.com/item/%E6%B1%87%E7%8E%87%E9%A3%8E%E9%99%A9" TargetMode="External"/><Relationship Id="rId15" Type="http://schemas.openxmlformats.org/officeDocument/2006/relationships/hyperlink" Target="https://baike.baidu.com/item/%E8%BF%9C%E6%9C%9F%E5%A4%96%E6%B1%87%E4%B9%B0%E5%8D%96" TargetMode="External"/><Relationship Id="rId23" Type="http://schemas.openxmlformats.org/officeDocument/2006/relationships/hyperlink" Target="https://baike.baidu.com/item/%E6%8E%89%E6%9C%9F%E4%B8%9A%E5%8A%A1" TargetMode="External"/><Relationship Id="rId28" Type="http://schemas.openxmlformats.org/officeDocument/2006/relationships/hyperlink" Target="https://baike.baidu.com/item/%E6%8D%A2%E6%B1%87%E6%88%90%E6%9C%AC" TargetMode="External"/><Relationship Id="rId10" Type="http://schemas.openxmlformats.org/officeDocument/2006/relationships/hyperlink" Target="https://baike.baidu.com/item/%E5%8D%B3%E6%9C%9F%E4%BA%A4%E6%98%93" TargetMode="External"/><Relationship Id="rId19" Type="http://schemas.openxmlformats.org/officeDocument/2006/relationships/hyperlink" Target="https://baike.baidu.com/item/%E5%87%BA%E5%8F%A3" TargetMode="External"/><Relationship Id="rId31" Type="http://schemas.openxmlformats.org/officeDocument/2006/relationships/hyperlink" Target="https://baike.baidu.com/item/%E6%AC%A7%E5%85%83" TargetMode="External"/><Relationship Id="rId4" Type="http://schemas.openxmlformats.org/officeDocument/2006/relationships/hyperlink" Target="https://baike.baidu.com/item/%E5%88%A9%E7%8E%87%E4%BA%A7%E5%93%81" TargetMode="External"/><Relationship Id="rId9" Type="http://schemas.openxmlformats.org/officeDocument/2006/relationships/hyperlink" Target="https://baike.baidu.com/item/%E5%A4%96%E5%B8%81" TargetMode="External"/><Relationship Id="rId14" Type="http://schemas.openxmlformats.org/officeDocument/2006/relationships/hyperlink" Target="https://baike.baidu.com/item/%E8%B5%B7%E6%81%AF%E6%97%A5" TargetMode="External"/><Relationship Id="rId22" Type="http://schemas.openxmlformats.org/officeDocument/2006/relationships/hyperlink" Target="https://baike.baidu.com/item/%E4%B8%AD%E5%9B%BD%E9%93%B6%E8%A1%8C" TargetMode="External"/><Relationship Id="rId27" Type="http://schemas.openxmlformats.org/officeDocument/2006/relationships/hyperlink" Target="https://baike.baidu.com/item/%E9%87%91%E8%9E%8D%E4%BA%A7%E5%93%81" TargetMode="External"/><Relationship Id="rId30" Type="http://schemas.openxmlformats.org/officeDocument/2006/relationships/hyperlink" Target="https://baike.baidu.com/item/%E6%B1%87%E7%8E%87" TargetMode="External"/><Relationship Id="rId35" Type="http://schemas.openxmlformats.org/officeDocument/2006/relationships/hyperlink" Target="https://baike.baidu.com/item/%E8%A7%84%E9%81%BF%E9%A3%8E%E9%99%A9" TargetMode="External"/><Relationship Id="rId8" Type="http://schemas.openxmlformats.org/officeDocument/2006/relationships/hyperlink" Target="https://baike.baidu.com/item/%E5%88%A9%E5%B7%A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baike.baidu.com/item/%E6%89%80%E7%BD%97%E9%97%A8%E5%85%84%E5%BC%9F%E5%85%AC%E5%8F%B8/8802801" TargetMode="External"/><Relationship Id="rId13" Type="http://schemas.openxmlformats.org/officeDocument/2006/relationships/hyperlink" Target="https://baike.baidu.com/item/%E6%B5%AE%E5%8A%A8%E5%88%A9%E7%8E%87/5614635" TargetMode="External"/><Relationship Id="rId3" Type="http://schemas.openxmlformats.org/officeDocument/2006/relationships/hyperlink" Target="https://baike.baidu.com/item/IBM/9190" TargetMode="External"/><Relationship Id="rId7" Type="http://schemas.openxmlformats.org/officeDocument/2006/relationships/hyperlink" Target="https://baike.baidu.com/item/%E5%88%A9%E7%8E%87%E9%A3%8E%E9%99%A9/2900780" TargetMode="External"/><Relationship Id="rId12" Type="http://schemas.openxmlformats.org/officeDocument/2006/relationships/hyperlink" Target="https://baike.baidu.com/item/%E5%88%A9%E7%8E%87%E6%8E%89%E6%9C%9F%E4%BA%A4%E6%98%93/8646120"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baike.baidu.com/item/%E6%AC%A7%E6%B4%B2%E7%BE%8E%E5%85%83%E5%B8%82%E5%9C%BA/4188839" TargetMode="External"/><Relationship Id="rId11" Type="http://schemas.openxmlformats.org/officeDocument/2006/relationships/hyperlink" Target="https://baike.baidu.com/item/%E5%BE%B7%E6%84%8F%E5%BF%97%E9%93%B6%E8%A1%8C/636560" TargetMode="External"/><Relationship Id="rId5" Type="http://schemas.openxmlformats.org/officeDocument/2006/relationships/hyperlink" Target="https://baike.baidu.com/item/%E7%91%9E%E5%A3%AB%E6%B3%95%E9%83%8E/4936201" TargetMode="External"/><Relationship Id="rId15" Type="http://schemas.openxmlformats.org/officeDocument/2006/relationships/hyperlink" Target="https://baike.baidu.com/item/%E5%9B%BA%E5%AE%9A%E5%88%A9%E7%8E%87%E5%80%BA%E5%88%B8/4690109" TargetMode="External"/><Relationship Id="rId10" Type="http://schemas.openxmlformats.org/officeDocument/2006/relationships/hyperlink" Target="https://baike.baidu.com/item/%E6%B1%87%E7%8E%87%E9%A3%8E%E9%99%A9/4536488" TargetMode="External"/><Relationship Id="rId4" Type="http://schemas.openxmlformats.org/officeDocument/2006/relationships/hyperlink" Target="https://baike.baidu.com/item/%E4%B8%96%E7%95%8C%E9%93%B6%E8%A1%8C/1055632" TargetMode="External"/><Relationship Id="rId9" Type="http://schemas.openxmlformats.org/officeDocument/2006/relationships/hyperlink" Target="https://baike.baidu.com/item/%E6%8E%89%E6%9C%9F%E4%BA%A4%E6%98%93/1395725" TargetMode="External"/><Relationship Id="rId14" Type="http://schemas.openxmlformats.org/officeDocument/2006/relationships/hyperlink" Target="https://baike.baidu.com/item/%E5%9B%BA%E5%AE%9A%E5%88%A9%E7%8E%87/3225284"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ook.douban.com/search/%E8%92%8B%E5%85%88%E7%8E%B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baidu.com/s?wd=%E5%A4%9A%E7%B1%B3%E8%AF%BA%E9%AA%A8%E7%89%8C%E6%95%88%E5%BA%94&amp;tn=44039180_cpr&amp;fenlei=mv6quAkxTZn0IZRqIHckPjm4nH00T1Y3rjP-PyczPWuhuHN-P1b30ZwV5Hcvrjm3rH6sPfKWUMw85HfYnjn4nH6sgvPsT6KdThsqpZwYTjCEQLGCpyw9Uz4Bmy-bIi4WUvYETgN-TLwGUv3EnHnsPHb1PHmYPWD3PHcdP1DLrf"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baike.baidu.com/item/%E5%80%BA%E5%88%B8%E5%9F%BA%E9%87%91" TargetMode="External"/><Relationship Id="rId13" Type="http://schemas.openxmlformats.org/officeDocument/2006/relationships/hyperlink" Target="https://baike.baidu.com/item/%E5%85%AC%E5%8F%B8%E6%B3%95" TargetMode="External"/><Relationship Id="rId3" Type="http://schemas.openxmlformats.org/officeDocument/2006/relationships/hyperlink" Target="https://baike.baidu.com/item/%E5%88%B8%E5%95%86" TargetMode="External"/><Relationship Id="rId7" Type="http://schemas.openxmlformats.org/officeDocument/2006/relationships/hyperlink" Target="https://baike.baidu.com/item/%E6%8A%95%E8%B5%84%E5%AF%B9%E8%B1%A1" TargetMode="External"/><Relationship Id="rId12" Type="http://schemas.openxmlformats.org/officeDocument/2006/relationships/hyperlink" Target="https://baike.baidu.com/item/%E8%AF%81%E5%88%B8%E5%85%AC%E5%8F%B8"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baike.baidu.com/item/%E4%BA%8C%E7%BA%A7%E5%B8%82%E5%9C%BA" TargetMode="External"/><Relationship Id="rId11" Type="http://schemas.openxmlformats.org/officeDocument/2006/relationships/hyperlink" Target="https://baike.baidu.com/item/%E8%B5%8E%E5%9B%9E" TargetMode="External"/><Relationship Id="rId5" Type="http://schemas.openxmlformats.org/officeDocument/2006/relationships/hyperlink" Target="https://baike.baidu.com/item/%E8%AF%81%E5%88%B8%E4%BA%A4%E6%98%93" TargetMode="External"/><Relationship Id="rId15" Type="http://schemas.openxmlformats.org/officeDocument/2006/relationships/hyperlink" Target="https://baike.baidu.com/item/%E8%82%A1%E4%BB%BD%E6%9C%89%E9%99%90%E5%85%AC%E5%8F%B8" TargetMode="External"/><Relationship Id="rId10" Type="http://schemas.openxmlformats.org/officeDocument/2006/relationships/hyperlink" Target="https://baike.baidu.com/item/%E6%9C%9F%E8%B4%A7%E5%9F%BA%E9%87%91" TargetMode="External"/><Relationship Id="rId4" Type="http://schemas.openxmlformats.org/officeDocument/2006/relationships/hyperlink" Target="https://baike.baidu.com/item/%E5%AD%98%E7%BB%AD%E6%9C%9F" TargetMode="External"/><Relationship Id="rId9" Type="http://schemas.openxmlformats.org/officeDocument/2006/relationships/hyperlink" Target="https://baike.baidu.com/item/%E8%B4%A7%E5%B8%81%E5%B8%82%E5%9C%BA%E5%9F%BA%E9%87%91" TargetMode="External"/><Relationship Id="rId14" Type="http://schemas.openxmlformats.org/officeDocument/2006/relationships/hyperlink" Target="https://baike.baidu.com/item/%E8%AF%81%E5%88%B8%E6%B3%95"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baike.baidu.com/item/%E5%A4%A7%E8%BF%9E%E5%95%86%E5%93%81%E4%BA%A4%E6%98%93%E6%89%80" TargetMode="External"/><Relationship Id="rId13" Type="http://schemas.openxmlformats.org/officeDocument/2006/relationships/hyperlink" Target="https://baike.baidu.com/item/%E5%B1%A5%E7%BA%A6%E6%8B%85%E4%BF%9D" TargetMode="External"/><Relationship Id="rId3" Type="http://schemas.openxmlformats.org/officeDocument/2006/relationships/hyperlink" Target="https://baike.baidu.com/item/%E4%B8%AD%E5%9B%BD%E9%87%91%E8%9E%8D" TargetMode="External"/><Relationship Id="rId7" Type="http://schemas.openxmlformats.org/officeDocument/2006/relationships/hyperlink" Target="https://baike.baidu.com/item/%E9%83%91%E5%B7%9E%E5%95%86%E5%93%81%E4%BA%A4%E6%98%93%E6%89%80" TargetMode="External"/><Relationship Id="rId12" Type="http://schemas.openxmlformats.org/officeDocument/2006/relationships/hyperlink" Target="https://baike.baidu.com/item/%E4%BA%A4%E6%98%93%E6%89%80"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baike.baidu.com/item/%E4%B8%8A%E6%B5%B7%E6%9C%9F%E8%B4%A7%E4%BA%A4%E6%98%93%E6%89%80" TargetMode="External"/><Relationship Id="rId11" Type="http://schemas.openxmlformats.org/officeDocument/2006/relationships/hyperlink" Target="https://baike.baidu.com/item/%E6%9C%9F%E8%B4%A7%E4%BA%A4%E6%98%93%E6%89%80" TargetMode="External"/><Relationship Id="rId5" Type="http://schemas.openxmlformats.org/officeDocument/2006/relationships/hyperlink" Target="https://baike.baidu.com/item/%E4%B8%AD%E5%9B%BD%E8%AF%81%E7%9B%91%E4%BC%9A" TargetMode="External"/><Relationship Id="rId15" Type="http://schemas.openxmlformats.org/officeDocument/2006/relationships/hyperlink" Target="https://baike.baidu.com/item/%E5%86%85%E9%83%A8%E7%BB%93%E7%AE%97/554588" TargetMode="External"/><Relationship Id="rId10" Type="http://schemas.openxmlformats.org/officeDocument/2006/relationships/hyperlink" Target="https://baike.baidu.com/item/%E6%B7%B1%E5%9C%B3%E8%AF%81%E5%88%B8%E4%BA%A4%E6%98%93%E6%89%80" TargetMode="External"/><Relationship Id="rId4" Type="http://schemas.openxmlformats.org/officeDocument/2006/relationships/hyperlink" Target="https://baike.baidu.com/item/%E6%9C%9F%E8%B4%A7" TargetMode="External"/><Relationship Id="rId9" Type="http://schemas.openxmlformats.org/officeDocument/2006/relationships/hyperlink" Target="https://baike.baidu.com/item/%E4%B8%8A%E6%B5%B7%E8%AF%81%E5%88%B8%E4%BA%A4%E6%98%93%E6%89%80" TargetMode="External"/><Relationship Id="rId14" Type="http://schemas.openxmlformats.org/officeDocument/2006/relationships/hyperlink" Target="https://baike.baidu.com/item/%E7%BB%93%E7%AE%97%E9%A3%8E%E9%99%A9/12651314"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b="1" dirty="0" smtClean="0"/>
              <a:t>本次培训是为了让大家了解银行间市场的基础业务知识，在开发过程中更能得心应手</a:t>
            </a:r>
            <a:endParaRPr lang="en-US" altLang="zh-CN" b="1" dirty="0" smtClean="0"/>
          </a:p>
        </p:txBody>
      </p:sp>
      <p:sp>
        <p:nvSpPr>
          <p:cNvPr id="4" name="Slide Number Placeholder 3"/>
          <p:cNvSpPr>
            <a:spLocks noGrp="1"/>
          </p:cNvSpPr>
          <p:nvPr>
            <p:ph type="sldNum" sz="quarter" idx="10"/>
          </p:nvPr>
        </p:nvSpPr>
        <p:spPr/>
        <p:txBody>
          <a:bodyPr/>
          <a:lstStyle/>
          <a:p>
            <a:fld id="{B2B73CC1-E770-4622-96C2-36A532F3BA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外汇远期交易就是</a:t>
            </a:r>
            <a:r>
              <a:rPr lang="zh-CN" altLang="en-US" sz="1200" b="1" dirty="0" smtClean="0">
                <a:solidFill>
                  <a:srgbClr val="000000"/>
                </a:solidFill>
                <a:latin typeface="宋体" panose="02010600030101010101" pitchFamily="2" charset="-122"/>
              </a:rPr>
              <a:t>指交易双方以约定的币种、金额、汇率，在约定的</a:t>
            </a:r>
            <a:r>
              <a:rPr lang="zh-CN" altLang="en-US" sz="1200" b="1" dirty="0" smtClean="0">
                <a:solidFill>
                  <a:srgbClr val="FF0000"/>
                </a:solidFill>
                <a:latin typeface="宋体" panose="02010600030101010101" pitchFamily="2" charset="-122"/>
              </a:rPr>
              <a:t>未来某一日期</a:t>
            </a:r>
            <a:r>
              <a:rPr lang="zh-CN" altLang="en-US" sz="1200" b="1" dirty="0" smtClean="0">
                <a:solidFill>
                  <a:srgbClr val="000000"/>
                </a:solidFill>
                <a:latin typeface="宋体" panose="02010600030101010101" pitchFamily="2" charset="-122"/>
              </a:rPr>
              <a:t>（非即期起息日）交割的外汇交易。</a:t>
            </a:r>
            <a:endParaRPr lang="en-US" sz="1200" b="1" dirty="0" smtClean="0"/>
          </a:p>
          <a:p>
            <a:r>
              <a:rPr lang="zh-CN" altLang="en-US" b="1" dirty="0" smtClean="0"/>
              <a:t>下面的图</a:t>
            </a:r>
            <a:endParaRPr lang="en-US" altLang="zh-CN" b="1" dirty="0" smtClean="0"/>
          </a:p>
          <a:p>
            <a:r>
              <a:rPr lang="zh-CN" altLang="en-US" b="1" dirty="0" smtClean="0"/>
              <a:t>成交日：</a:t>
            </a:r>
            <a:r>
              <a:rPr lang="en-US" altLang="zh-CN" b="1" dirty="0" smtClean="0"/>
              <a:t>T </a:t>
            </a:r>
            <a:r>
              <a:rPr lang="zh-CN" altLang="en-US" b="1" dirty="0" smtClean="0"/>
              <a:t>交易成功的日子</a:t>
            </a:r>
            <a:endParaRPr lang="en-US" altLang="zh-CN" b="1" dirty="0" smtClean="0"/>
          </a:p>
          <a:p>
            <a:r>
              <a:rPr lang="zh-CN" altLang="en-US" b="1" dirty="0" smtClean="0"/>
              <a:t>起息日：</a:t>
            </a:r>
            <a:r>
              <a:rPr lang="en-US" altLang="zh-CN" b="1" dirty="0" smtClean="0"/>
              <a:t>T+N</a:t>
            </a:r>
            <a:r>
              <a:rPr lang="zh-CN" altLang="en-US" b="1" dirty="0" smtClean="0"/>
              <a:t>（</a:t>
            </a:r>
            <a:r>
              <a:rPr lang="en-US" altLang="zh-CN" b="1" dirty="0" smtClean="0"/>
              <a:t>N=0,1</a:t>
            </a:r>
            <a:r>
              <a:rPr lang="zh-CN" altLang="en-US" b="1" dirty="0" smtClean="0"/>
              <a:t>或</a:t>
            </a:r>
            <a:r>
              <a:rPr lang="en-US" altLang="zh-CN" b="1" dirty="0" smtClean="0"/>
              <a:t>N&gt;2</a:t>
            </a:r>
            <a:r>
              <a:rPr lang="zh-CN" altLang="en-US" b="1" dirty="0" smtClean="0"/>
              <a:t>） 交钱的日子 </a:t>
            </a:r>
            <a:endParaRPr lang="en-US" altLang="zh-CN" b="1" dirty="0" smtClean="0"/>
          </a:p>
          <a:p>
            <a:r>
              <a:rPr lang="zh-CN" altLang="en-US" b="1" dirty="0" smtClean="0"/>
              <a:t>这是不标准交易</a:t>
            </a:r>
            <a:endParaRPr lang="en-US" altLang="zh-CN" b="1" dirty="0" smtClean="0"/>
          </a:p>
          <a:p>
            <a:endParaRPr lang="en-US" dirty="0" smtClean="0"/>
          </a:p>
          <a:p>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远期相关起息日规则 </a:t>
            </a:r>
          </a:p>
          <a:p>
            <a:pPr marL="171450" indent="-171450">
              <a:buFont typeface="Arial" panose="020B0604020202020204" pitchFamily="34" charset="0"/>
              <a:buChar char="•"/>
            </a:pPr>
            <a:r>
              <a:rPr lang="zh-CN" altLang="en-US" sz="1200" b="0" i="0" u="none" strike="noStrike" kern="1200" baseline="0" dirty="0" smtClean="0">
                <a:solidFill>
                  <a:schemeClr val="tx1"/>
                </a:solidFill>
                <a:latin typeface="+mn-lt"/>
                <a:ea typeface="+mn-ea"/>
                <a:cs typeface="+mn-cs"/>
              </a:rPr>
              <a:t>远期交易起息日等于即期起息日加上双方约定的期限。遇美元假日或货币对中任一货币节假日，</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以下标准期限遵循</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下一营业日</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准则，</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以上（包括</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）标准期限遵循“经调整的下一营业日”准则。非标准期限的起息日由交易双方直接约定。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2014-04-09</a:t>
            </a:r>
            <a:r>
              <a:rPr lang="zh-CN" altLang="en-US" sz="1200" b="0" i="0" u="none" strike="noStrike" kern="1200" baseline="0" dirty="0" smtClean="0">
                <a:solidFill>
                  <a:schemeClr val="tx1"/>
                </a:solidFill>
                <a:latin typeface="+mn-lt"/>
                <a:ea typeface="+mn-ea"/>
                <a:cs typeface="+mn-cs"/>
              </a:rPr>
              <a:t>成交了一笔</a:t>
            </a:r>
            <a:r>
              <a:rPr lang="en-US" altLang="zh-CN" sz="1200" b="0" i="0" u="none" strike="noStrike" kern="1200" baseline="0" dirty="0" smtClean="0">
                <a:solidFill>
                  <a:schemeClr val="tx1"/>
                </a:solidFill>
                <a:latin typeface="+mn-lt"/>
                <a:ea typeface="+mn-ea"/>
                <a:cs typeface="+mn-cs"/>
              </a:rPr>
              <a:t>1W GBP/CNY</a:t>
            </a:r>
            <a:r>
              <a:rPr lang="zh-CN" altLang="en-US" sz="1200" b="0" i="0" u="none" strike="noStrike" kern="1200" baseline="0" dirty="0" smtClean="0">
                <a:solidFill>
                  <a:schemeClr val="tx1"/>
                </a:solidFill>
                <a:latin typeface="+mn-lt"/>
                <a:ea typeface="+mn-ea"/>
                <a:cs typeface="+mn-cs"/>
              </a:rPr>
              <a:t>远期交易，即期起息日为</a:t>
            </a:r>
            <a:r>
              <a:rPr lang="en-US" altLang="zh-CN" sz="1200" b="0" i="0" u="none" strike="noStrike" kern="1200" baseline="0" dirty="0" smtClean="0">
                <a:solidFill>
                  <a:schemeClr val="tx1"/>
                </a:solidFill>
                <a:latin typeface="+mn-lt"/>
                <a:ea typeface="+mn-ea"/>
                <a:cs typeface="+mn-cs"/>
              </a:rPr>
              <a:t>2014-04-11</a:t>
            </a:r>
            <a:r>
              <a:rPr lang="zh-CN" altLang="en-US" sz="1200" b="0" i="0" u="none" strike="noStrike" kern="1200" baseline="0" dirty="0" smtClean="0">
                <a:solidFill>
                  <a:schemeClr val="tx1"/>
                </a:solidFill>
                <a:latin typeface="+mn-lt"/>
                <a:ea typeface="+mn-ea"/>
                <a:cs typeface="+mn-cs"/>
              </a:rPr>
              <a:t>，远期起息日本应为</a:t>
            </a:r>
            <a:r>
              <a:rPr lang="en-US" altLang="zh-CN" sz="1200" b="0" i="0" u="none" strike="noStrike" kern="1200" baseline="0" dirty="0" smtClean="0">
                <a:solidFill>
                  <a:schemeClr val="tx1"/>
                </a:solidFill>
                <a:latin typeface="+mn-lt"/>
                <a:ea typeface="+mn-ea"/>
                <a:cs typeface="+mn-cs"/>
              </a:rPr>
              <a:t>2014-04-18</a:t>
            </a:r>
            <a:r>
              <a:rPr lang="zh-CN" altLang="en-US" sz="1200" b="0" i="0" u="none" strike="noStrike" kern="1200" baseline="0" dirty="0" smtClean="0">
                <a:solidFill>
                  <a:schemeClr val="tx1"/>
                </a:solidFill>
                <a:latin typeface="+mn-lt"/>
                <a:ea typeface="+mn-ea"/>
                <a:cs typeface="+mn-cs"/>
              </a:rPr>
              <a:t>，但因为</a:t>
            </a:r>
            <a:r>
              <a:rPr lang="en-US" altLang="zh-CN" sz="1200" b="0" i="0" u="none" strike="noStrike" kern="1200" baseline="0" dirty="0" smtClean="0">
                <a:solidFill>
                  <a:schemeClr val="tx1"/>
                </a:solidFill>
                <a:latin typeface="+mn-lt"/>
                <a:ea typeface="+mn-ea"/>
                <a:cs typeface="+mn-cs"/>
              </a:rPr>
              <a:t>2014-04-18</a:t>
            </a:r>
            <a:r>
              <a:rPr lang="zh-CN" altLang="en-US" sz="1200" b="0" i="0" u="none" strike="noStrike" kern="1200" baseline="0" dirty="0" smtClean="0">
                <a:solidFill>
                  <a:schemeClr val="tx1"/>
                </a:solidFill>
                <a:latin typeface="+mn-lt"/>
                <a:ea typeface="+mn-ea"/>
                <a:cs typeface="+mn-cs"/>
              </a:rPr>
              <a:t>是英镑假日，根据“下一营业日”准则，该笔远期交易的起息日调整至</a:t>
            </a:r>
            <a:r>
              <a:rPr lang="en-US" altLang="zh-CN" sz="1200" b="0" i="0" u="none" strike="noStrike" kern="1200" baseline="0" dirty="0" smtClean="0">
                <a:solidFill>
                  <a:schemeClr val="tx1"/>
                </a:solidFill>
                <a:latin typeface="+mn-lt"/>
                <a:ea typeface="+mn-ea"/>
                <a:cs typeface="+mn-cs"/>
              </a:rPr>
              <a:t>2014-04-22</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19</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a:t>
            </a:r>
            <a:r>
              <a:rPr lang="zh-CN" altLang="en-US" sz="1200" b="0" i="0" u="none" strike="noStrike" kern="1200" baseline="0" dirty="0" smtClean="0">
                <a:solidFill>
                  <a:schemeClr val="tx1"/>
                </a:solidFill>
                <a:latin typeface="+mn-lt"/>
                <a:ea typeface="+mn-ea"/>
                <a:cs typeface="+mn-cs"/>
              </a:rPr>
              <a:t>日为周末，</a:t>
            </a:r>
            <a:r>
              <a:rPr lang="en-US" altLang="zh-CN" sz="1200" b="0" i="0" u="none" strike="noStrike" kern="1200" baseline="0" dirty="0" smtClean="0">
                <a:solidFill>
                  <a:schemeClr val="tx1"/>
                </a:solidFill>
                <a:latin typeface="+mn-lt"/>
                <a:ea typeface="+mn-ea"/>
                <a:cs typeface="+mn-cs"/>
              </a:rPr>
              <a:t>,21</a:t>
            </a:r>
            <a:r>
              <a:rPr lang="zh-CN" altLang="en-US" sz="1200" b="0" i="0" u="none" strike="noStrike" kern="1200" baseline="0" dirty="0" smtClean="0">
                <a:solidFill>
                  <a:schemeClr val="tx1"/>
                </a:solidFill>
                <a:latin typeface="+mn-lt"/>
                <a:ea typeface="+mn-ea"/>
                <a:cs typeface="+mn-cs"/>
              </a:rPr>
              <a:t>日也为英镑假日）。 </a:t>
            </a:r>
          </a:p>
          <a:p>
            <a:r>
              <a:rPr lang="en-US" altLang="zh-CN" sz="1200" b="0" i="0" u="none" strike="noStrike" kern="1200" baseline="0" dirty="0" smtClean="0">
                <a:solidFill>
                  <a:schemeClr val="tx1"/>
                </a:solidFill>
                <a:latin typeface="+mn-lt"/>
                <a:ea typeface="+mn-ea"/>
                <a:cs typeface="+mn-cs"/>
              </a:rPr>
              <a:t>2014-03-27</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2M GBP/CNY</a:t>
            </a:r>
            <a:r>
              <a:rPr lang="zh-CN" altLang="en-US" sz="1200" b="0" i="0" u="none" strike="noStrike" kern="1200" baseline="0" dirty="0" smtClean="0">
                <a:solidFill>
                  <a:schemeClr val="tx1"/>
                </a:solidFill>
                <a:latin typeface="+mn-lt"/>
                <a:ea typeface="+mn-ea"/>
                <a:cs typeface="+mn-cs"/>
              </a:rPr>
              <a:t>远期交易，即期起息日为</a:t>
            </a:r>
            <a:r>
              <a:rPr lang="en-US" altLang="zh-CN" sz="1200" b="0" i="0" u="none" strike="noStrike" kern="1200" baseline="0" dirty="0" smtClean="0">
                <a:solidFill>
                  <a:schemeClr val="tx1"/>
                </a:solidFill>
                <a:latin typeface="+mn-lt"/>
                <a:ea typeface="+mn-ea"/>
                <a:cs typeface="+mn-cs"/>
              </a:rPr>
              <a:t>2014-03-31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29</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日为周末），远期交易起息日本应为</a:t>
            </a:r>
            <a:r>
              <a:rPr lang="en-US" altLang="zh-CN" sz="1200" b="0" i="0" u="none" strike="noStrike" kern="1200" baseline="0" dirty="0" smtClean="0">
                <a:solidFill>
                  <a:schemeClr val="tx1"/>
                </a:solidFill>
                <a:latin typeface="+mn-lt"/>
                <a:ea typeface="+mn-ea"/>
                <a:cs typeface="+mn-cs"/>
              </a:rPr>
              <a:t>2014-05-31</a:t>
            </a:r>
            <a:r>
              <a:rPr lang="zh-CN" altLang="en-US" sz="1200" b="0" i="0" u="none" strike="noStrike" kern="1200" baseline="0" dirty="0" smtClean="0">
                <a:solidFill>
                  <a:schemeClr val="tx1"/>
                </a:solidFill>
                <a:latin typeface="+mn-lt"/>
                <a:ea typeface="+mn-ea"/>
                <a:cs typeface="+mn-cs"/>
              </a:rPr>
              <a:t>，但因</a:t>
            </a:r>
            <a:r>
              <a:rPr lang="en-US" altLang="zh-CN" sz="1200" b="0" i="0" u="none" strike="noStrike" kern="1200" baseline="0" dirty="0" smtClean="0">
                <a:solidFill>
                  <a:schemeClr val="tx1"/>
                </a:solidFill>
                <a:latin typeface="+mn-lt"/>
                <a:ea typeface="+mn-ea"/>
                <a:cs typeface="+mn-cs"/>
              </a:rPr>
              <a:t>2014-05-31</a:t>
            </a:r>
            <a:r>
              <a:rPr lang="zh-CN" altLang="en-US" sz="1200" b="0" i="0" u="none" strike="noStrike" kern="1200" baseline="0" dirty="0" smtClean="0">
                <a:solidFill>
                  <a:schemeClr val="tx1"/>
                </a:solidFill>
                <a:latin typeface="+mn-lt"/>
                <a:ea typeface="+mn-ea"/>
                <a:cs typeface="+mn-cs"/>
              </a:rPr>
              <a:t>是人民币假日，根据“经调整的下一营业日”准则，该笔远期交易的起息日调整至</a:t>
            </a:r>
            <a:r>
              <a:rPr lang="en-US" altLang="zh-CN" sz="1200" b="0" i="0" u="none" strike="noStrike" kern="1200" baseline="0" dirty="0" smtClean="0">
                <a:solidFill>
                  <a:schemeClr val="tx1"/>
                </a:solidFill>
                <a:latin typeface="+mn-lt"/>
                <a:ea typeface="+mn-ea"/>
                <a:cs typeface="+mn-cs"/>
              </a:rPr>
              <a:t>2014-05-30</a:t>
            </a:r>
            <a:r>
              <a:rPr lang="zh-CN" altLang="en-US" sz="1200" b="0" i="0" u="none" strike="noStrike" kern="1200" baseline="0" dirty="0" smtClean="0">
                <a:solidFill>
                  <a:schemeClr val="tx1"/>
                </a:solidFill>
                <a:latin typeface="+mn-lt"/>
                <a:ea typeface="+mn-ea"/>
                <a:cs typeface="+mn-cs"/>
              </a:rPr>
              <a:t>。 </a:t>
            </a:r>
          </a:p>
          <a:p>
            <a:pPr marL="171450" indent="-171450">
              <a:buFont typeface="Arial" panose="020B0604020202020204" pitchFamily="34" charset="0"/>
              <a:buChar char="•"/>
            </a:pPr>
            <a:r>
              <a:rPr lang="zh-CN" altLang="en-US" sz="1200" b="0" i="0" u="none" strike="noStrike" kern="1200" baseline="0" dirty="0" smtClean="0">
                <a:solidFill>
                  <a:schemeClr val="tx1"/>
                </a:solidFill>
                <a:latin typeface="+mn-lt"/>
                <a:ea typeface="+mn-ea"/>
                <a:cs typeface="+mn-cs"/>
              </a:rPr>
              <a:t>月末规则：若即期起息日为某个月的最后一个营业日，那么</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以上（包括</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）标准期限远期（掉期）交易的起息日也应落在相应月份的最后一个营业日。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2014-02-26</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1M USD/CNY</a:t>
            </a:r>
            <a:r>
              <a:rPr lang="zh-CN" altLang="en-US" sz="1200" b="0" i="0" u="none" strike="noStrike" kern="1200" baseline="0" dirty="0" smtClean="0">
                <a:solidFill>
                  <a:schemeClr val="tx1"/>
                </a:solidFill>
                <a:latin typeface="+mn-lt"/>
                <a:ea typeface="+mn-ea"/>
                <a:cs typeface="+mn-cs"/>
              </a:rPr>
              <a:t>远期交易，即期起息日为</a:t>
            </a:r>
            <a:r>
              <a:rPr lang="en-US" altLang="zh-CN" sz="1200" b="0" i="0" u="none" strike="noStrike" kern="1200" baseline="0" dirty="0" smtClean="0">
                <a:solidFill>
                  <a:schemeClr val="tx1"/>
                </a:solidFill>
                <a:latin typeface="+mn-lt"/>
                <a:ea typeface="+mn-ea"/>
                <a:cs typeface="+mn-cs"/>
              </a:rPr>
              <a:t>2014-02-28</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月的最后一个营业日），根据月末规则，该笔交易的远期起息日应为下个月的最后一个营业日即</a:t>
            </a:r>
            <a:r>
              <a:rPr lang="en-US" altLang="zh-CN" sz="1200" b="0" i="0" u="none" strike="noStrike" kern="1200" baseline="0" dirty="0" smtClean="0">
                <a:solidFill>
                  <a:schemeClr val="tx1"/>
                </a:solidFill>
                <a:latin typeface="+mn-lt"/>
                <a:ea typeface="+mn-ea"/>
                <a:cs typeface="+mn-cs"/>
              </a:rPr>
              <a:t>2014-03-31 </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2014-07-29</a:t>
            </a:r>
            <a:r>
              <a:rPr lang="zh-CN" altLang="en-US" sz="1200" b="0" i="0" u="none" strike="noStrike" kern="1200" baseline="0" dirty="0" smtClean="0">
                <a:solidFill>
                  <a:schemeClr val="tx1"/>
                </a:solidFill>
                <a:latin typeface="+mn-lt"/>
                <a:ea typeface="+mn-ea"/>
                <a:cs typeface="+mn-cs"/>
              </a:rPr>
              <a:t>成交了一笔</a:t>
            </a:r>
            <a:r>
              <a:rPr lang="en-US" altLang="zh-CN" sz="1200" b="0" i="0" u="none" strike="noStrike" kern="1200" baseline="0" dirty="0" smtClean="0">
                <a:solidFill>
                  <a:schemeClr val="tx1"/>
                </a:solidFill>
                <a:latin typeface="+mn-lt"/>
                <a:ea typeface="+mn-ea"/>
                <a:cs typeface="+mn-cs"/>
              </a:rPr>
              <a:t>2M USD/CNY</a:t>
            </a:r>
            <a:r>
              <a:rPr lang="zh-CN" altLang="en-US" sz="1200" b="0" i="0" u="none" strike="noStrike" kern="1200" baseline="0" dirty="0" smtClean="0">
                <a:solidFill>
                  <a:schemeClr val="tx1"/>
                </a:solidFill>
                <a:latin typeface="+mn-lt"/>
                <a:ea typeface="+mn-ea"/>
                <a:cs typeface="+mn-cs"/>
              </a:rPr>
              <a:t>的远期交易，即期起息日为</a:t>
            </a:r>
            <a:r>
              <a:rPr lang="en-US" altLang="zh-CN" sz="1200" b="0" i="0" u="none" strike="noStrike" kern="1200" baseline="0" dirty="0" smtClean="0">
                <a:solidFill>
                  <a:schemeClr val="tx1"/>
                </a:solidFill>
                <a:latin typeface="+mn-lt"/>
                <a:ea typeface="+mn-ea"/>
                <a:cs typeface="+mn-cs"/>
              </a:rPr>
              <a:t>2014-07-31</a:t>
            </a:r>
            <a:r>
              <a:rPr lang="zh-CN" altLang="en-US" sz="1200" b="0" i="0" u="none" strike="noStrike" kern="1200" baseline="0" dirty="0" smtClean="0">
                <a:solidFill>
                  <a:schemeClr val="tx1"/>
                </a:solidFill>
                <a:latin typeface="+mn-lt"/>
                <a:ea typeface="+mn-ea"/>
                <a:cs typeface="+mn-cs"/>
              </a:rPr>
              <a:t>，根据月末规则，该笔交易的远期起息日应为</a:t>
            </a:r>
            <a:r>
              <a:rPr lang="en-US" altLang="zh-CN" sz="1200" b="0" i="0" u="none" strike="noStrike" kern="1200" baseline="0" dirty="0" smtClean="0">
                <a:solidFill>
                  <a:schemeClr val="tx1"/>
                </a:solidFill>
                <a:latin typeface="+mn-lt"/>
                <a:ea typeface="+mn-ea"/>
                <a:cs typeface="+mn-cs"/>
              </a:rPr>
              <a:t>9</a:t>
            </a:r>
            <a:r>
              <a:rPr lang="zh-CN" altLang="en-US" sz="1200" b="0" i="0" u="none" strike="noStrike" kern="1200" baseline="0" dirty="0" smtClean="0">
                <a:solidFill>
                  <a:schemeClr val="tx1"/>
                </a:solidFill>
                <a:latin typeface="+mn-lt"/>
                <a:ea typeface="+mn-ea"/>
                <a:cs typeface="+mn-cs"/>
              </a:rPr>
              <a:t>月的最后一个营业日即</a:t>
            </a:r>
            <a:r>
              <a:rPr lang="en-US" altLang="zh-CN" sz="1200" b="0" i="0" u="none" strike="noStrike" kern="1200" baseline="0" dirty="0" smtClean="0">
                <a:solidFill>
                  <a:schemeClr val="tx1"/>
                </a:solidFill>
                <a:latin typeface="+mn-lt"/>
                <a:ea typeface="+mn-ea"/>
                <a:cs typeface="+mn-cs"/>
              </a:rPr>
              <a:t>2014-09-30</a:t>
            </a:r>
            <a:r>
              <a:rPr lang="zh-CN" altLang="en-US" sz="1200" b="0" i="0" u="none" strike="noStrike" kern="1200" baseline="0" dirty="0" smtClean="0">
                <a:solidFill>
                  <a:schemeClr val="tx1"/>
                </a:solidFill>
                <a:latin typeface="+mn-lt"/>
                <a:ea typeface="+mn-ea"/>
                <a:cs typeface="+mn-cs"/>
              </a:rPr>
              <a:t>。 </a:t>
            </a:r>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10</a:t>
            </a:fld>
            <a:endParaRPr lang="en-US"/>
          </a:p>
        </p:txBody>
      </p:sp>
    </p:spTree>
    <p:extLst>
      <p:ext uri="{BB962C8B-B14F-4D97-AF65-F5344CB8AC3E}">
        <p14:creationId xmlns:p14="http://schemas.microsoft.com/office/powerpoint/2010/main" val="31705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外汇</a:t>
            </a:r>
            <a:r>
              <a:rPr lang="zh-CN" altLang="en-US" sz="1200" b="1" i="0" u="none" strike="noStrike" kern="1200" dirty="0" smtClean="0">
                <a:solidFill>
                  <a:schemeClr val="tx1"/>
                </a:solidFill>
                <a:effectLst/>
                <a:latin typeface="+mn-lt"/>
                <a:ea typeface="+mn-ea"/>
                <a:cs typeface="+mn-cs"/>
                <a:hlinkClick r:id="rId3"/>
              </a:rPr>
              <a:t>掉期</a:t>
            </a:r>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ForeignExchangeSwap</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是交易双方约定以货币</a:t>
            </a:r>
            <a:r>
              <a:rPr lang="en-US" altLang="zh-CN" sz="1200" b="1" i="0" kern="1200" dirty="0" smtClean="0">
                <a:solidFill>
                  <a:schemeClr val="tx1"/>
                </a:solidFill>
                <a:effectLst/>
                <a:latin typeface="+mn-lt"/>
                <a:ea typeface="+mn-ea"/>
                <a:cs typeface="+mn-cs"/>
              </a:rPr>
              <a:t>A</a:t>
            </a:r>
            <a:r>
              <a:rPr lang="zh-CN" altLang="en-US" sz="1200" b="1" i="0" kern="1200" dirty="0" smtClean="0">
                <a:solidFill>
                  <a:schemeClr val="tx1"/>
                </a:solidFill>
                <a:effectLst/>
                <a:latin typeface="+mn-lt"/>
                <a:ea typeface="+mn-ea"/>
                <a:cs typeface="+mn-cs"/>
              </a:rPr>
              <a:t>交换一定数量的货币</a:t>
            </a:r>
            <a:r>
              <a:rPr lang="en-US" altLang="zh-CN" sz="1200" b="1" i="0" kern="1200" dirty="0" smtClean="0">
                <a:solidFill>
                  <a:schemeClr val="tx1"/>
                </a:solidFill>
                <a:effectLst/>
                <a:latin typeface="+mn-lt"/>
                <a:ea typeface="+mn-ea"/>
                <a:cs typeface="+mn-cs"/>
              </a:rPr>
              <a:t>B</a:t>
            </a:r>
            <a:r>
              <a:rPr lang="zh-CN" altLang="en-US" sz="1200" b="1" i="0" kern="1200" dirty="0" smtClean="0">
                <a:solidFill>
                  <a:schemeClr val="tx1"/>
                </a:solidFill>
                <a:effectLst/>
                <a:latin typeface="+mn-lt"/>
                <a:ea typeface="+mn-ea"/>
                <a:cs typeface="+mn-cs"/>
              </a:rPr>
              <a:t>，并以约定价格在未来的约定日期用货币</a:t>
            </a:r>
            <a:r>
              <a:rPr lang="en-US" altLang="zh-CN" sz="1200" b="1" i="0" kern="1200" dirty="0" smtClean="0">
                <a:solidFill>
                  <a:schemeClr val="tx1"/>
                </a:solidFill>
                <a:effectLst/>
                <a:latin typeface="+mn-lt"/>
                <a:ea typeface="+mn-ea"/>
                <a:cs typeface="+mn-cs"/>
              </a:rPr>
              <a:t>B</a:t>
            </a:r>
            <a:r>
              <a:rPr lang="zh-CN" altLang="en-US" sz="1200" b="1" i="0" kern="1200" dirty="0" smtClean="0">
                <a:solidFill>
                  <a:schemeClr val="tx1"/>
                </a:solidFill>
                <a:effectLst/>
                <a:latin typeface="+mn-lt"/>
                <a:ea typeface="+mn-ea"/>
                <a:cs typeface="+mn-cs"/>
              </a:rPr>
              <a:t>反向交换同样数量的货币</a:t>
            </a:r>
            <a:r>
              <a:rPr lang="en-US" altLang="zh-CN" sz="1200" b="1" i="0" kern="1200" dirty="0" smtClean="0">
                <a:solidFill>
                  <a:schemeClr val="tx1"/>
                </a:solidFill>
                <a:effectLst/>
                <a:latin typeface="+mn-lt"/>
                <a:ea typeface="+mn-ea"/>
                <a:cs typeface="+mn-cs"/>
              </a:rPr>
              <a:t>A</a:t>
            </a:r>
            <a:r>
              <a:rPr lang="zh-CN" altLang="en-US" sz="1200" b="1" i="0" kern="1200" dirty="0" smtClean="0">
                <a:solidFill>
                  <a:schemeClr val="tx1"/>
                </a:solidFill>
                <a:effectLst/>
                <a:latin typeface="+mn-lt"/>
                <a:ea typeface="+mn-ea"/>
                <a:cs typeface="+mn-cs"/>
              </a:rPr>
              <a:t>。外汇掉期本质上是</a:t>
            </a:r>
            <a:r>
              <a:rPr lang="zh-CN" altLang="en-US" sz="1200" b="1" i="0" u="none" strike="noStrike" kern="1200" dirty="0" smtClean="0">
                <a:solidFill>
                  <a:schemeClr val="tx1"/>
                </a:solidFill>
                <a:effectLst/>
                <a:latin typeface="+mn-lt"/>
                <a:ea typeface="+mn-ea"/>
                <a:cs typeface="+mn-cs"/>
                <a:hlinkClick r:id="rId4"/>
              </a:rPr>
              <a:t>利率产品</a:t>
            </a:r>
            <a:r>
              <a:rPr lang="zh-CN" altLang="en-US" sz="1200" b="1" i="0" kern="1200" dirty="0" smtClean="0">
                <a:solidFill>
                  <a:schemeClr val="tx1"/>
                </a:solidFill>
                <a:effectLst/>
                <a:latin typeface="+mn-lt"/>
                <a:ea typeface="+mn-ea"/>
                <a:cs typeface="+mn-cs"/>
              </a:rPr>
              <a:t>。外汇</a:t>
            </a:r>
            <a:r>
              <a:rPr lang="zh-CN" altLang="en-US" sz="1200" b="1" i="0" u="none" strike="noStrike" kern="1200" dirty="0" smtClean="0">
                <a:solidFill>
                  <a:schemeClr val="tx1"/>
                </a:solidFill>
                <a:effectLst/>
                <a:latin typeface="+mn-lt"/>
                <a:ea typeface="+mn-ea"/>
                <a:cs typeface="+mn-cs"/>
                <a:hlinkClick r:id="rId3"/>
              </a:rPr>
              <a:t>掉期</a:t>
            </a:r>
            <a:r>
              <a:rPr lang="zh-CN" altLang="en-US" sz="1200" b="1" i="0" kern="1200" dirty="0" smtClean="0">
                <a:solidFill>
                  <a:schemeClr val="tx1"/>
                </a:solidFill>
                <a:effectLst/>
                <a:latin typeface="+mn-lt"/>
                <a:ea typeface="+mn-ea"/>
                <a:cs typeface="+mn-cs"/>
              </a:rPr>
              <a:t>是国际外汇市场上常用的一种规避</a:t>
            </a:r>
            <a:r>
              <a:rPr lang="zh-CN" altLang="en-US" sz="1200" b="1" i="0" u="none" strike="noStrike" kern="1200" dirty="0" smtClean="0">
                <a:solidFill>
                  <a:schemeClr val="tx1"/>
                </a:solidFill>
                <a:effectLst/>
                <a:latin typeface="+mn-lt"/>
                <a:ea typeface="+mn-ea"/>
                <a:cs typeface="+mn-cs"/>
                <a:hlinkClick r:id="rId5"/>
              </a:rPr>
              <a:t>汇率风险</a:t>
            </a:r>
            <a:r>
              <a:rPr lang="zh-CN" altLang="en-US" sz="1200" b="1" i="0" kern="1200" dirty="0" smtClean="0">
                <a:solidFill>
                  <a:schemeClr val="tx1"/>
                </a:solidFill>
                <a:effectLst/>
                <a:latin typeface="+mn-lt"/>
                <a:ea typeface="+mn-ea"/>
                <a:cs typeface="+mn-cs"/>
              </a:rPr>
              <a:t>的手段。这种金融衍生工具，是当前用来规避由于所借外债的汇率发生变化而给企业带来</a:t>
            </a:r>
            <a:r>
              <a:rPr lang="zh-CN" altLang="en-US" sz="1200" b="1" i="0" u="none" strike="noStrike" kern="1200" dirty="0" smtClean="0">
                <a:solidFill>
                  <a:schemeClr val="tx1"/>
                </a:solidFill>
                <a:effectLst/>
                <a:latin typeface="+mn-lt"/>
                <a:ea typeface="+mn-ea"/>
                <a:cs typeface="+mn-cs"/>
                <a:hlinkClick r:id="rId6"/>
              </a:rPr>
              <a:t>财务风险</a:t>
            </a:r>
            <a:r>
              <a:rPr lang="zh-CN" altLang="en-US" sz="1200" b="1" i="0" kern="1200" dirty="0" smtClean="0">
                <a:solidFill>
                  <a:schemeClr val="tx1"/>
                </a:solidFill>
                <a:effectLst/>
                <a:latin typeface="+mn-lt"/>
                <a:ea typeface="+mn-ea"/>
                <a:cs typeface="+mn-cs"/>
              </a:rPr>
              <a:t>的一种主要手段。</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首次换入高利率货币的一方必然要对另一方予以补偿，补偿的金额取决于两种货币间的利率</a:t>
            </a:r>
            <a:r>
              <a:rPr lang="zh-CN" altLang="en-US" sz="1200" b="0" i="0" u="none" strike="noStrike" kern="1200" dirty="0" smtClean="0">
                <a:solidFill>
                  <a:schemeClr val="tx1"/>
                </a:solidFill>
                <a:effectLst/>
                <a:latin typeface="+mn-lt"/>
                <a:ea typeface="+mn-ea"/>
                <a:cs typeface="+mn-cs"/>
                <a:hlinkClick r:id="rId7"/>
              </a:rPr>
              <a:t>水平差异</a:t>
            </a:r>
            <a:r>
              <a:rPr lang="zh-CN" altLang="en-US" sz="1200" b="0" i="0" kern="1200" dirty="0" smtClean="0">
                <a:solidFill>
                  <a:schemeClr val="tx1"/>
                </a:solidFill>
                <a:effectLst/>
                <a:latin typeface="+mn-lt"/>
                <a:ea typeface="+mn-ea"/>
                <a:cs typeface="+mn-cs"/>
              </a:rPr>
              <a:t>，补偿的方式既可通过到期的交换价格反映，也可通过单独支付</a:t>
            </a:r>
            <a:r>
              <a:rPr lang="zh-CN" altLang="en-US" sz="1200" b="0" i="0" u="none" strike="noStrike" kern="1200" dirty="0" smtClean="0">
                <a:solidFill>
                  <a:schemeClr val="tx1"/>
                </a:solidFill>
                <a:effectLst/>
                <a:latin typeface="+mn-lt"/>
                <a:ea typeface="+mn-ea"/>
                <a:cs typeface="+mn-cs"/>
                <a:hlinkClick r:id="rId8"/>
              </a:rPr>
              <a:t>利差</a:t>
            </a:r>
            <a:r>
              <a:rPr lang="zh-CN" altLang="en-US" sz="1200" b="0" i="0" kern="1200" dirty="0" smtClean="0">
                <a:solidFill>
                  <a:schemeClr val="tx1"/>
                </a:solidFill>
                <a:effectLst/>
                <a:latin typeface="+mn-lt"/>
                <a:ea typeface="+mn-ea"/>
                <a:cs typeface="+mn-cs"/>
              </a:rPr>
              <a:t>的形式反映。</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9"/>
              </a:rPr>
              <a:t>外币</a:t>
            </a:r>
            <a:r>
              <a:rPr lang="zh-CN" altLang="en-US" sz="1200" b="0" i="0" kern="1200" dirty="0" smtClean="0">
                <a:solidFill>
                  <a:schemeClr val="tx1"/>
                </a:solidFill>
                <a:effectLst/>
                <a:latin typeface="+mn-lt"/>
                <a:ea typeface="+mn-ea"/>
                <a:cs typeface="+mn-cs"/>
              </a:rPr>
              <a:t>兑人民币的掉期业务实质上是外币兑人民币</a:t>
            </a:r>
            <a:r>
              <a:rPr lang="zh-CN" altLang="en-US" sz="1200" b="0" i="0" u="none" strike="noStrike" kern="1200" dirty="0" smtClean="0">
                <a:solidFill>
                  <a:schemeClr val="tx1"/>
                </a:solidFill>
                <a:effectLst/>
                <a:latin typeface="+mn-lt"/>
                <a:ea typeface="+mn-ea"/>
                <a:cs typeface="+mn-cs"/>
                <a:hlinkClick r:id="rId10"/>
              </a:rPr>
              <a:t>即期交易</a:t>
            </a:r>
            <a:r>
              <a:rPr lang="zh-CN" altLang="en-US" sz="1200" b="0" i="0" kern="1200" dirty="0" smtClean="0">
                <a:solidFill>
                  <a:schemeClr val="tx1"/>
                </a:solidFill>
                <a:effectLst/>
                <a:latin typeface="+mn-lt"/>
                <a:ea typeface="+mn-ea"/>
                <a:cs typeface="+mn-cs"/>
              </a:rPr>
              <a:t>与</a:t>
            </a:r>
            <a:r>
              <a:rPr lang="zh-CN" altLang="en-US" sz="1200" b="0" i="0" u="none" strike="noStrike" kern="1200" dirty="0" smtClean="0">
                <a:solidFill>
                  <a:schemeClr val="tx1"/>
                </a:solidFill>
                <a:effectLst/>
                <a:latin typeface="+mn-lt"/>
                <a:ea typeface="+mn-ea"/>
                <a:cs typeface="+mn-cs"/>
                <a:hlinkClick r:id="rId11"/>
              </a:rPr>
              <a:t>远期交易</a:t>
            </a:r>
            <a:r>
              <a:rPr lang="zh-CN" altLang="en-US" sz="1200" b="0" i="0" kern="1200" dirty="0" smtClean="0">
                <a:solidFill>
                  <a:schemeClr val="tx1"/>
                </a:solidFill>
                <a:effectLst/>
                <a:latin typeface="+mn-lt"/>
                <a:ea typeface="+mn-ea"/>
                <a:cs typeface="+mn-cs"/>
              </a:rPr>
              <a:t>的结合，具体而言，银行与客户协商签订</a:t>
            </a:r>
            <a:r>
              <a:rPr lang="zh-CN" altLang="en-US" sz="1200" b="0" i="0" u="none" strike="noStrike" kern="1200" dirty="0" smtClean="0">
                <a:solidFill>
                  <a:schemeClr val="tx1"/>
                </a:solidFill>
                <a:effectLst/>
                <a:latin typeface="+mn-lt"/>
                <a:ea typeface="+mn-ea"/>
                <a:cs typeface="+mn-cs"/>
                <a:hlinkClick r:id="rId12"/>
              </a:rPr>
              <a:t>掉期协议</a:t>
            </a:r>
            <a:r>
              <a:rPr lang="zh-CN" altLang="en-US" sz="1200" b="0" i="0" kern="1200" dirty="0" smtClean="0">
                <a:solidFill>
                  <a:schemeClr val="tx1"/>
                </a:solidFill>
                <a:effectLst/>
                <a:latin typeface="+mn-lt"/>
                <a:ea typeface="+mn-ea"/>
                <a:cs typeface="+mn-cs"/>
              </a:rPr>
              <a:t>，分别约定</a:t>
            </a:r>
            <a:r>
              <a:rPr lang="zh-CN" altLang="en-US" sz="1200" b="0" i="0" u="none" strike="noStrike" kern="1200" dirty="0" smtClean="0">
                <a:solidFill>
                  <a:schemeClr val="tx1"/>
                </a:solidFill>
                <a:effectLst/>
                <a:latin typeface="+mn-lt"/>
                <a:ea typeface="+mn-ea"/>
                <a:cs typeface="+mn-cs"/>
                <a:hlinkClick r:id="rId13"/>
              </a:rPr>
              <a:t>即期外汇买卖</a:t>
            </a:r>
            <a:r>
              <a:rPr lang="zh-CN" altLang="en-US" sz="1200" b="0" i="0" kern="1200" dirty="0" smtClean="0">
                <a:solidFill>
                  <a:schemeClr val="tx1"/>
                </a:solidFill>
                <a:effectLst/>
                <a:latin typeface="+mn-lt"/>
                <a:ea typeface="+mn-ea"/>
                <a:cs typeface="+mn-cs"/>
              </a:rPr>
              <a:t>汇率和</a:t>
            </a:r>
            <a:r>
              <a:rPr lang="zh-CN" altLang="en-US" sz="1200" b="0" i="0" u="none" strike="noStrike" kern="1200" dirty="0" smtClean="0">
                <a:solidFill>
                  <a:schemeClr val="tx1"/>
                </a:solidFill>
                <a:effectLst/>
                <a:latin typeface="+mn-lt"/>
                <a:ea typeface="+mn-ea"/>
                <a:cs typeface="+mn-cs"/>
                <a:hlinkClick r:id="rId14"/>
              </a:rPr>
              <a:t>起息日</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15"/>
              </a:rPr>
              <a:t>远期外汇买卖</a:t>
            </a:r>
            <a:r>
              <a:rPr lang="zh-CN" altLang="en-US" sz="1200" b="0" i="0" kern="1200" dirty="0" smtClean="0">
                <a:solidFill>
                  <a:schemeClr val="tx1"/>
                </a:solidFill>
                <a:effectLst/>
                <a:latin typeface="+mn-lt"/>
                <a:ea typeface="+mn-ea"/>
                <a:cs typeface="+mn-cs"/>
              </a:rPr>
              <a:t>汇率和起息日。客户按约定的</a:t>
            </a:r>
            <a:r>
              <a:rPr lang="zh-CN" altLang="en-US" sz="1200" b="0" i="0" u="none" strike="noStrike" kern="1200" dirty="0" smtClean="0">
                <a:solidFill>
                  <a:schemeClr val="tx1"/>
                </a:solidFill>
                <a:effectLst/>
                <a:latin typeface="+mn-lt"/>
                <a:ea typeface="+mn-ea"/>
                <a:cs typeface="+mn-cs"/>
                <a:hlinkClick r:id="rId16"/>
              </a:rPr>
              <a:t>即期汇率</a:t>
            </a:r>
            <a:r>
              <a:rPr lang="zh-CN" altLang="en-US" sz="1200" b="0" i="0" kern="1200" dirty="0" smtClean="0">
                <a:solidFill>
                  <a:schemeClr val="tx1"/>
                </a:solidFill>
                <a:effectLst/>
                <a:latin typeface="+mn-lt"/>
                <a:ea typeface="+mn-ea"/>
                <a:cs typeface="+mn-cs"/>
              </a:rPr>
              <a:t>和</a:t>
            </a:r>
            <a:r>
              <a:rPr lang="zh-CN" altLang="en-US" sz="1200" b="0" i="0" u="none" strike="noStrike" kern="1200" dirty="0" smtClean="0">
                <a:solidFill>
                  <a:schemeClr val="tx1"/>
                </a:solidFill>
                <a:effectLst/>
                <a:latin typeface="+mn-lt"/>
                <a:ea typeface="+mn-ea"/>
                <a:cs typeface="+mn-cs"/>
                <a:hlinkClick r:id="rId17"/>
              </a:rPr>
              <a:t>交割日</a:t>
            </a:r>
            <a:r>
              <a:rPr lang="zh-CN" altLang="en-US" sz="1200" b="0" i="0" kern="1200" dirty="0" smtClean="0">
                <a:solidFill>
                  <a:schemeClr val="tx1"/>
                </a:solidFill>
                <a:effectLst/>
                <a:latin typeface="+mn-lt"/>
                <a:ea typeface="+mn-ea"/>
                <a:cs typeface="+mn-cs"/>
              </a:rPr>
              <a:t>与银行进行人民币和外汇的转换，并按约定的远期汇率和交割日与银行进行反方向转换的业务。外汇</a:t>
            </a:r>
            <a:r>
              <a:rPr lang="zh-CN" altLang="en-US" sz="1200" b="0" i="0" u="none" strike="noStrike" kern="1200" dirty="0" smtClean="0">
                <a:solidFill>
                  <a:schemeClr val="tx1"/>
                </a:solidFill>
                <a:effectLst/>
                <a:latin typeface="+mn-lt"/>
                <a:ea typeface="+mn-ea"/>
                <a:cs typeface="+mn-cs"/>
                <a:hlinkClick r:id="rId3"/>
              </a:rPr>
              <a:t>掉期</a:t>
            </a:r>
            <a:r>
              <a:rPr lang="zh-CN" altLang="en-US" sz="1200" b="0" i="0" kern="1200" dirty="0" smtClean="0">
                <a:solidFill>
                  <a:schemeClr val="tx1"/>
                </a:solidFill>
                <a:effectLst/>
                <a:latin typeface="+mn-lt"/>
                <a:ea typeface="+mn-ea"/>
                <a:cs typeface="+mn-cs"/>
              </a:rPr>
              <a:t>是国际外汇市场上常用的一种规避</a:t>
            </a:r>
            <a:r>
              <a:rPr lang="zh-CN" altLang="en-US" sz="1200" b="0" i="0" u="none" strike="noStrike" kern="1200" dirty="0" smtClean="0">
                <a:solidFill>
                  <a:schemeClr val="tx1"/>
                </a:solidFill>
                <a:effectLst/>
                <a:latin typeface="+mn-lt"/>
                <a:ea typeface="+mn-ea"/>
                <a:cs typeface="+mn-cs"/>
                <a:hlinkClick r:id="rId5"/>
              </a:rPr>
              <a:t>汇率风险</a:t>
            </a:r>
            <a:r>
              <a:rPr lang="zh-CN" altLang="en-US" sz="1200" b="0" i="0" kern="1200" dirty="0" smtClean="0">
                <a:solidFill>
                  <a:schemeClr val="tx1"/>
                </a:solidFill>
                <a:effectLst/>
                <a:latin typeface="+mn-lt"/>
                <a:ea typeface="+mn-ea"/>
                <a:cs typeface="+mn-cs"/>
              </a:rPr>
              <a:t>的手段。</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例，</a:t>
            </a:r>
            <a:r>
              <a:rPr lang="zh-CN" altLang="en-US" sz="1200" b="0" i="0" kern="1200" dirty="0" smtClean="0">
                <a:solidFill>
                  <a:schemeClr val="tx1"/>
                </a:solidFill>
                <a:effectLst/>
                <a:latin typeface="+mn-lt"/>
                <a:ea typeface="+mn-ea"/>
                <a:cs typeface="+mn-cs"/>
              </a:rPr>
              <a:t>一家广东省内</a:t>
            </a:r>
            <a:r>
              <a:rPr lang="zh-CN" altLang="en-US" sz="1200" b="0" i="0" u="none" strike="noStrike" kern="1200" dirty="0" smtClean="0">
                <a:solidFill>
                  <a:schemeClr val="tx1"/>
                </a:solidFill>
                <a:effectLst/>
                <a:latin typeface="+mn-lt"/>
                <a:ea typeface="+mn-ea"/>
                <a:cs typeface="+mn-cs"/>
                <a:hlinkClick r:id="rId18"/>
              </a:rPr>
              <a:t>贸易公司</a:t>
            </a:r>
            <a:r>
              <a:rPr lang="zh-CN" altLang="en-US" sz="1200" b="0" i="0" kern="1200" dirty="0" smtClean="0">
                <a:solidFill>
                  <a:schemeClr val="tx1"/>
                </a:solidFill>
                <a:effectLst/>
                <a:latin typeface="+mn-lt"/>
                <a:ea typeface="+mn-ea"/>
                <a:cs typeface="+mn-cs"/>
              </a:rPr>
              <a:t>向美国</a:t>
            </a:r>
            <a:r>
              <a:rPr lang="zh-CN" altLang="en-US" sz="1200" b="0" i="0" u="none" strike="noStrike" kern="1200" dirty="0" smtClean="0">
                <a:solidFill>
                  <a:schemeClr val="tx1"/>
                </a:solidFill>
                <a:effectLst/>
                <a:latin typeface="+mn-lt"/>
                <a:ea typeface="+mn-ea"/>
                <a:cs typeface="+mn-cs"/>
                <a:hlinkClick r:id="rId19"/>
              </a:rPr>
              <a:t>出口</a:t>
            </a:r>
            <a:r>
              <a:rPr lang="zh-CN" altLang="en-US" sz="1200" b="0" i="0" kern="1200" dirty="0" smtClean="0">
                <a:solidFill>
                  <a:schemeClr val="tx1"/>
                </a:solidFill>
                <a:effectLst/>
                <a:latin typeface="+mn-lt"/>
                <a:ea typeface="+mn-ea"/>
                <a:cs typeface="+mn-cs"/>
              </a:rPr>
              <a:t>产品，收到货款</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万美元。该公司需将货款兑换为人民币用于中国国内</a:t>
            </a:r>
            <a:r>
              <a:rPr lang="zh-CN" altLang="en-US" sz="1200" b="0" i="0" u="none" strike="noStrike" kern="1200" dirty="0" smtClean="0">
                <a:solidFill>
                  <a:schemeClr val="tx1"/>
                </a:solidFill>
                <a:effectLst/>
                <a:latin typeface="+mn-lt"/>
                <a:ea typeface="+mn-ea"/>
                <a:cs typeface="+mn-cs"/>
                <a:hlinkClick r:id="rId20"/>
              </a:rPr>
              <a:t>支出</a:t>
            </a:r>
            <a:r>
              <a:rPr lang="zh-CN" altLang="en-US" sz="1200" b="0" i="0" kern="1200" dirty="0" smtClean="0">
                <a:solidFill>
                  <a:schemeClr val="tx1"/>
                </a:solidFill>
                <a:effectLst/>
                <a:latin typeface="+mn-lt"/>
                <a:ea typeface="+mn-ea"/>
                <a:cs typeface="+mn-cs"/>
              </a:rPr>
              <a:t>。同时，公司需从美国进口原材料，将于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个月后支付</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万美元的货款。此时，这家贸易公司是持有美元，短缺人民币资金，若当时的美元兑人民币为</a:t>
            </a:r>
            <a:r>
              <a:rPr lang="en-US" altLang="zh-CN" sz="1200" b="0" i="0" kern="1200" dirty="0" smtClean="0">
                <a:solidFill>
                  <a:schemeClr val="tx1"/>
                </a:solidFill>
                <a:effectLst/>
                <a:latin typeface="+mn-lt"/>
                <a:ea typeface="+mn-ea"/>
                <a:cs typeface="+mn-cs"/>
              </a:rPr>
              <a:t>8.10</a:t>
            </a:r>
            <a:r>
              <a:rPr lang="zh-CN" altLang="en-US" sz="1200" b="0" i="0" kern="1200" dirty="0" smtClean="0">
                <a:solidFill>
                  <a:schemeClr val="tx1"/>
                </a:solidFill>
                <a:effectLst/>
                <a:latin typeface="+mn-lt"/>
                <a:ea typeface="+mn-ea"/>
                <a:cs typeface="+mn-cs"/>
              </a:rPr>
              <a:t>，公司以</a:t>
            </a:r>
            <a:r>
              <a:rPr lang="en-US" altLang="zh-CN" sz="1200" b="0" i="0" kern="1200" dirty="0" smtClean="0">
                <a:solidFill>
                  <a:schemeClr val="tx1"/>
                </a:solidFill>
                <a:effectLst/>
                <a:latin typeface="+mn-lt"/>
                <a:ea typeface="+mn-ea"/>
                <a:cs typeface="+mn-cs"/>
              </a:rPr>
              <a:t>8.10</a:t>
            </a:r>
            <a:r>
              <a:rPr lang="zh-CN" altLang="en-US" sz="1200" b="0" i="0" kern="1200" dirty="0" smtClean="0">
                <a:solidFill>
                  <a:schemeClr val="tx1"/>
                </a:solidFill>
                <a:effectLst/>
                <a:latin typeface="+mn-lt"/>
                <a:ea typeface="+mn-ea"/>
                <a:cs typeface="+mn-cs"/>
              </a:rPr>
              <a:t>的价格将</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万美元换成了</a:t>
            </a:r>
            <a:r>
              <a:rPr lang="en-US" altLang="zh-CN" sz="1200" b="0" i="0" kern="1200" dirty="0" smtClean="0">
                <a:solidFill>
                  <a:schemeClr val="tx1"/>
                </a:solidFill>
                <a:effectLst/>
                <a:latin typeface="+mn-lt"/>
                <a:ea typeface="+mn-ea"/>
                <a:cs typeface="+mn-cs"/>
              </a:rPr>
              <a:t>810</a:t>
            </a:r>
            <a:r>
              <a:rPr lang="zh-CN" altLang="en-US" sz="1200" b="0" i="0" kern="1200" dirty="0" smtClean="0">
                <a:solidFill>
                  <a:schemeClr val="tx1"/>
                </a:solidFill>
                <a:effectLst/>
                <a:latin typeface="+mn-lt"/>
                <a:ea typeface="+mn-ea"/>
                <a:cs typeface="+mn-cs"/>
              </a:rPr>
              <a:t>万人民币，三个月后需要美元时，公司还要去购汇</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用人民币换回美元用于支付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。这样，公司在做两笔</a:t>
            </a:r>
            <a:r>
              <a:rPr lang="zh-CN" altLang="en-US" sz="1200" b="0" i="0" u="none" strike="noStrike" kern="1200" dirty="0" smtClean="0">
                <a:solidFill>
                  <a:schemeClr val="tx1"/>
                </a:solidFill>
                <a:effectLst/>
                <a:latin typeface="+mn-lt"/>
                <a:ea typeface="+mn-ea"/>
                <a:cs typeface="+mn-cs"/>
                <a:hlinkClick r:id="rId21"/>
              </a:rPr>
              <a:t>结售汇</a:t>
            </a:r>
            <a:r>
              <a:rPr lang="zh-CN" altLang="en-US" sz="1200" b="0" i="0" kern="1200" dirty="0" smtClean="0">
                <a:solidFill>
                  <a:schemeClr val="tx1"/>
                </a:solidFill>
                <a:effectLst/>
                <a:latin typeface="+mn-lt"/>
                <a:ea typeface="+mn-ea"/>
                <a:cs typeface="+mn-cs"/>
              </a:rPr>
              <a:t>交易的同时，承担着汇率风险。如果三个月后人民币贬值为</a:t>
            </a:r>
            <a:r>
              <a:rPr lang="en-US" altLang="zh-CN" sz="1200" b="0" i="0" kern="1200" dirty="0" smtClean="0">
                <a:solidFill>
                  <a:schemeClr val="tx1"/>
                </a:solidFill>
                <a:effectLst/>
                <a:latin typeface="+mn-lt"/>
                <a:ea typeface="+mn-ea"/>
                <a:cs typeface="+mn-cs"/>
              </a:rPr>
              <a:t>8.15</a:t>
            </a:r>
            <a:r>
              <a:rPr lang="zh-CN" altLang="en-US" sz="1200" b="0" i="0" kern="1200" dirty="0" smtClean="0">
                <a:solidFill>
                  <a:schemeClr val="tx1"/>
                </a:solidFill>
                <a:effectLst/>
                <a:latin typeface="+mn-lt"/>
                <a:ea typeface="+mn-ea"/>
                <a:cs typeface="+mn-cs"/>
              </a:rPr>
              <a:t>，公司就必须用</a:t>
            </a:r>
            <a:r>
              <a:rPr lang="en-US" altLang="zh-CN" sz="1200" b="0" i="0" kern="1200" dirty="0" smtClean="0">
                <a:solidFill>
                  <a:schemeClr val="tx1"/>
                </a:solidFill>
                <a:effectLst/>
                <a:latin typeface="+mn-lt"/>
                <a:ea typeface="+mn-ea"/>
                <a:cs typeface="+mn-cs"/>
              </a:rPr>
              <a:t>815</a:t>
            </a:r>
            <a:r>
              <a:rPr lang="zh-CN" altLang="en-US" sz="1200" b="0" i="0" kern="1200" dirty="0" smtClean="0">
                <a:solidFill>
                  <a:schemeClr val="tx1"/>
                </a:solidFill>
                <a:effectLst/>
                <a:latin typeface="+mn-lt"/>
                <a:ea typeface="+mn-ea"/>
                <a:cs typeface="+mn-cs"/>
              </a:rPr>
              <a:t>万人民币换回</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万美元，产生了</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万人民币的损失。在</a:t>
            </a:r>
            <a:r>
              <a:rPr lang="zh-CN" altLang="en-US" sz="1200" b="0" i="0" u="none" strike="noStrike" kern="1200" dirty="0" smtClean="0">
                <a:solidFill>
                  <a:schemeClr val="tx1"/>
                </a:solidFill>
                <a:effectLst/>
                <a:latin typeface="+mn-lt"/>
                <a:ea typeface="+mn-ea"/>
                <a:cs typeface="+mn-cs"/>
                <a:hlinkClick r:id="rId22"/>
              </a:rPr>
              <a:t>中国银行</a:t>
            </a:r>
            <a:r>
              <a:rPr lang="zh-CN" altLang="en-US" sz="1200" b="0" i="0" kern="1200" dirty="0" smtClean="0">
                <a:solidFill>
                  <a:schemeClr val="tx1"/>
                </a:solidFill>
                <a:effectLst/>
                <a:latin typeface="+mn-lt"/>
                <a:ea typeface="+mn-ea"/>
                <a:cs typeface="+mn-cs"/>
              </a:rPr>
              <a:t>开办</a:t>
            </a:r>
            <a:r>
              <a:rPr lang="zh-CN" altLang="en-US" sz="1200" b="0" i="0" u="none" strike="noStrike" kern="1200" dirty="0" smtClean="0">
                <a:solidFill>
                  <a:schemeClr val="tx1"/>
                </a:solidFill>
                <a:effectLst/>
                <a:latin typeface="+mn-lt"/>
                <a:ea typeface="+mn-ea"/>
                <a:cs typeface="+mn-cs"/>
                <a:hlinkClick r:id="rId23"/>
              </a:rPr>
              <a:t>掉期业务</a:t>
            </a:r>
            <a:r>
              <a:rPr lang="zh-CN" altLang="en-US" sz="1200" b="0" i="0" kern="1200" dirty="0" smtClean="0">
                <a:solidFill>
                  <a:schemeClr val="tx1"/>
                </a:solidFill>
                <a:effectLst/>
                <a:latin typeface="+mn-lt"/>
                <a:ea typeface="+mn-ea"/>
                <a:cs typeface="+mn-cs"/>
              </a:rPr>
              <a:t>后，这家公司可以采取以下措施来对冲风险：叙做一笔</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个月美元兑人民币掉期</a:t>
            </a:r>
            <a:r>
              <a:rPr lang="zh-CN" altLang="en-US" sz="1200" b="0" i="0" u="none" strike="noStrike" kern="1200" dirty="0" smtClean="0">
                <a:solidFill>
                  <a:schemeClr val="tx1"/>
                </a:solidFill>
                <a:effectLst/>
                <a:latin typeface="+mn-lt"/>
                <a:ea typeface="+mn-ea"/>
                <a:cs typeface="+mn-cs"/>
                <a:hlinkClick r:id="rId24"/>
              </a:rPr>
              <a:t>外汇买卖</a:t>
            </a:r>
            <a:r>
              <a:rPr lang="zh-CN" altLang="en-US" sz="1200" b="0" i="0" kern="1200" dirty="0" smtClean="0">
                <a:solidFill>
                  <a:schemeClr val="tx1"/>
                </a:solidFill>
                <a:effectLst/>
                <a:latin typeface="+mn-lt"/>
                <a:ea typeface="+mn-ea"/>
                <a:cs typeface="+mn-cs"/>
              </a:rPr>
              <a:t>：即期卖出</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万美元买入相应的人民币，同时约定</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个月后卖出人民币买入</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万美元。假设美元三个月</a:t>
            </a:r>
            <a:r>
              <a:rPr lang="zh-CN" altLang="en-US" sz="1200" b="0" i="0" u="none" strike="noStrike" kern="1200" dirty="0" smtClean="0">
                <a:solidFill>
                  <a:schemeClr val="tx1"/>
                </a:solidFill>
                <a:effectLst/>
                <a:latin typeface="+mn-lt"/>
                <a:ea typeface="+mn-ea"/>
                <a:cs typeface="+mn-cs"/>
                <a:hlinkClick r:id="rId25"/>
              </a:rPr>
              <a:t>年利率</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，人民币三个月年利率为</a:t>
            </a:r>
            <a:r>
              <a:rPr lang="en-US" altLang="zh-CN" sz="1200" b="0" i="0" kern="1200" dirty="0" smtClean="0">
                <a:solidFill>
                  <a:schemeClr val="tx1"/>
                </a:solidFill>
                <a:effectLst/>
                <a:latin typeface="+mn-lt"/>
                <a:ea typeface="+mn-ea"/>
                <a:cs typeface="+mn-cs"/>
              </a:rPr>
              <a:t>1.7%</a:t>
            </a:r>
            <a:r>
              <a:rPr lang="zh-CN" altLang="en-US" sz="1200" b="0" i="0" kern="1200" dirty="0" smtClean="0">
                <a:solidFill>
                  <a:schemeClr val="tx1"/>
                </a:solidFill>
                <a:effectLst/>
                <a:latin typeface="+mn-lt"/>
                <a:ea typeface="+mn-ea"/>
                <a:cs typeface="+mn-cs"/>
              </a:rPr>
              <a:t>，中国银行利用利率平价理论加之</a:t>
            </a:r>
            <a:r>
              <a:rPr lang="zh-CN" altLang="en-US" sz="1200" b="0" i="0" u="none" strike="noStrike" kern="1200" dirty="0" smtClean="0">
                <a:solidFill>
                  <a:schemeClr val="tx1"/>
                </a:solidFill>
                <a:effectLst/>
                <a:latin typeface="+mn-lt"/>
                <a:ea typeface="+mn-ea"/>
                <a:cs typeface="+mn-cs"/>
                <a:hlinkClick r:id="rId26"/>
              </a:rPr>
              <a:t>风险预期</a:t>
            </a:r>
            <a:r>
              <a:rPr lang="zh-CN" altLang="en-US" sz="1200" b="0" i="0" kern="1200" dirty="0" smtClean="0">
                <a:solidFill>
                  <a:schemeClr val="tx1"/>
                </a:solidFill>
                <a:effectLst/>
                <a:latin typeface="+mn-lt"/>
                <a:ea typeface="+mn-ea"/>
                <a:cs typeface="+mn-cs"/>
              </a:rPr>
              <a:t>再加之</a:t>
            </a:r>
            <a:r>
              <a:rPr lang="zh-CN" altLang="en-US" sz="1200" b="0" i="0" u="none" strike="noStrike" kern="1200" dirty="0" smtClean="0">
                <a:solidFill>
                  <a:schemeClr val="tx1"/>
                </a:solidFill>
                <a:effectLst/>
                <a:latin typeface="+mn-lt"/>
                <a:ea typeface="+mn-ea"/>
                <a:cs typeface="+mn-cs"/>
                <a:hlinkClick r:id="rId27"/>
              </a:rPr>
              <a:t>金融产品</a:t>
            </a:r>
            <a:r>
              <a:rPr lang="zh-CN" altLang="en-US" sz="1200" b="0" i="0" kern="1200" dirty="0" smtClean="0">
                <a:solidFill>
                  <a:schemeClr val="tx1"/>
                </a:solidFill>
                <a:effectLst/>
                <a:latin typeface="+mn-lt"/>
                <a:ea typeface="+mn-ea"/>
                <a:cs typeface="+mn-cs"/>
              </a:rPr>
              <a:t>风险等级得出的</a:t>
            </a:r>
            <a:r>
              <a:rPr lang="zh-CN" altLang="en-US" sz="1200" b="0" i="0" u="none" strike="noStrike" kern="1200" dirty="0" smtClean="0">
                <a:solidFill>
                  <a:schemeClr val="tx1"/>
                </a:solidFill>
                <a:effectLst/>
                <a:latin typeface="+mn-lt"/>
                <a:ea typeface="+mn-ea"/>
                <a:cs typeface="+mn-cs"/>
                <a:hlinkClick r:id="rId3"/>
              </a:rPr>
              <a:t>掉期</a:t>
            </a:r>
            <a:r>
              <a:rPr lang="zh-CN" altLang="en-US" sz="1200" b="0" i="0" kern="1200" dirty="0" smtClean="0">
                <a:solidFill>
                  <a:schemeClr val="tx1"/>
                </a:solidFill>
                <a:effectLst/>
                <a:latin typeface="+mn-lt"/>
                <a:ea typeface="+mn-ea"/>
                <a:cs typeface="+mn-cs"/>
              </a:rPr>
              <a:t>点数为</a:t>
            </a:r>
            <a:r>
              <a:rPr lang="en-US" altLang="zh-CN" sz="1200" b="0" i="0" kern="1200" dirty="0" smtClean="0">
                <a:solidFill>
                  <a:schemeClr val="tx1"/>
                </a:solidFill>
                <a:effectLst/>
                <a:latin typeface="+mn-lt"/>
                <a:ea typeface="+mn-ea"/>
                <a:cs typeface="+mn-cs"/>
              </a:rPr>
              <a:t>-450</a:t>
            </a:r>
            <a:r>
              <a:rPr lang="zh-CN" altLang="en-US" sz="1200" b="0" i="0" kern="1200" dirty="0" smtClean="0">
                <a:solidFill>
                  <a:schemeClr val="tx1"/>
                </a:solidFill>
                <a:effectLst/>
                <a:latin typeface="+mn-lt"/>
                <a:ea typeface="+mn-ea"/>
                <a:cs typeface="+mn-cs"/>
              </a:rPr>
              <a:t>，则客户换回美元的成本就固定为</a:t>
            </a:r>
            <a:r>
              <a:rPr lang="en-US" altLang="zh-CN" sz="1200" b="0" i="0" kern="1200" dirty="0" smtClean="0">
                <a:solidFill>
                  <a:schemeClr val="tx1"/>
                </a:solidFill>
                <a:effectLst/>
                <a:latin typeface="+mn-lt"/>
                <a:ea typeface="+mn-ea"/>
                <a:cs typeface="+mn-cs"/>
              </a:rPr>
              <a:t>8.055</a:t>
            </a:r>
            <a:r>
              <a:rPr lang="zh-CN" altLang="en-US" sz="1200" b="0" i="0" kern="1200" dirty="0" smtClean="0">
                <a:solidFill>
                  <a:schemeClr val="tx1"/>
                </a:solidFill>
                <a:effectLst/>
                <a:latin typeface="+mn-lt"/>
                <a:ea typeface="+mn-ea"/>
                <a:cs typeface="+mn-cs"/>
              </a:rPr>
              <a:t>。如此，公司解决了流动资金短缺的问题，还达到了固定</a:t>
            </a:r>
            <a:r>
              <a:rPr lang="zh-CN" altLang="en-US" sz="1200" b="0" i="0" u="none" strike="noStrike" kern="1200" dirty="0" smtClean="0">
                <a:solidFill>
                  <a:schemeClr val="tx1"/>
                </a:solidFill>
                <a:effectLst/>
                <a:latin typeface="+mn-lt"/>
                <a:ea typeface="+mn-ea"/>
                <a:cs typeface="+mn-cs"/>
                <a:hlinkClick r:id="rId28"/>
              </a:rPr>
              <a:t>换汇成本</a:t>
            </a:r>
            <a:r>
              <a:rPr lang="zh-CN" altLang="en-US" sz="1200" b="0" i="0" kern="1200" dirty="0" smtClean="0">
                <a:solidFill>
                  <a:schemeClr val="tx1"/>
                </a:solidFill>
                <a:effectLst/>
                <a:latin typeface="+mn-lt"/>
                <a:ea typeface="+mn-ea"/>
                <a:cs typeface="+mn-cs"/>
              </a:rPr>
              <a:t>和规避</a:t>
            </a:r>
            <a:r>
              <a:rPr lang="zh-CN" altLang="en-US" sz="1200" b="0" i="0" u="none" strike="noStrike" kern="1200" dirty="0" smtClean="0">
                <a:solidFill>
                  <a:schemeClr val="tx1"/>
                </a:solidFill>
                <a:effectLst/>
                <a:latin typeface="+mn-lt"/>
                <a:ea typeface="+mn-ea"/>
                <a:cs typeface="+mn-cs"/>
                <a:hlinkClick r:id="rId5"/>
              </a:rPr>
              <a:t>汇率风险</a:t>
            </a:r>
            <a:r>
              <a:rPr lang="zh-CN" altLang="en-US" sz="1200" b="0" i="0" kern="1200" dirty="0" smtClean="0">
                <a:solidFill>
                  <a:schemeClr val="tx1"/>
                </a:solidFill>
                <a:effectLst/>
                <a:latin typeface="+mn-lt"/>
                <a:ea typeface="+mn-ea"/>
                <a:cs typeface="+mn-cs"/>
              </a:rPr>
              <a:t>的目的。</a:t>
            </a:r>
          </a:p>
          <a:p>
            <a:endParaRPr lang="en-US" dirty="0" smtClean="0"/>
          </a:p>
          <a:p>
            <a:r>
              <a:rPr lang="zh-CN" altLang="en-US" sz="1200" b="0" i="0" kern="1200" dirty="0" smtClean="0">
                <a:solidFill>
                  <a:schemeClr val="tx1"/>
                </a:solidFill>
                <a:effectLst/>
                <a:latin typeface="+mn-lt"/>
                <a:ea typeface="+mn-ea"/>
                <a:cs typeface="+mn-cs"/>
              </a:rPr>
              <a:t>客户委托银行买入</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货币，卖出</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货币，确定将来另一工作日反向操作，卖出同等金额</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货币，买入</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货币。</a:t>
            </a:r>
          </a:p>
          <a:p>
            <a:r>
              <a:rPr lang="zh-CN" altLang="en-US" sz="1200" b="0" i="0" kern="1200" dirty="0" smtClean="0">
                <a:solidFill>
                  <a:schemeClr val="tx1"/>
                </a:solidFill>
                <a:effectLst/>
                <a:latin typeface="+mn-lt"/>
                <a:ea typeface="+mn-ea"/>
                <a:cs typeface="+mn-cs"/>
              </a:rPr>
              <a:t>客户叙做远期外汇买卖后，因故需要提前</a:t>
            </a:r>
            <a:r>
              <a:rPr lang="zh-CN" altLang="en-US" sz="1200" b="0" i="0" u="none" strike="noStrike" kern="1200" dirty="0" smtClean="0">
                <a:solidFill>
                  <a:schemeClr val="tx1"/>
                </a:solidFill>
                <a:effectLst/>
                <a:latin typeface="+mn-lt"/>
                <a:ea typeface="+mn-ea"/>
                <a:cs typeface="+mn-cs"/>
                <a:hlinkClick r:id="rId29"/>
              </a:rPr>
              <a:t>交割</a:t>
            </a:r>
            <a:r>
              <a:rPr lang="zh-CN" altLang="en-US" sz="1200" b="0" i="0" kern="1200" dirty="0" smtClean="0">
                <a:solidFill>
                  <a:schemeClr val="tx1"/>
                </a:solidFill>
                <a:effectLst/>
                <a:latin typeface="+mn-lt"/>
                <a:ea typeface="+mn-ea"/>
                <a:cs typeface="+mn-cs"/>
              </a:rPr>
              <a:t>，或者由于资金不到位或其它原因，不能按期交割，需要展期时，都可以通过叙做外汇</a:t>
            </a:r>
            <a:r>
              <a:rPr lang="zh-CN" altLang="en-US" sz="1200" b="0" i="0" u="none" strike="noStrike" kern="1200" dirty="0" smtClean="0">
                <a:solidFill>
                  <a:schemeClr val="tx1"/>
                </a:solidFill>
                <a:effectLst/>
                <a:latin typeface="+mn-lt"/>
                <a:ea typeface="+mn-ea"/>
                <a:cs typeface="+mn-cs"/>
                <a:hlinkClick r:id="rId3"/>
              </a:rPr>
              <a:t>掉期</a:t>
            </a:r>
            <a:r>
              <a:rPr lang="zh-CN" altLang="en-US" sz="1200" b="0" i="0" kern="1200" dirty="0" smtClean="0">
                <a:solidFill>
                  <a:schemeClr val="tx1"/>
                </a:solidFill>
                <a:effectLst/>
                <a:latin typeface="+mn-lt"/>
                <a:ea typeface="+mn-ea"/>
                <a:cs typeface="+mn-cs"/>
              </a:rPr>
              <a:t>买卖对原交易的交割时间进行调整。</a:t>
            </a:r>
          </a:p>
          <a:p>
            <a:r>
              <a:rPr lang="zh-CN" altLang="en-US" sz="1200" b="0" i="0" kern="1200" dirty="0" smtClean="0">
                <a:solidFill>
                  <a:schemeClr val="tx1"/>
                </a:solidFill>
                <a:effectLst/>
                <a:latin typeface="+mn-lt"/>
                <a:ea typeface="+mn-ea"/>
                <a:cs typeface="+mn-cs"/>
              </a:rPr>
              <a:t>一笔掉期</a:t>
            </a:r>
            <a:r>
              <a:rPr lang="zh-CN" altLang="en-US" sz="1200" b="0" i="0" u="none" strike="noStrike" kern="1200" dirty="0" smtClean="0">
                <a:solidFill>
                  <a:schemeClr val="tx1"/>
                </a:solidFill>
                <a:effectLst/>
                <a:latin typeface="+mn-lt"/>
                <a:ea typeface="+mn-ea"/>
                <a:cs typeface="+mn-cs"/>
                <a:hlinkClick r:id="rId24"/>
              </a:rPr>
              <a:t>外汇买卖</a:t>
            </a:r>
            <a:r>
              <a:rPr lang="zh-CN" altLang="en-US" sz="1200" b="0" i="0" kern="1200" dirty="0" smtClean="0">
                <a:solidFill>
                  <a:schemeClr val="tx1"/>
                </a:solidFill>
                <a:effectLst/>
                <a:latin typeface="+mn-lt"/>
                <a:ea typeface="+mn-ea"/>
                <a:cs typeface="+mn-cs"/>
              </a:rPr>
              <a:t>可以看成由两笔交易金额相同、</a:t>
            </a:r>
            <a:r>
              <a:rPr lang="zh-CN" altLang="en-US" sz="1200" b="0" i="0" u="none" strike="noStrike" kern="1200" dirty="0" smtClean="0">
                <a:solidFill>
                  <a:schemeClr val="tx1"/>
                </a:solidFill>
                <a:effectLst/>
                <a:latin typeface="+mn-lt"/>
                <a:ea typeface="+mn-ea"/>
                <a:cs typeface="+mn-cs"/>
                <a:hlinkClick r:id="rId14"/>
              </a:rPr>
              <a:t>起息日</a:t>
            </a:r>
            <a:r>
              <a:rPr lang="zh-CN" altLang="en-US" sz="1200" b="0" i="0" kern="1200" dirty="0" smtClean="0">
                <a:solidFill>
                  <a:schemeClr val="tx1"/>
                </a:solidFill>
                <a:effectLst/>
                <a:latin typeface="+mn-lt"/>
                <a:ea typeface="+mn-ea"/>
                <a:cs typeface="+mn-cs"/>
              </a:rPr>
              <a:t>不同、交易方向相反的外汇买卖组成的，因此一笔掉期外汇买卖具有一前一后两个起息日和两项约定的外汇掉期</a:t>
            </a:r>
          </a:p>
          <a:p>
            <a:r>
              <a:rPr lang="zh-CN" altLang="en-US" sz="1200" b="0" i="0" u="none" strike="noStrike" kern="1200" dirty="0" smtClean="0">
                <a:solidFill>
                  <a:schemeClr val="tx1"/>
                </a:solidFill>
                <a:effectLst/>
                <a:latin typeface="+mn-lt"/>
                <a:ea typeface="+mn-ea"/>
                <a:cs typeface="+mn-cs"/>
                <a:hlinkClick r:id="rId30"/>
              </a:rPr>
              <a:t>汇率</a:t>
            </a:r>
            <a:r>
              <a:rPr lang="zh-CN" altLang="en-US" sz="1200" b="0" i="0" kern="1200" dirty="0" smtClean="0">
                <a:solidFill>
                  <a:schemeClr val="tx1"/>
                </a:solidFill>
                <a:effectLst/>
                <a:latin typeface="+mn-lt"/>
                <a:ea typeface="+mn-ea"/>
                <a:cs typeface="+mn-cs"/>
              </a:rPr>
              <a:t>水平。在</a:t>
            </a:r>
            <a:r>
              <a:rPr lang="zh-CN" altLang="en-US" sz="1200" b="0" i="0" u="none" strike="noStrike" kern="1200" dirty="0" smtClean="0">
                <a:solidFill>
                  <a:schemeClr val="tx1"/>
                </a:solidFill>
                <a:effectLst/>
                <a:latin typeface="+mn-lt"/>
                <a:ea typeface="+mn-ea"/>
                <a:cs typeface="+mn-cs"/>
                <a:hlinkClick r:id="rId3"/>
              </a:rPr>
              <a:t>掉期</a:t>
            </a:r>
            <a:r>
              <a:rPr lang="zh-CN" altLang="en-US" sz="1200" b="0" i="0" kern="1200" dirty="0" smtClean="0">
                <a:solidFill>
                  <a:schemeClr val="tx1"/>
                </a:solidFill>
                <a:effectLst/>
                <a:latin typeface="+mn-lt"/>
                <a:ea typeface="+mn-ea"/>
                <a:cs typeface="+mn-cs"/>
              </a:rPr>
              <a:t>外汇买卖中，客户和银行按约定的汇率水平将一种货币转换为另一种货币，在第一个起息日进行资金的</a:t>
            </a:r>
            <a:r>
              <a:rPr lang="zh-CN" altLang="en-US" sz="1200" b="0" i="0" u="none" strike="noStrike" kern="1200" dirty="0" smtClean="0">
                <a:solidFill>
                  <a:schemeClr val="tx1"/>
                </a:solidFill>
                <a:effectLst/>
                <a:latin typeface="+mn-lt"/>
                <a:ea typeface="+mn-ea"/>
                <a:cs typeface="+mn-cs"/>
                <a:hlinkClick r:id="rId29"/>
              </a:rPr>
              <a:t>交割</a:t>
            </a:r>
            <a:r>
              <a:rPr lang="zh-CN" altLang="en-US" sz="1200" b="0" i="0" kern="1200" dirty="0" smtClean="0">
                <a:solidFill>
                  <a:schemeClr val="tx1"/>
                </a:solidFill>
                <a:effectLst/>
                <a:latin typeface="+mn-lt"/>
                <a:ea typeface="+mn-ea"/>
                <a:cs typeface="+mn-cs"/>
              </a:rPr>
              <a:t>，并按另一项约定的汇率将上述两种货币进行方向相反的转换，在第二个起息日进行资金的交割。</a:t>
            </a:r>
          </a:p>
          <a:p>
            <a:r>
              <a:rPr lang="zh-CN" altLang="en-US" sz="1200" b="0" i="0" kern="1200" dirty="0" smtClean="0">
                <a:solidFill>
                  <a:schemeClr val="tx1"/>
                </a:solidFill>
                <a:effectLst/>
                <a:latin typeface="+mn-lt"/>
                <a:ea typeface="+mn-ea"/>
                <a:cs typeface="+mn-cs"/>
              </a:rPr>
              <a:t>最常见的掉期交易是把一笔</a:t>
            </a:r>
            <a:r>
              <a:rPr lang="zh-CN" altLang="en-US" sz="1200" b="0" i="0" u="none" strike="noStrike" kern="1200" dirty="0" smtClean="0">
                <a:solidFill>
                  <a:schemeClr val="tx1"/>
                </a:solidFill>
                <a:effectLst/>
                <a:latin typeface="+mn-lt"/>
                <a:ea typeface="+mn-ea"/>
                <a:cs typeface="+mn-cs"/>
                <a:hlinkClick r:id="rId10"/>
              </a:rPr>
              <a:t>即期交易</a:t>
            </a:r>
            <a:r>
              <a:rPr lang="zh-CN" altLang="en-US" sz="1200" b="0" i="0" kern="1200" dirty="0" smtClean="0">
                <a:solidFill>
                  <a:schemeClr val="tx1"/>
                </a:solidFill>
                <a:effectLst/>
                <a:latin typeface="+mn-lt"/>
                <a:ea typeface="+mn-ea"/>
                <a:cs typeface="+mn-cs"/>
              </a:rPr>
              <a:t>与一笔</a:t>
            </a:r>
            <a:r>
              <a:rPr lang="zh-CN" altLang="en-US" sz="1200" b="0" i="0" u="none" strike="noStrike" kern="1200" dirty="0" smtClean="0">
                <a:solidFill>
                  <a:schemeClr val="tx1"/>
                </a:solidFill>
                <a:effectLst/>
                <a:latin typeface="+mn-lt"/>
                <a:ea typeface="+mn-ea"/>
                <a:cs typeface="+mn-cs"/>
                <a:hlinkClick r:id="rId11"/>
              </a:rPr>
              <a:t>远期交易</a:t>
            </a:r>
            <a:r>
              <a:rPr lang="zh-CN" altLang="en-US" sz="1200" b="0" i="0" kern="1200" dirty="0" smtClean="0">
                <a:solidFill>
                  <a:schemeClr val="tx1"/>
                </a:solidFill>
                <a:effectLst/>
                <a:latin typeface="+mn-lt"/>
                <a:ea typeface="+mn-ea"/>
                <a:cs typeface="+mn-cs"/>
              </a:rPr>
              <a:t>合在一起，等同于在即期卖出甲货币买进乙货币的同时，反方向地买进远期甲货币、卖出远期乙货币的</a:t>
            </a:r>
            <a:r>
              <a:rPr lang="zh-CN" altLang="en-US" sz="1200" b="0" i="0" u="none" strike="noStrike" kern="1200" dirty="0" smtClean="0">
                <a:solidFill>
                  <a:schemeClr val="tx1"/>
                </a:solidFill>
                <a:effectLst/>
                <a:latin typeface="+mn-lt"/>
                <a:ea typeface="+mn-ea"/>
                <a:cs typeface="+mn-cs"/>
                <a:hlinkClick r:id="rId24"/>
              </a:rPr>
              <a:t>外汇买卖</a:t>
            </a:r>
            <a:r>
              <a:rPr lang="zh-CN" altLang="en-US" sz="1200" b="0" i="0" kern="1200" dirty="0" smtClean="0">
                <a:solidFill>
                  <a:schemeClr val="tx1"/>
                </a:solidFill>
                <a:effectLst/>
                <a:latin typeface="+mn-lt"/>
                <a:ea typeface="+mn-ea"/>
                <a:cs typeface="+mn-cs"/>
              </a:rPr>
              <a:t>交易。</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案例：</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一家美国</a:t>
            </a:r>
            <a:r>
              <a:rPr lang="zh-CN" altLang="en-US" sz="1200" b="0" i="0" u="none" strike="noStrike" kern="1200" dirty="0" smtClean="0">
                <a:solidFill>
                  <a:schemeClr val="tx1"/>
                </a:solidFill>
                <a:effectLst/>
                <a:latin typeface="+mn-lt"/>
                <a:ea typeface="+mn-ea"/>
                <a:cs typeface="+mn-cs"/>
                <a:hlinkClick r:id="rId18"/>
              </a:rPr>
              <a:t>贸易公司</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月份预计</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日将收到一笔</a:t>
            </a:r>
            <a:r>
              <a:rPr lang="zh-CN" altLang="en-US" sz="1200" b="0" i="0" u="none" strike="noStrike" kern="1200" dirty="0" smtClean="0">
                <a:solidFill>
                  <a:schemeClr val="tx1"/>
                </a:solidFill>
                <a:effectLst/>
                <a:latin typeface="+mn-lt"/>
                <a:ea typeface="+mn-ea"/>
                <a:cs typeface="+mn-cs"/>
                <a:hlinkClick r:id="rId31"/>
              </a:rPr>
              <a:t>欧元</a:t>
            </a:r>
            <a:r>
              <a:rPr lang="zh-CN" altLang="en-US" sz="1200" b="0" i="0" kern="1200" dirty="0" smtClean="0">
                <a:solidFill>
                  <a:schemeClr val="tx1"/>
                </a:solidFill>
                <a:effectLst/>
                <a:latin typeface="+mn-lt"/>
                <a:ea typeface="+mn-ea"/>
                <a:cs typeface="+mn-cs"/>
              </a:rPr>
              <a:t>货款，为防范</a:t>
            </a:r>
            <a:r>
              <a:rPr lang="zh-CN" altLang="en-US" sz="1200" b="0" i="0" u="none" strike="noStrike" kern="1200" dirty="0" smtClean="0">
                <a:solidFill>
                  <a:schemeClr val="tx1"/>
                </a:solidFill>
                <a:effectLst/>
                <a:latin typeface="+mn-lt"/>
                <a:ea typeface="+mn-ea"/>
                <a:cs typeface="+mn-cs"/>
                <a:hlinkClick r:id="rId5"/>
              </a:rPr>
              <a:t>汇率风险</a:t>
            </a:r>
            <a:r>
              <a:rPr lang="zh-CN" altLang="en-US" sz="1200" b="0" i="0" kern="1200" dirty="0" smtClean="0">
                <a:solidFill>
                  <a:schemeClr val="tx1"/>
                </a:solidFill>
                <a:effectLst/>
                <a:latin typeface="+mn-lt"/>
                <a:ea typeface="+mn-ea"/>
                <a:cs typeface="+mn-cs"/>
              </a:rPr>
              <a:t>，公司按远期汇率水平同银行叙做了一笔</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个月</a:t>
            </a:r>
            <a:r>
              <a:rPr lang="zh-CN" altLang="en-US" sz="1200" b="0" i="0" u="none" strike="noStrike" kern="1200" dirty="0" smtClean="0">
                <a:solidFill>
                  <a:schemeClr val="tx1"/>
                </a:solidFill>
                <a:effectLst/>
                <a:latin typeface="+mn-lt"/>
                <a:ea typeface="+mn-ea"/>
                <a:cs typeface="+mn-cs"/>
                <a:hlinkClick r:id="rId15"/>
              </a:rPr>
              <a:t>远期外汇买卖</a:t>
            </a:r>
            <a:r>
              <a:rPr lang="zh-CN" altLang="en-US" sz="1200" b="0" i="0" kern="1200" dirty="0" smtClean="0">
                <a:solidFill>
                  <a:schemeClr val="tx1"/>
                </a:solidFill>
                <a:effectLst/>
                <a:latin typeface="+mn-lt"/>
                <a:ea typeface="+mn-ea"/>
                <a:cs typeface="+mn-cs"/>
              </a:rPr>
              <a:t>，买入美元卖出欧元，</a:t>
            </a:r>
            <a:r>
              <a:rPr lang="zh-CN" altLang="en-US" sz="1200" b="0" i="0" u="none" strike="noStrike" kern="1200" dirty="0" smtClean="0">
                <a:solidFill>
                  <a:schemeClr val="tx1"/>
                </a:solidFill>
                <a:effectLst/>
                <a:latin typeface="+mn-lt"/>
                <a:ea typeface="+mn-ea"/>
                <a:cs typeface="+mn-cs"/>
                <a:hlinkClick r:id="rId14"/>
              </a:rPr>
              <a:t>起息日</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日。但到了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月底，公司得知对方将推迟付款，在</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日才能收到这笔货款。于是公司可以通过一笔</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个月的</a:t>
            </a:r>
            <a:r>
              <a:rPr lang="zh-CN" altLang="en-US" sz="1200" b="0" i="0" u="none" strike="noStrike" kern="1200" dirty="0" smtClean="0">
                <a:solidFill>
                  <a:schemeClr val="tx1"/>
                </a:solidFill>
                <a:effectLst/>
                <a:latin typeface="+mn-lt"/>
                <a:ea typeface="+mn-ea"/>
                <a:cs typeface="+mn-cs"/>
                <a:hlinkClick r:id="rId3"/>
              </a:rPr>
              <a:t>掉期</a:t>
            </a:r>
            <a:r>
              <a:rPr lang="zh-CN" altLang="en-US" sz="1200" b="0" i="0" kern="1200" dirty="0" smtClean="0">
                <a:solidFill>
                  <a:schemeClr val="tx1"/>
                </a:solidFill>
                <a:effectLst/>
                <a:latin typeface="+mn-lt"/>
                <a:ea typeface="+mn-ea"/>
                <a:cs typeface="+mn-cs"/>
              </a:rPr>
              <a:t>外汇买卖，将</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日的</a:t>
            </a:r>
            <a:r>
              <a:rPr lang="zh-CN" altLang="en-US" sz="1200" b="0" i="0" u="none" strike="noStrike" kern="1200" dirty="0" smtClean="0">
                <a:solidFill>
                  <a:schemeClr val="tx1"/>
                </a:solidFill>
                <a:effectLst/>
                <a:latin typeface="+mn-lt"/>
                <a:ea typeface="+mn-ea"/>
                <a:cs typeface="+mn-cs"/>
                <a:hlinkClick r:id="rId32"/>
              </a:rPr>
              <a:t>头寸</a:t>
            </a:r>
            <a:r>
              <a:rPr lang="zh-CN" altLang="en-US" sz="1200" b="0" i="0" kern="1200" dirty="0" smtClean="0">
                <a:solidFill>
                  <a:schemeClr val="tx1"/>
                </a:solidFill>
                <a:effectLst/>
                <a:latin typeface="+mn-lt"/>
                <a:ea typeface="+mn-ea"/>
                <a:cs typeface="+mn-cs"/>
              </a:rPr>
              <a:t>转换至</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a:t>
            </a:r>
          </a:p>
          <a:p>
            <a:r>
              <a:rPr lang="zh-CN" altLang="en-US" sz="1200" b="0" i="0" kern="1200" dirty="0" smtClean="0">
                <a:solidFill>
                  <a:schemeClr val="tx1"/>
                </a:solidFill>
                <a:effectLst/>
                <a:latin typeface="+mn-lt"/>
                <a:ea typeface="+mn-ea"/>
                <a:cs typeface="+mn-cs"/>
              </a:rPr>
              <a:t>若客户持有甲货币而需使用乙货币，但在经过一段时间后又收回乙货币并将其换回甲货币，也可通过叙做掉期</a:t>
            </a:r>
            <a:r>
              <a:rPr lang="zh-CN" altLang="en-US" sz="1200" b="0" i="0" u="none" strike="noStrike" kern="1200" dirty="0" smtClean="0">
                <a:solidFill>
                  <a:schemeClr val="tx1"/>
                </a:solidFill>
                <a:effectLst/>
                <a:latin typeface="+mn-lt"/>
                <a:ea typeface="+mn-ea"/>
                <a:cs typeface="+mn-cs"/>
                <a:hlinkClick r:id="rId24"/>
              </a:rPr>
              <a:t>外汇买卖</a:t>
            </a:r>
            <a:r>
              <a:rPr lang="zh-CN" altLang="en-US" sz="1200" b="0" i="0" kern="1200" dirty="0" smtClean="0">
                <a:solidFill>
                  <a:schemeClr val="tx1"/>
                </a:solidFill>
                <a:effectLst/>
                <a:latin typeface="+mn-lt"/>
                <a:ea typeface="+mn-ea"/>
                <a:cs typeface="+mn-cs"/>
              </a:rPr>
              <a:t>来固定</a:t>
            </a:r>
            <a:r>
              <a:rPr lang="zh-CN" altLang="en-US" sz="1200" b="0" i="0" u="none" strike="noStrike" kern="1200" dirty="0" smtClean="0">
                <a:solidFill>
                  <a:schemeClr val="tx1"/>
                </a:solidFill>
                <a:effectLst/>
                <a:latin typeface="+mn-lt"/>
                <a:ea typeface="+mn-ea"/>
                <a:cs typeface="+mn-cs"/>
                <a:hlinkClick r:id="rId28"/>
              </a:rPr>
              <a:t>换汇成本</a:t>
            </a:r>
            <a:r>
              <a:rPr lang="zh-CN" altLang="en-US" sz="1200" b="0" i="0" kern="1200" dirty="0" smtClean="0">
                <a:solidFill>
                  <a:schemeClr val="tx1"/>
                </a:solidFill>
                <a:effectLst/>
                <a:latin typeface="+mn-lt"/>
                <a:ea typeface="+mn-ea"/>
                <a:cs typeface="+mn-cs"/>
              </a:rPr>
              <a:t>，防范风险。</a:t>
            </a:r>
          </a:p>
          <a:p>
            <a:r>
              <a:rPr lang="zh-CN" altLang="en-US" sz="1200" b="0" i="0" kern="1200" dirty="0" smtClean="0">
                <a:solidFill>
                  <a:schemeClr val="tx1"/>
                </a:solidFill>
                <a:effectLst/>
                <a:latin typeface="+mn-lt"/>
                <a:ea typeface="+mn-ea"/>
                <a:cs typeface="+mn-cs"/>
              </a:rPr>
              <a:t>一家日本</a:t>
            </a:r>
            <a:r>
              <a:rPr lang="zh-CN" altLang="en-US" sz="1200" b="0" i="0" u="none" strike="noStrike" kern="1200" dirty="0" smtClean="0">
                <a:solidFill>
                  <a:schemeClr val="tx1"/>
                </a:solidFill>
                <a:effectLst/>
                <a:latin typeface="+mn-lt"/>
                <a:ea typeface="+mn-ea"/>
                <a:cs typeface="+mn-cs"/>
                <a:hlinkClick r:id="rId18"/>
              </a:rPr>
              <a:t>贸易公司</a:t>
            </a:r>
            <a:r>
              <a:rPr lang="zh-CN" altLang="en-US" sz="1200" b="0" i="0" kern="1200" dirty="0" smtClean="0">
                <a:solidFill>
                  <a:schemeClr val="tx1"/>
                </a:solidFill>
                <a:effectLst/>
                <a:latin typeface="+mn-lt"/>
                <a:ea typeface="+mn-ea"/>
                <a:cs typeface="+mn-cs"/>
              </a:rPr>
              <a:t>向美国出口产品，收到货款</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万美元。该公司需将货款兑换为</a:t>
            </a:r>
            <a:r>
              <a:rPr lang="zh-CN" altLang="en-US" sz="1200" b="0" i="0" u="none" strike="noStrike" kern="1200" dirty="0" smtClean="0">
                <a:solidFill>
                  <a:schemeClr val="tx1"/>
                </a:solidFill>
                <a:effectLst/>
                <a:latin typeface="+mn-lt"/>
                <a:ea typeface="+mn-ea"/>
                <a:cs typeface="+mn-cs"/>
                <a:hlinkClick r:id="rId33"/>
              </a:rPr>
              <a:t>日元</a:t>
            </a:r>
            <a:r>
              <a:rPr lang="zh-CN" altLang="en-US" sz="1200" b="0" i="0" kern="1200" dirty="0" smtClean="0">
                <a:solidFill>
                  <a:schemeClr val="tx1"/>
                </a:solidFill>
                <a:effectLst/>
                <a:latin typeface="+mn-lt"/>
                <a:ea typeface="+mn-ea"/>
                <a:cs typeface="+mn-cs"/>
              </a:rPr>
              <a:t>用于国内支出。同时公司需从美国进口原材料，并将于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个月后支付</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万美元的货款。此时，公司可以采取以下措施：叙做一笔</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个月美元兑日元</a:t>
            </a:r>
            <a:r>
              <a:rPr lang="zh-CN" altLang="en-US" sz="1200" b="0" i="0" u="none" strike="noStrike" kern="1200" dirty="0" smtClean="0">
                <a:solidFill>
                  <a:schemeClr val="tx1"/>
                </a:solidFill>
                <a:effectLst/>
                <a:latin typeface="+mn-lt"/>
                <a:ea typeface="+mn-ea"/>
                <a:cs typeface="+mn-cs"/>
                <a:hlinkClick r:id="rId3"/>
              </a:rPr>
              <a:t>掉期</a:t>
            </a:r>
            <a:r>
              <a:rPr lang="zh-CN" altLang="en-US" sz="1200" b="0" i="0" kern="1200" dirty="0" smtClean="0">
                <a:solidFill>
                  <a:schemeClr val="tx1"/>
                </a:solidFill>
                <a:effectLst/>
                <a:latin typeface="+mn-lt"/>
                <a:ea typeface="+mn-ea"/>
                <a:cs typeface="+mn-cs"/>
              </a:rPr>
              <a:t>外汇买卖：即期卖出</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万美元，买入相应的日元，</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个月远期买入</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万美元，卖出相应的日元。通过上述交易，公司可以</a:t>
            </a:r>
            <a:r>
              <a:rPr lang="zh-CN" altLang="en-US" sz="1200" b="0" i="0" u="none" strike="noStrike" kern="1200" dirty="0" smtClean="0">
                <a:solidFill>
                  <a:schemeClr val="tx1"/>
                </a:solidFill>
                <a:effectLst/>
                <a:latin typeface="+mn-lt"/>
                <a:ea typeface="+mn-ea"/>
                <a:cs typeface="+mn-cs"/>
                <a:hlinkClick r:id="rId34"/>
              </a:rPr>
              <a:t>轧平</a:t>
            </a:r>
            <a:r>
              <a:rPr lang="zh-CN" altLang="en-US" sz="1200" b="0" i="0" kern="1200" dirty="0" smtClean="0">
                <a:solidFill>
                  <a:schemeClr val="tx1"/>
                </a:solidFill>
                <a:effectLst/>
                <a:latin typeface="+mn-lt"/>
                <a:ea typeface="+mn-ea"/>
                <a:cs typeface="+mn-cs"/>
              </a:rPr>
              <a:t>其中的资金缺口，达到</a:t>
            </a:r>
            <a:r>
              <a:rPr lang="zh-CN" altLang="en-US" sz="1200" b="0" i="0" u="none" strike="noStrike" kern="1200" dirty="0" smtClean="0">
                <a:solidFill>
                  <a:schemeClr val="tx1"/>
                </a:solidFill>
                <a:effectLst/>
                <a:latin typeface="+mn-lt"/>
                <a:ea typeface="+mn-ea"/>
                <a:cs typeface="+mn-cs"/>
                <a:hlinkClick r:id="rId35"/>
              </a:rPr>
              <a:t>规避风险</a:t>
            </a:r>
            <a:r>
              <a:rPr lang="zh-CN" altLang="en-US" sz="1200" b="0" i="0" kern="1200" dirty="0" smtClean="0">
                <a:solidFill>
                  <a:schemeClr val="tx1"/>
                </a:solidFill>
                <a:effectLst/>
                <a:latin typeface="+mn-lt"/>
                <a:ea typeface="+mn-ea"/>
                <a:cs typeface="+mn-cs"/>
              </a:rPr>
              <a:t>的目的。</a:t>
            </a:r>
          </a:p>
          <a:p>
            <a:r>
              <a:rPr lang="zh-CN" altLang="en-US" sz="1200" b="0" i="0" kern="1200" dirty="0" smtClean="0">
                <a:solidFill>
                  <a:schemeClr val="tx1"/>
                </a:solidFill>
                <a:effectLst/>
                <a:latin typeface="+mn-lt"/>
                <a:ea typeface="+mn-ea"/>
                <a:cs typeface="+mn-cs"/>
              </a:rPr>
              <a:t>掉期交易只做一笔交易，不必做两笔，交易成本较低</a:t>
            </a: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11</a:t>
            </a:fld>
            <a:endParaRPr lang="en-US"/>
          </a:p>
        </p:txBody>
      </p:sp>
    </p:spTree>
    <p:extLst>
      <p:ext uri="{BB962C8B-B14F-4D97-AF65-F5344CB8AC3E}">
        <p14:creationId xmlns:p14="http://schemas.microsoft.com/office/powerpoint/2010/main" val="347471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baseline="0" dirty="0" smtClean="0">
                <a:solidFill>
                  <a:schemeClr val="tx1"/>
                </a:solidFill>
                <a:latin typeface="+mn-lt"/>
                <a:ea typeface="+mn-ea"/>
                <a:cs typeface="+mn-cs"/>
              </a:rPr>
              <a:t>看图</a:t>
            </a:r>
            <a:endParaRPr lang="en-US" altLang="zh-CN"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baseline="0" dirty="0" smtClean="0">
                <a:solidFill>
                  <a:schemeClr val="tx1"/>
                </a:solidFill>
                <a:latin typeface="+mn-lt"/>
                <a:ea typeface="+mn-ea"/>
                <a:cs typeface="+mn-cs"/>
              </a:rPr>
              <a:t>按照起息日的不同，掉期交易分为即期对远期掉期交易（</a:t>
            </a:r>
            <a:r>
              <a:rPr lang="en-US" sz="1200" b="1" i="0" u="none" strike="noStrike" kern="1200" baseline="0" dirty="0" smtClean="0">
                <a:solidFill>
                  <a:schemeClr val="tx1"/>
                </a:solidFill>
                <a:latin typeface="+mn-lt"/>
                <a:ea typeface="+mn-ea"/>
                <a:cs typeface="+mn-cs"/>
              </a:rPr>
              <a:t>Spot-Forward</a:t>
            </a:r>
            <a:r>
              <a:rPr lang="zh-CN" altLang="en-US" sz="1200" b="1" i="0" u="none" strike="noStrike" kern="1200" baseline="0" dirty="0" smtClean="0">
                <a:solidFill>
                  <a:schemeClr val="tx1"/>
                </a:solidFill>
                <a:latin typeface="+mn-lt"/>
                <a:ea typeface="+mn-ea"/>
                <a:cs typeface="+mn-cs"/>
              </a:rPr>
              <a:t>）、掉期交易（</a:t>
            </a:r>
            <a:r>
              <a:rPr lang="en-US" sz="1200" b="1" i="0" u="none" strike="noStrike" kern="1200" baseline="0" dirty="0" smtClean="0">
                <a:solidFill>
                  <a:schemeClr val="tx1"/>
                </a:solidFill>
                <a:latin typeface="+mn-lt"/>
                <a:ea typeface="+mn-ea"/>
                <a:cs typeface="+mn-cs"/>
              </a:rPr>
              <a:t>Forward-Forward</a:t>
            </a:r>
            <a:r>
              <a:rPr lang="zh-CN" altLang="en-US" sz="1200" b="1" i="0" u="none" strike="noStrike" kern="1200" baseline="0" dirty="0" smtClean="0">
                <a:solidFill>
                  <a:schemeClr val="tx1"/>
                </a:solidFill>
                <a:latin typeface="+mn-lt"/>
                <a:ea typeface="+mn-ea"/>
                <a:cs typeface="+mn-cs"/>
              </a:rPr>
              <a:t>）、隔夜掉期交易</a:t>
            </a:r>
            <a:endParaRPr lang="en-US" altLang="zh-CN" sz="1200" b="1"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每笔掉期交易包含一个近端期限和一个远端期限，分别用于确定近端起息日和远端起息日。这两个期限可以是标准期限（例如，</a:t>
            </a:r>
            <a:r>
              <a:rPr lang="en-US" altLang="zh-CN" sz="1200" b="1" i="0" u="none" strike="noStrike" kern="1200" baseline="0" dirty="0" smtClean="0">
                <a:solidFill>
                  <a:schemeClr val="tx1"/>
                </a:solidFill>
                <a:latin typeface="+mn-lt"/>
                <a:ea typeface="+mn-ea"/>
                <a:cs typeface="+mn-cs"/>
              </a:rPr>
              <a:t>1M</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1Y</a:t>
            </a:r>
            <a:r>
              <a:rPr lang="zh-CN" altLang="en-US" sz="1200" b="1" i="0" u="none" strike="noStrike" kern="1200" baseline="0" dirty="0" smtClean="0">
                <a:solidFill>
                  <a:schemeClr val="tx1"/>
                </a:solidFill>
                <a:latin typeface="+mn-lt"/>
                <a:ea typeface="+mn-ea"/>
                <a:cs typeface="+mn-cs"/>
              </a:rPr>
              <a:t>），也可以是非标准期限。</a:t>
            </a:r>
            <a:endParaRPr lang="en-US" altLang="zh-CN" sz="1200" b="1"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其中隔夜掉期交易包括</a:t>
            </a:r>
            <a:r>
              <a:rPr lang="en-US" sz="1200" b="1" i="0" u="none" strike="noStrike" kern="1200" baseline="0" dirty="0" smtClean="0">
                <a:solidFill>
                  <a:schemeClr val="tx1"/>
                </a:solidFill>
                <a:latin typeface="+mn-lt"/>
                <a:ea typeface="+mn-ea"/>
                <a:cs typeface="+mn-cs"/>
              </a:rPr>
              <a:t>O/N(Overnight)、T/N(Tom-Next)</a:t>
            </a:r>
            <a:r>
              <a:rPr lang="zh-CN" altLang="en-US" sz="1200" b="1" i="0" u="none" strike="noStrike" kern="1200" baseline="0" dirty="0" smtClean="0">
                <a:solidFill>
                  <a:schemeClr val="tx1"/>
                </a:solidFill>
                <a:latin typeface="+mn-lt"/>
                <a:ea typeface="+mn-ea"/>
                <a:cs typeface="+mn-cs"/>
              </a:rPr>
              <a:t>和</a:t>
            </a:r>
            <a:r>
              <a:rPr lang="en-US" sz="1200" b="1" i="0" u="none" strike="noStrike" kern="1200" baseline="0" dirty="0" smtClean="0">
                <a:solidFill>
                  <a:schemeClr val="tx1"/>
                </a:solidFill>
                <a:latin typeface="+mn-lt"/>
                <a:ea typeface="+mn-ea"/>
                <a:cs typeface="+mn-cs"/>
              </a:rPr>
              <a:t>S/N(Spot-Next)</a:t>
            </a:r>
            <a:r>
              <a:rPr lang="zh-CN" altLang="en-US" sz="1200" b="1" i="0" u="none" strike="noStrike" kern="1200" baseline="0" dirty="0" smtClean="0">
                <a:solidFill>
                  <a:schemeClr val="tx1"/>
                </a:solidFill>
                <a:latin typeface="+mn-lt"/>
                <a:ea typeface="+mn-ea"/>
                <a:cs typeface="+mn-cs"/>
              </a:rPr>
              <a:t>三种。</a:t>
            </a:r>
            <a:endParaRPr lang="en-US" b="1" dirty="0" smtClean="0"/>
          </a:p>
          <a:p>
            <a:endParaRPr lang="en-US" dirty="0" smtClean="0"/>
          </a:p>
          <a:p>
            <a:r>
              <a:rPr lang="zh-CN" altLang="en-US" sz="1200" b="0" i="0" u="none" strike="noStrike" kern="1200" baseline="0" dirty="0" smtClean="0">
                <a:solidFill>
                  <a:schemeClr val="tx1"/>
                </a:solidFill>
                <a:latin typeface="+mn-lt"/>
                <a:ea typeface="+mn-ea"/>
                <a:cs typeface="+mn-cs"/>
              </a:rPr>
              <a:t>期限 	全称 	                     近端起息日 	远端起息日 	</a:t>
            </a:r>
          </a:p>
          <a:p>
            <a:r>
              <a:rPr lang="en-US" sz="1200" b="0" i="0" u="none" strike="noStrike" kern="1200" baseline="0" dirty="0" smtClean="0">
                <a:solidFill>
                  <a:schemeClr val="tx1"/>
                </a:solidFill>
                <a:latin typeface="+mn-lt"/>
                <a:ea typeface="+mn-ea"/>
                <a:cs typeface="+mn-cs"/>
              </a:rPr>
              <a:t>O/N 	Overnight 	                      T 	T+1 	</a:t>
            </a:r>
          </a:p>
          <a:p>
            <a:r>
              <a:rPr lang="en-US" sz="1200" b="0" i="0" u="none" strike="noStrike" kern="1200" baseline="0" dirty="0" smtClean="0">
                <a:solidFill>
                  <a:schemeClr val="tx1"/>
                </a:solidFill>
                <a:latin typeface="+mn-lt"/>
                <a:ea typeface="+mn-ea"/>
                <a:cs typeface="+mn-cs"/>
              </a:rPr>
              <a:t>T/N 	Tomorrow-next 	T+1 	T+2 	</a:t>
            </a:r>
          </a:p>
          <a:p>
            <a:r>
              <a:rPr lang="en-US" sz="1200" b="0" i="0" u="none" strike="noStrike" kern="1200" baseline="0" dirty="0" smtClean="0">
                <a:solidFill>
                  <a:schemeClr val="tx1"/>
                </a:solidFill>
                <a:latin typeface="+mn-lt"/>
                <a:ea typeface="+mn-ea"/>
                <a:cs typeface="+mn-cs"/>
              </a:rPr>
              <a:t>S/N 	Spot-next	                      T+2	T+3 	</a:t>
            </a:r>
          </a:p>
          <a:p>
            <a:r>
              <a:rPr lang="en-US" sz="1200" b="0" i="0" u="none" strike="noStrike" kern="1200" baseline="0" dirty="0" smtClean="0">
                <a:solidFill>
                  <a:schemeClr val="tx1"/>
                </a:solidFill>
                <a:latin typeface="+mn-lt"/>
                <a:ea typeface="+mn-ea"/>
                <a:cs typeface="+mn-cs"/>
              </a:rPr>
              <a:t>1W 	Spot-one week	T+2	</a:t>
            </a:r>
            <a:r>
              <a:rPr lang="zh-CN" altLang="en-US" sz="1200" b="0" i="0" u="none" strike="noStrike" kern="1200" baseline="0" dirty="0" smtClean="0">
                <a:solidFill>
                  <a:schemeClr val="tx1"/>
                </a:solidFill>
                <a:latin typeface="+mn-lt"/>
                <a:ea typeface="+mn-ea"/>
                <a:cs typeface="+mn-cs"/>
              </a:rPr>
              <a:t>即期起息日之后一周 	</a:t>
            </a:r>
          </a:p>
          <a:p>
            <a:r>
              <a:rPr lang="en-US" sz="1200" b="0" i="0" u="none" strike="noStrike" kern="1200" baseline="0" dirty="0" smtClean="0">
                <a:solidFill>
                  <a:schemeClr val="tx1"/>
                </a:solidFill>
                <a:latin typeface="+mn-lt"/>
                <a:ea typeface="+mn-ea"/>
                <a:cs typeface="+mn-cs"/>
              </a:rPr>
              <a:t>1M 	Spot-one month	T+2	</a:t>
            </a:r>
            <a:r>
              <a:rPr lang="zh-CN" altLang="en-US" sz="1200" b="0" i="0" u="none" strike="noStrike" kern="1200" baseline="0" dirty="0" smtClean="0">
                <a:solidFill>
                  <a:schemeClr val="tx1"/>
                </a:solidFill>
                <a:latin typeface="+mn-lt"/>
                <a:ea typeface="+mn-ea"/>
                <a:cs typeface="+mn-cs"/>
              </a:rPr>
              <a:t>即期起息日之后一个月 	</a:t>
            </a:r>
          </a:p>
          <a:p>
            <a:r>
              <a:rPr lang="en-US" sz="1200" b="0" i="0" u="none" strike="noStrike" kern="1200" baseline="0" dirty="0" smtClean="0">
                <a:solidFill>
                  <a:schemeClr val="tx1"/>
                </a:solidFill>
                <a:latin typeface="+mn-lt"/>
                <a:ea typeface="+mn-ea"/>
                <a:cs typeface="+mn-cs"/>
              </a:rPr>
              <a:t>1Y 	Spot-one year	T+2	</a:t>
            </a:r>
            <a:r>
              <a:rPr lang="en-US" sz="1200" b="0" i="0" u="none" strike="noStrike" kern="1200" baseline="0" dirty="0" err="1" smtClean="0">
                <a:solidFill>
                  <a:schemeClr val="tx1"/>
                </a:solidFill>
                <a:latin typeface="+mn-lt"/>
                <a:ea typeface="+mn-ea"/>
                <a:cs typeface="+mn-cs"/>
              </a:rPr>
              <a:t>即期起息日后一年</a:t>
            </a:r>
            <a:r>
              <a:rPr lang="en-US" sz="1200" b="0" i="0" u="none" strike="noStrike" kern="1200" baseline="0" dirty="0" smtClean="0">
                <a:solidFill>
                  <a:schemeClr val="tx1"/>
                </a:solidFill>
                <a:latin typeface="+mn-lt"/>
                <a:ea typeface="+mn-ea"/>
                <a:cs typeface="+mn-cs"/>
              </a:rPr>
              <a:t> 	</a:t>
            </a:r>
          </a:p>
          <a:p>
            <a:endParaRPr lang="en-US" dirty="0" smtClean="0"/>
          </a:p>
          <a:p>
            <a:r>
              <a:rPr lang="zh-CN" altLang="en-US" sz="1200" b="0" i="0" u="none" strike="noStrike" kern="1200" baseline="0" dirty="0" smtClean="0">
                <a:solidFill>
                  <a:schemeClr val="tx1"/>
                </a:solidFill>
                <a:latin typeface="+mn-lt"/>
                <a:ea typeface="+mn-ea"/>
                <a:cs typeface="+mn-cs"/>
              </a:rPr>
              <a:t>掉期相关起息日规则 </a:t>
            </a:r>
          </a:p>
          <a:p>
            <a:pPr marL="171450" indent="-171450">
              <a:buFont typeface="Arial" panose="020B0604020202020204" pitchFamily="34" charset="0"/>
              <a:buChar char="•"/>
            </a:pPr>
            <a:r>
              <a:rPr lang="zh-CN" altLang="en-US" sz="1200" b="0" i="0" u="none" strike="noStrike" kern="1200" baseline="0" dirty="0" smtClean="0">
                <a:solidFill>
                  <a:schemeClr val="tx1"/>
                </a:solidFill>
                <a:latin typeface="+mn-lt"/>
                <a:ea typeface="+mn-ea"/>
                <a:cs typeface="+mn-cs"/>
              </a:rPr>
              <a:t> 掉期交易起息日等于即期起息日分别加上双方约定的近端期限和远端期限。遇美元假日或货币对中的任一货币假日，</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以下的标准期限遵循“下一营业日”准则，</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以上</a:t>
            </a:r>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（包括</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）标准期限遵循</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经调整的下一营业日</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准则。非标准期限的起息日由双方直接约定。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2014-03-27</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2M GBP/CNY</a:t>
            </a:r>
            <a:r>
              <a:rPr lang="zh-CN" altLang="en-US" sz="1200" b="0" i="0" u="none" strike="noStrike" kern="1200" baseline="0" dirty="0" smtClean="0">
                <a:solidFill>
                  <a:schemeClr val="tx1"/>
                </a:solidFill>
                <a:latin typeface="+mn-lt"/>
                <a:ea typeface="+mn-ea"/>
                <a:cs typeface="+mn-cs"/>
              </a:rPr>
              <a:t>掉期交易，近端起息日为</a:t>
            </a:r>
            <a:r>
              <a:rPr lang="en-US" altLang="zh-CN" sz="1200" b="0" i="0" u="none" strike="noStrike" kern="1200" baseline="0" dirty="0" smtClean="0">
                <a:solidFill>
                  <a:schemeClr val="tx1"/>
                </a:solidFill>
                <a:latin typeface="+mn-lt"/>
                <a:ea typeface="+mn-ea"/>
                <a:cs typeface="+mn-cs"/>
              </a:rPr>
              <a:t>2014-03-31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29</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日为周末），远端起息日本应为</a:t>
            </a:r>
            <a:r>
              <a:rPr lang="en-US" altLang="zh-CN" sz="1200" b="0" i="0" u="none" strike="noStrike" kern="1200" baseline="0" dirty="0" smtClean="0">
                <a:solidFill>
                  <a:schemeClr val="tx1"/>
                </a:solidFill>
                <a:latin typeface="+mn-lt"/>
                <a:ea typeface="+mn-ea"/>
                <a:cs typeface="+mn-cs"/>
              </a:rPr>
              <a:t>2014-05-31</a:t>
            </a:r>
            <a:r>
              <a:rPr lang="zh-CN" altLang="en-US" sz="1200" b="0" i="0" u="none" strike="noStrike" kern="1200" baseline="0" dirty="0" smtClean="0">
                <a:solidFill>
                  <a:schemeClr val="tx1"/>
                </a:solidFill>
                <a:latin typeface="+mn-lt"/>
                <a:ea typeface="+mn-ea"/>
                <a:cs typeface="+mn-cs"/>
              </a:rPr>
              <a:t>，但因</a:t>
            </a:r>
            <a:r>
              <a:rPr lang="en-US" altLang="zh-CN" sz="1200" b="0" i="0" u="none" strike="noStrike" kern="1200" baseline="0" dirty="0" smtClean="0">
                <a:solidFill>
                  <a:schemeClr val="tx1"/>
                </a:solidFill>
                <a:latin typeface="+mn-lt"/>
                <a:ea typeface="+mn-ea"/>
                <a:cs typeface="+mn-cs"/>
              </a:rPr>
              <a:t>2014-05-31</a:t>
            </a:r>
            <a:r>
              <a:rPr lang="zh-CN" altLang="en-US" sz="1200" b="0" i="0" u="none" strike="noStrike" kern="1200" baseline="0" dirty="0" smtClean="0">
                <a:solidFill>
                  <a:schemeClr val="tx1"/>
                </a:solidFill>
                <a:latin typeface="+mn-lt"/>
                <a:ea typeface="+mn-ea"/>
                <a:cs typeface="+mn-cs"/>
              </a:rPr>
              <a:t>是人民币假日，根据“经调整的下一营业日”准则，该笔远期交易的起息日调整至</a:t>
            </a:r>
            <a:r>
              <a:rPr lang="en-US" altLang="zh-CN" sz="1200" b="0" i="0" u="none" strike="noStrike" kern="1200" baseline="0" dirty="0" smtClean="0">
                <a:solidFill>
                  <a:schemeClr val="tx1"/>
                </a:solidFill>
                <a:latin typeface="+mn-lt"/>
                <a:ea typeface="+mn-ea"/>
                <a:cs typeface="+mn-cs"/>
              </a:rPr>
              <a:t>2014-05-30</a:t>
            </a:r>
            <a:r>
              <a:rPr lang="zh-CN" altLang="en-US" sz="1200" b="0" i="0" u="none" strike="noStrike" kern="1200" baseline="0" dirty="0" smtClean="0">
                <a:solidFill>
                  <a:schemeClr val="tx1"/>
                </a:solidFill>
                <a:latin typeface="+mn-lt"/>
                <a:ea typeface="+mn-ea"/>
                <a:cs typeface="+mn-cs"/>
              </a:rPr>
              <a:t>。 </a:t>
            </a:r>
          </a:p>
          <a:p>
            <a:pPr marL="171450" indent="-171450">
              <a:buFont typeface="Arial" panose="020B0604020202020204" pitchFamily="34" charset="0"/>
              <a:buChar char="•"/>
            </a:pPr>
            <a:r>
              <a:rPr lang="zh-CN" altLang="en-US" sz="1200" b="0" i="0" u="none" strike="noStrike" kern="1200" baseline="0" dirty="0" smtClean="0">
                <a:solidFill>
                  <a:schemeClr val="tx1"/>
                </a:solidFill>
                <a:latin typeface="+mn-lt"/>
                <a:ea typeface="+mn-ea"/>
                <a:cs typeface="+mn-cs"/>
              </a:rPr>
              <a:t>月末规则：若即期起息日为某个月的最后一个营业日，那么</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以上（包括</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）标准期限远期（掉期）交易的起息日也应落在相应月份的最后一个营业日。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2014-02-26</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1M USD/CNY</a:t>
            </a:r>
            <a:r>
              <a:rPr lang="zh-CN" altLang="en-US" sz="1200" b="0" i="0" u="none" strike="noStrike" kern="1200" baseline="0" dirty="0" smtClean="0">
                <a:solidFill>
                  <a:schemeClr val="tx1"/>
                </a:solidFill>
                <a:latin typeface="+mn-lt"/>
                <a:ea typeface="+mn-ea"/>
                <a:cs typeface="+mn-cs"/>
              </a:rPr>
              <a:t>远期交易，即期起息日为</a:t>
            </a:r>
            <a:r>
              <a:rPr lang="en-US" altLang="zh-CN" sz="1200" b="0" i="0" u="none" strike="noStrike" kern="1200" baseline="0" dirty="0" smtClean="0">
                <a:solidFill>
                  <a:schemeClr val="tx1"/>
                </a:solidFill>
                <a:latin typeface="+mn-lt"/>
                <a:ea typeface="+mn-ea"/>
                <a:cs typeface="+mn-cs"/>
              </a:rPr>
              <a:t>2014-02-28</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月的最后一个营业日），根据月末规则，该笔交易的远期起息日应为下个月的最后一个营业日即</a:t>
            </a:r>
            <a:r>
              <a:rPr lang="en-US" altLang="zh-CN" sz="1200" b="0" i="0" u="none" strike="noStrike" kern="1200" baseline="0" dirty="0" smtClean="0">
                <a:solidFill>
                  <a:schemeClr val="tx1"/>
                </a:solidFill>
                <a:latin typeface="+mn-lt"/>
                <a:ea typeface="+mn-ea"/>
                <a:cs typeface="+mn-cs"/>
              </a:rPr>
              <a:t>2014-03-31 </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2014-07-29</a:t>
            </a:r>
            <a:r>
              <a:rPr lang="zh-CN" altLang="en-US" sz="1200" b="0" i="0" u="none" strike="noStrike" kern="1200" baseline="0" dirty="0" smtClean="0">
                <a:solidFill>
                  <a:schemeClr val="tx1"/>
                </a:solidFill>
                <a:latin typeface="+mn-lt"/>
                <a:ea typeface="+mn-ea"/>
                <a:cs typeface="+mn-cs"/>
              </a:rPr>
              <a:t>成交了一笔</a:t>
            </a:r>
            <a:r>
              <a:rPr lang="en-US" altLang="zh-CN" sz="1200" b="0" i="0" u="none" strike="noStrike" kern="1200" baseline="0" dirty="0" smtClean="0">
                <a:solidFill>
                  <a:schemeClr val="tx1"/>
                </a:solidFill>
                <a:latin typeface="+mn-lt"/>
                <a:ea typeface="+mn-ea"/>
                <a:cs typeface="+mn-cs"/>
              </a:rPr>
              <a:t>2M USD/CNY</a:t>
            </a:r>
            <a:r>
              <a:rPr lang="zh-CN" altLang="en-US" sz="1200" b="0" i="0" u="none" strike="noStrike" kern="1200" baseline="0" dirty="0" smtClean="0">
                <a:solidFill>
                  <a:schemeClr val="tx1"/>
                </a:solidFill>
                <a:latin typeface="+mn-lt"/>
                <a:ea typeface="+mn-ea"/>
                <a:cs typeface="+mn-cs"/>
              </a:rPr>
              <a:t>的远期交易，即期起息日为</a:t>
            </a:r>
            <a:r>
              <a:rPr lang="en-US" altLang="zh-CN" sz="1200" b="0" i="0" u="none" strike="noStrike" kern="1200" baseline="0" dirty="0" smtClean="0">
                <a:solidFill>
                  <a:schemeClr val="tx1"/>
                </a:solidFill>
                <a:latin typeface="+mn-lt"/>
                <a:ea typeface="+mn-ea"/>
                <a:cs typeface="+mn-cs"/>
              </a:rPr>
              <a:t>2014-07-31</a:t>
            </a:r>
            <a:r>
              <a:rPr lang="zh-CN" altLang="en-US" sz="1200" b="0" i="0" u="none" strike="noStrike" kern="1200" baseline="0" dirty="0" smtClean="0">
                <a:solidFill>
                  <a:schemeClr val="tx1"/>
                </a:solidFill>
                <a:latin typeface="+mn-lt"/>
                <a:ea typeface="+mn-ea"/>
                <a:cs typeface="+mn-cs"/>
              </a:rPr>
              <a:t>，根据月末规则，该笔交易的远期起息日应为</a:t>
            </a:r>
            <a:r>
              <a:rPr lang="en-US" altLang="zh-CN" sz="1200" b="0" i="0" u="none" strike="noStrike" kern="1200" baseline="0" dirty="0" smtClean="0">
                <a:solidFill>
                  <a:schemeClr val="tx1"/>
                </a:solidFill>
                <a:latin typeface="+mn-lt"/>
                <a:ea typeface="+mn-ea"/>
                <a:cs typeface="+mn-cs"/>
              </a:rPr>
              <a:t>9</a:t>
            </a:r>
            <a:r>
              <a:rPr lang="zh-CN" altLang="en-US" sz="1200" b="0" i="0" u="none" strike="noStrike" kern="1200" baseline="0" dirty="0" smtClean="0">
                <a:solidFill>
                  <a:schemeClr val="tx1"/>
                </a:solidFill>
                <a:latin typeface="+mn-lt"/>
                <a:ea typeface="+mn-ea"/>
                <a:cs typeface="+mn-cs"/>
              </a:rPr>
              <a:t>月的最后一个营业日即</a:t>
            </a:r>
            <a:r>
              <a:rPr lang="en-US" altLang="zh-CN" sz="1200" b="0" i="0" u="none" strike="noStrike" kern="1200" baseline="0" dirty="0" smtClean="0">
                <a:solidFill>
                  <a:schemeClr val="tx1"/>
                </a:solidFill>
                <a:latin typeface="+mn-lt"/>
                <a:ea typeface="+mn-ea"/>
                <a:cs typeface="+mn-cs"/>
              </a:rPr>
              <a:t>2014-09-30</a:t>
            </a:r>
            <a:r>
              <a:rPr lang="zh-CN" altLang="en-US" sz="1200" b="0" i="0" u="none" strike="noStrike" kern="1200" baseline="0" dirty="0" smtClean="0">
                <a:solidFill>
                  <a:schemeClr val="tx1"/>
                </a:solidFill>
                <a:latin typeface="+mn-lt"/>
                <a:ea typeface="+mn-ea"/>
                <a:cs typeface="+mn-cs"/>
              </a:rPr>
              <a:t>。 </a:t>
            </a:r>
            <a:endParaRPr lang="en-US" dirty="0" smtClean="0"/>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12</a:t>
            </a:fld>
            <a:endParaRPr lang="en-US"/>
          </a:p>
        </p:txBody>
      </p:sp>
    </p:spTree>
    <p:extLst>
      <p:ext uri="{BB962C8B-B14F-4D97-AF65-F5344CB8AC3E}">
        <p14:creationId xmlns:p14="http://schemas.microsoft.com/office/powerpoint/2010/main" val="2199207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货币掉期交易指在约定期限内交换约定数量人民币与外币本金，同时定期交换两种货币利息的交易。</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看图</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有多次的定价日和起息日，首次定价日在成交日之后，首次起息日一般是</a:t>
            </a:r>
            <a:r>
              <a:rPr lang="en-US" altLang="zh-CN" b="1" dirty="0" smtClean="0"/>
              <a:t>T+2</a:t>
            </a:r>
            <a:r>
              <a:rPr lang="zh-CN" altLang="en-US" b="1" dirty="0" smtClean="0"/>
              <a:t>（</a:t>
            </a:r>
            <a:r>
              <a:rPr lang="en-US" altLang="zh-CN" sz="1200" b="1" i="0" u="none" strike="noStrike" kern="1200" baseline="0" dirty="0" smtClean="0">
                <a:solidFill>
                  <a:schemeClr val="tx1"/>
                </a:solidFill>
                <a:latin typeface="+mn-lt"/>
                <a:ea typeface="+mn-ea"/>
                <a:cs typeface="+mn-cs"/>
              </a:rPr>
              <a:t>HKD/CNY</a:t>
            </a:r>
            <a:r>
              <a:rPr lang="zh-CN" altLang="en-US" sz="1200" b="1" i="0" u="none" strike="noStrike" kern="1200" baseline="0" dirty="0" smtClean="0">
                <a:solidFill>
                  <a:schemeClr val="tx1"/>
                </a:solidFill>
                <a:latin typeface="+mn-lt"/>
                <a:ea typeface="+mn-ea"/>
                <a:cs typeface="+mn-cs"/>
              </a:rPr>
              <a:t>首次起息日（生效日）为成交日后第</a:t>
            </a:r>
            <a:r>
              <a:rPr lang="en-US" altLang="zh-CN" sz="1200" b="1" i="0" u="none" strike="noStrike" kern="1200" baseline="0" dirty="0" smtClean="0">
                <a:solidFill>
                  <a:schemeClr val="tx1"/>
                </a:solidFill>
                <a:latin typeface="+mn-lt"/>
                <a:ea typeface="+mn-ea"/>
                <a:cs typeface="+mn-cs"/>
              </a:rPr>
              <a:t>1</a:t>
            </a:r>
            <a:r>
              <a:rPr lang="zh-CN" altLang="en-US" sz="1200" b="1" i="0" u="none" strike="noStrike" kern="1200" baseline="0" dirty="0" smtClean="0">
                <a:solidFill>
                  <a:schemeClr val="tx1"/>
                </a:solidFill>
                <a:latin typeface="+mn-lt"/>
                <a:ea typeface="+mn-ea"/>
                <a:cs typeface="+mn-cs"/>
              </a:rPr>
              <a:t>个营业日，简称“</a:t>
            </a:r>
            <a:r>
              <a:rPr lang="en-US" altLang="zh-CN" sz="1200" b="1" i="0" u="none" strike="noStrike" kern="1200" baseline="0" dirty="0" smtClean="0">
                <a:solidFill>
                  <a:schemeClr val="tx1"/>
                </a:solidFill>
                <a:latin typeface="+mn-lt"/>
                <a:ea typeface="+mn-ea"/>
                <a:cs typeface="+mn-cs"/>
              </a:rPr>
              <a:t>T+1”</a:t>
            </a:r>
            <a:r>
              <a:rPr lang="zh-CN" altLang="en-US" sz="1200" b="1" i="0" u="none" strike="noStrike" kern="1200" baseline="0" dirty="0" smtClean="0">
                <a:solidFill>
                  <a:schemeClr val="tx1"/>
                </a:solidFill>
                <a:latin typeface="+mn-lt"/>
                <a:ea typeface="+mn-ea"/>
                <a:cs typeface="+mn-cs"/>
              </a:rPr>
              <a:t>），然后经过一个付息周期，到了首次付息日，然后这个付息日又是下一次付息的起息日，以此类推。</a:t>
            </a:r>
            <a:endParaRPr lang="en-US" altLang="zh-CN"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本金交换的形式包括：</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（一）在协议生效日双方按约定汇率交换人民币与外币的本金，在协议到期日双方再以相同的汇率、相同金额进行一次本金的反向交换；</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（二）在协议生效日和到期日均不实际交换人民币与外币的本金交换形式；</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（三）在协议生效日不实际交换本金、到期日实际交换本金；</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（四）主管部门规定的其他形式。</a:t>
            </a:r>
          </a:p>
          <a:p>
            <a:r>
              <a:rPr lang="zh-CN" altLang="en-US" sz="1200" b="0" i="0" u="none" strike="noStrike" kern="1200" baseline="0" dirty="0" smtClean="0">
                <a:solidFill>
                  <a:schemeClr val="tx1"/>
                </a:solidFill>
                <a:latin typeface="+mn-lt"/>
                <a:ea typeface="+mn-ea"/>
                <a:cs typeface="+mn-cs"/>
              </a:rPr>
              <a:t>利息交换指交易双方定期向对方支付以换入货币计算的利息金额，交易双方可以按照固定利率计算利息，也可以按照浮动利率计算利息。</a:t>
            </a:r>
            <a:endParaRPr lang="en-US" altLang="zh-CN" sz="1200" b="0" i="0" u="none" strike="noStrike" kern="1200" baseline="0" dirty="0" smtClean="0">
              <a:solidFill>
                <a:schemeClr val="tx1"/>
              </a:solidFill>
              <a:latin typeface="+mn-lt"/>
              <a:ea typeface="+mn-ea"/>
              <a:cs typeface="+mn-cs"/>
            </a:endParaRPr>
          </a:p>
          <a:p>
            <a:endParaRPr lang="en-US" dirty="0" smtClean="0"/>
          </a:p>
          <a:p>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货币掉期相关起息日规则 </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 首次起息日规则：人民币外汇货币掉期首次起息日又称生效日。 </a:t>
            </a:r>
          </a:p>
          <a:p>
            <a:r>
              <a:rPr lang="en-US" altLang="zh-CN" sz="1200" b="0" i="0" u="none" strike="noStrike" kern="1200" baseline="0" dirty="0" smtClean="0">
                <a:solidFill>
                  <a:schemeClr val="tx1"/>
                </a:solidFill>
                <a:latin typeface="+mn-lt"/>
                <a:ea typeface="+mn-ea"/>
                <a:cs typeface="+mn-cs"/>
              </a:rPr>
              <a:t>HKD/CNY</a:t>
            </a:r>
            <a:r>
              <a:rPr lang="zh-CN" altLang="en-US" sz="1200" b="0" i="0" u="none" strike="noStrike" kern="1200" baseline="0" dirty="0" smtClean="0">
                <a:solidFill>
                  <a:schemeClr val="tx1"/>
                </a:solidFill>
                <a:latin typeface="+mn-lt"/>
                <a:ea typeface="+mn-ea"/>
                <a:cs typeface="+mn-cs"/>
              </a:rPr>
              <a:t>首次起息日（生效日）为成交日后第</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个营业日，简称“</a:t>
            </a:r>
            <a:r>
              <a:rPr lang="en-US" altLang="zh-CN" sz="1200" b="0" i="0" u="none" strike="noStrike" kern="1200" baseline="0" dirty="0" smtClean="0">
                <a:solidFill>
                  <a:schemeClr val="tx1"/>
                </a:solidFill>
                <a:latin typeface="+mn-lt"/>
                <a:ea typeface="+mn-ea"/>
                <a:cs typeface="+mn-cs"/>
              </a:rPr>
              <a:t>T+1”</a:t>
            </a:r>
            <a:r>
              <a:rPr lang="zh-CN" altLang="en-US" sz="1200" b="0" i="0" u="none" strike="noStrike" kern="1200" baseline="0" dirty="0" smtClean="0">
                <a:solidFill>
                  <a:schemeClr val="tx1"/>
                </a:solidFill>
                <a:latin typeface="+mn-lt"/>
                <a:ea typeface="+mn-ea"/>
                <a:cs typeface="+mn-cs"/>
              </a:rPr>
              <a:t>，其他币种人民币外汇货币掉期首次起息日（生效日）为成交日后第</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个营业日，简称“</a:t>
            </a:r>
            <a:r>
              <a:rPr lang="en-US" altLang="zh-CN" sz="1200" b="0" i="0" u="none" strike="noStrike" kern="1200" baseline="0" dirty="0" smtClean="0">
                <a:solidFill>
                  <a:schemeClr val="tx1"/>
                </a:solidFill>
                <a:latin typeface="+mn-lt"/>
                <a:ea typeface="+mn-ea"/>
                <a:cs typeface="+mn-cs"/>
              </a:rPr>
              <a:t>T+2”</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首次起息日（生效日）除受该货币对中货币节假日的影响之外，如果交换利率以</a:t>
            </a:r>
            <a:r>
              <a:rPr lang="en-US" altLang="zh-CN" sz="1200" b="0" i="0" u="none" strike="noStrike" kern="1200" baseline="0" dirty="0" smtClean="0">
                <a:solidFill>
                  <a:schemeClr val="tx1"/>
                </a:solidFill>
                <a:latin typeface="+mn-lt"/>
                <a:ea typeface="+mn-ea"/>
                <a:cs typeface="+mn-cs"/>
              </a:rPr>
              <a:t>Libor</a:t>
            </a:r>
            <a:r>
              <a:rPr lang="zh-CN" altLang="en-US" sz="1200" b="0" i="0" u="none" strike="noStrike" kern="1200" baseline="0" dirty="0" smtClean="0">
                <a:solidFill>
                  <a:schemeClr val="tx1"/>
                </a:solidFill>
                <a:latin typeface="+mn-lt"/>
                <a:ea typeface="+mn-ea"/>
                <a:cs typeface="+mn-cs"/>
              </a:rPr>
              <a:t>作为参考利率，还会受到英镑假期的影响（</a:t>
            </a:r>
            <a:r>
              <a:rPr lang="en-US" altLang="zh-CN" sz="1200" b="0" i="0" u="none" strike="noStrike" kern="1200" baseline="0" dirty="0" smtClean="0">
                <a:solidFill>
                  <a:schemeClr val="tx1"/>
                </a:solidFill>
                <a:latin typeface="+mn-lt"/>
                <a:ea typeface="+mn-ea"/>
                <a:cs typeface="+mn-cs"/>
              </a:rPr>
              <a:t>EUR Libor</a:t>
            </a:r>
            <a:r>
              <a:rPr lang="zh-CN" altLang="en-US" sz="1200" b="0" i="0" u="none" strike="noStrike" kern="1200" baseline="0" dirty="0" smtClean="0">
                <a:solidFill>
                  <a:schemeClr val="tx1"/>
                </a:solidFill>
                <a:latin typeface="+mn-lt"/>
                <a:ea typeface="+mn-ea"/>
                <a:cs typeface="+mn-cs"/>
              </a:rPr>
              <a:t>受欧元区假期影响），遇上述节假日，遵循“下一营业日”准则进行调整。 </a:t>
            </a:r>
          </a:p>
          <a:p>
            <a:r>
              <a:rPr lang="zh-CN" altLang="en-US" sz="1200" b="0" i="0" u="none" strike="noStrike" kern="1200" baseline="0" dirty="0" smtClean="0">
                <a:solidFill>
                  <a:schemeClr val="tx1"/>
                </a:solidFill>
                <a:latin typeface="+mn-lt"/>
                <a:ea typeface="+mn-ea"/>
                <a:cs typeface="+mn-cs"/>
              </a:rPr>
              <a:t>首次起息日（生效日）前一日（</a:t>
            </a:r>
            <a:r>
              <a:rPr lang="en-US" altLang="zh-CN" sz="1200" b="0" i="0" u="none" strike="noStrike" kern="1200" baseline="0" dirty="0" smtClean="0">
                <a:solidFill>
                  <a:schemeClr val="tx1"/>
                </a:solidFill>
                <a:latin typeface="+mn-lt"/>
                <a:ea typeface="+mn-ea"/>
                <a:cs typeface="+mn-cs"/>
              </a:rPr>
              <a:t>V-1</a:t>
            </a:r>
            <a:r>
              <a:rPr lang="zh-CN" altLang="en-US" sz="1200" b="0" i="0" u="none" strike="noStrike" kern="1200" baseline="0" dirty="0" smtClean="0">
                <a:solidFill>
                  <a:schemeClr val="tx1"/>
                </a:solidFill>
                <a:latin typeface="+mn-lt"/>
                <a:ea typeface="+mn-ea"/>
                <a:cs typeface="+mn-cs"/>
              </a:rPr>
              <a:t>）遇货币对中非美元假日和英镑假日（</a:t>
            </a:r>
            <a:r>
              <a:rPr lang="en-US" altLang="zh-CN" sz="1200" b="0" i="0" u="none" strike="noStrike" kern="1200" baseline="0" dirty="0" smtClean="0">
                <a:solidFill>
                  <a:schemeClr val="tx1"/>
                </a:solidFill>
                <a:latin typeface="+mn-lt"/>
                <a:ea typeface="+mn-ea"/>
                <a:cs typeface="+mn-cs"/>
              </a:rPr>
              <a:t>EUR Libor</a:t>
            </a:r>
            <a:r>
              <a:rPr lang="zh-CN" altLang="en-US" sz="1200" b="0" i="0" u="none" strike="noStrike" kern="1200" baseline="0" dirty="0" smtClean="0">
                <a:solidFill>
                  <a:schemeClr val="tx1"/>
                </a:solidFill>
                <a:latin typeface="+mn-lt"/>
                <a:ea typeface="+mn-ea"/>
                <a:cs typeface="+mn-cs"/>
              </a:rPr>
              <a:t>受欧元区假日影响）时，首次起息日（生效日）遵循“下一营业日”准则进行调整。 </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 非首次起息日规则：人民币外汇货币掉期的非首次起息日又称付息日。 </a:t>
            </a:r>
            <a:endParaRPr lang="en-US" sz="1200" b="0" i="0" u="none" strike="noStrike" kern="1200" baseline="0" dirty="0" smtClean="0">
              <a:solidFill>
                <a:schemeClr val="tx1"/>
              </a:solidFill>
              <a:latin typeface="+mn-lt"/>
              <a:ea typeface="+mn-ea"/>
              <a:cs typeface="+mn-cs"/>
            </a:endParaRPr>
          </a:p>
          <a:p>
            <a:pPr marL="628650" lvl="1" indent="-171450">
              <a:buFont typeface="Arial" panose="020B0604020202020204" pitchFamily="34" charset="0"/>
              <a:buChar char="•"/>
            </a:pPr>
            <a:r>
              <a:rPr lang="zh-CN" altLang="en-US" sz="1200" b="0" i="0" u="none" strike="noStrike" kern="1200" baseline="0" dirty="0" smtClean="0">
                <a:solidFill>
                  <a:schemeClr val="tx1"/>
                </a:solidFill>
                <a:latin typeface="+mn-lt"/>
                <a:ea typeface="+mn-ea"/>
                <a:cs typeface="+mn-cs"/>
              </a:rPr>
              <a:t>先根据到期日和付息周期计算出各付息周期的中间日，中间日是用来计算非首次起息日的名义起息日（不受节假日影响）。若中间日不遇下列节假日，中间日即为该付息周期的起息日（上一付息周期的付息日）；若中间日遇到下列节假日，遵循“经调整的下一营业日”准则进行调整后得到该付息周期的起息日（上一付息周期的付息日）： </a:t>
            </a:r>
            <a:endParaRPr lang="en-US" sz="1200" b="0" i="0" u="none" strike="noStrike" kern="1200" baseline="0" dirty="0" smtClean="0">
              <a:solidFill>
                <a:schemeClr val="tx1"/>
              </a:solidFill>
              <a:latin typeface="+mn-lt"/>
              <a:ea typeface="+mn-ea"/>
              <a:cs typeface="+mn-cs"/>
            </a:endParaRPr>
          </a:p>
          <a:p>
            <a:pPr lvl="1"/>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当货币对中两个币种各自付息周期不一致时，若该付息期末仅发生单边利息收付，非首次起息日（付息日）按发生利息收付的货币假期、人民币假期和美元假期调整；若该付息期末发生双边利息收付，非首次起息日（付息日）按货</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币对中两个币种假日和美元假日调整以便落在同一天。 </a:t>
            </a:r>
          </a:p>
          <a:p>
            <a:pPr lvl="1"/>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非首次起息日（付息日）除受货币对中货币节假日的影响之外，如果交换利率以</a:t>
            </a:r>
            <a:r>
              <a:rPr lang="en-US" altLang="zh-CN" sz="1200" b="0" i="0" u="none" strike="noStrike" kern="1200" baseline="0" dirty="0" smtClean="0">
                <a:solidFill>
                  <a:schemeClr val="tx1"/>
                </a:solidFill>
                <a:latin typeface="+mn-lt"/>
                <a:ea typeface="+mn-ea"/>
                <a:cs typeface="+mn-cs"/>
              </a:rPr>
              <a:t>Libor</a:t>
            </a:r>
            <a:r>
              <a:rPr lang="zh-CN" altLang="en-US" sz="1200" b="0" i="0" u="none" strike="noStrike" kern="1200" baseline="0" dirty="0" smtClean="0">
                <a:solidFill>
                  <a:schemeClr val="tx1"/>
                </a:solidFill>
                <a:latin typeface="+mn-lt"/>
                <a:ea typeface="+mn-ea"/>
                <a:cs typeface="+mn-cs"/>
              </a:rPr>
              <a:t>作为参考利率，还会受到英镑假期的影响（</a:t>
            </a:r>
            <a:r>
              <a:rPr lang="en-US" altLang="zh-CN" sz="1200" b="0" i="0" u="none" strike="noStrike" kern="1200" baseline="0" dirty="0" smtClean="0">
                <a:solidFill>
                  <a:schemeClr val="tx1"/>
                </a:solidFill>
                <a:latin typeface="+mn-lt"/>
                <a:ea typeface="+mn-ea"/>
                <a:cs typeface="+mn-cs"/>
              </a:rPr>
              <a:t>EUR Libor</a:t>
            </a:r>
            <a:r>
              <a:rPr lang="zh-CN" altLang="en-US" sz="1200" b="0" i="0" u="none" strike="noStrike" kern="1200" baseline="0" dirty="0" smtClean="0">
                <a:solidFill>
                  <a:schemeClr val="tx1"/>
                </a:solidFill>
                <a:latin typeface="+mn-lt"/>
                <a:ea typeface="+mn-ea"/>
                <a:cs typeface="+mn-cs"/>
              </a:rPr>
              <a:t>受欧元区假期影响）。 </a:t>
            </a:r>
          </a:p>
          <a:p>
            <a:pPr lvl="1"/>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非首次起息日（付息日）前一日（</a:t>
            </a:r>
            <a:r>
              <a:rPr lang="en-US" altLang="zh-CN" sz="1200" b="0" i="0" u="none" strike="noStrike" kern="1200" baseline="0" dirty="0" smtClean="0">
                <a:solidFill>
                  <a:schemeClr val="tx1"/>
                </a:solidFill>
                <a:latin typeface="+mn-lt"/>
                <a:ea typeface="+mn-ea"/>
                <a:cs typeface="+mn-cs"/>
              </a:rPr>
              <a:t>V-1</a:t>
            </a:r>
            <a:r>
              <a:rPr lang="zh-CN" altLang="en-US" sz="1200" b="0" i="0" u="none" strike="noStrike" kern="1200" baseline="0" dirty="0" smtClean="0">
                <a:solidFill>
                  <a:schemeClr val="tx1"/>
                </a:solidFill>
                <a:latin typeface="+mn-lt"/>
                <a:ea typeface="+mn-ea"/>
                <a:cs typeface="+mn-cs"/>
              </a:rPr>
              <a:t>）遇货币对中非美元假日和英镑假日（</a:t>
            </a:r>
            <a:r>
              <a:rPr lang="en-US" altLang="zh-CN" sz="1200" b="0" i="0" u="none" strike="noStrike" kern="1200" baseline="0" dirty="0" smtClean="0">
                <a:solidFill>
                  <a:schemeClr val="tx1"/>
                </a:solidFill>
                <a:latin typeface="+mn-lt"/>
                <a:ea typeface="+mn-ea"/>
                <a:cs typeface="+mn-cs"/>
              </a:rPr>
              <a:t>EUR Libor</a:t>
            </a:r>
            <a:r>
              <a:rPr lang="zh-CN" altLang="en-US" sz="1200" b="0" i="0" u="none" strike="noStrike" kern="1200" baseline="0" dirty="0" smtClean="0">
                <a:solidFill>
                  <a:schemeClr val="tx1"/>
                </a:solidFill>
                <a:latin typeface="+mn-lt"/>
                <a:ea typeface="+mn-ea"/>
                <a:cs typeface="+mn-cs"/>
              </a:rPr>
              <a:t>受欧元区假日影响）时，非首次起息日（付息日）遵循“经调整的下一营业日”准则进行调整。 </a:t>
            </a:r>
          </a:p>
          <a:p>
            <a:pPr lvl="1"/>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最后一次付息日同样适用上述规则遇节假日进行调整，但到期日遇节假日不做调整）。 </a:t>
            </a:r>
          </a:p>
          <a:p>
            <a:pPr marL="628650" lvl="1" indent="-171450">
              <a:buFont typeface="Arial" panose="020B0604020202020204" pitchFamily="34" charset="0"/>
              <a:buChar char="•"/>
            </a:pPr>
            <a:r>
              <a:rPr lang="zh-CN" altLang="en-US" sz="1200" b="0" i="0" u="none" strike="noStrike" kern="1200" baseline="0" dirty="0" smtClean="0">
                <a:solidFill>
                  <a:schemeClr val="tx1"/>
                </a:solidFill>
                <a:latin typeface="+mn-lt"/>
                <a:ea typeface="+mn-ea"/>
                <a:cs typeface="+mn-cs"/>
              </a:rPr>
              <a:t>非首次起息日（付息日）遵循月末规则： </a:t>
            </a:r>
            <a:endParaRPr lang="en-US" sz="1200" b="0" i="0" u="none" strike="noStrike" kern="1200" baseline="0" dirty="0" smtClean="0">
              <a:solidFill>
                <a:schemeClr val="tx1"/>
              </a:solidFill>
              <a:latin typeface="+mn-lt"/>
              <a:ea typeface="+mn-ea"/>
              <a:cs typeface="+mn-cs"/>
            </a:endParaRPr>
          </a:p>
          <a:p>
            <a:pPr lvl="1"/>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若期限为标准期限，生效日为某个月的最后一个营业日，则人民币外汇货币掉期交易的最后一次付息日应落在相应月份的最后一个营业日。 </a:t>
            </a:r>
          </a:p>
          <a:p>
            <a:pPr lvl="1"/>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若付息周期为</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以上的标准期限（含</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），最后一次付息日为某个月的最后一个营业日，则人民币外汇货币掉期交易的每期非首次起息日（付息日）应落在相应月份的最后一个营业日。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、一笔</a:t>
            </a:r>
            <a:r>
              <a:rPr lang="en-US" altLang="zh-CN" sz="1200" b="0" i="0" u="none" strike="noStrike" kern="1200" baseline="0" dirty="0" smtClean="0">
                <a:solidFill>
                  <a:schemeClr val="tx1"/>
                </a:solidFill>
                <a:latin typeface="+mn-lt"/>
                <a:ea typeface="+mn-ea"/>
                <a:cs typeface="+mn-cs"/>
              </a:rPr>
              <a:t>EUR/CNY</a:t>
            </a:r>
            <a:r>
              <a:rPr lang="zh-CN" altLang="en-US" sz="1200" b="0" i="0" u="none" strike="noStrike" kern="1200" baseline="0" dirty="0" smtClean="0">
                <a:solidFill>
                  <a:schemeClr val="tx1"/>
                </a:solidFill>
                <a:latin typeface="+mn-lt"/>
                <a:ea typeface="+mn-ea"/>
                <a:cs typeface="+mn-cs"/>
              </a:rPr>
              <a:t>人民币外汇货币掉期交易，人民币</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个月</a:t>
            </a:r>
            <a:r>
              <a:rPr lang="en-US" altLang="zh-CN" sz="1200" b="0" i="0" u="none" strike="noStrike" kern="1200" baseline="0" dirty="0" err="1" smtClean="0">
                <a:solidFill>
                  <a:schemeClr val="tx1"/>
                </a:solidFill>
                <a:latin typeface="+mn-lt"/>
                <a:ea typeface="+mn-ea"/>
                <a:cs typeface="+mn-cs"/>
              </a:rPr>
              <a:t>Shibor</a:t>
            </a:r>
            <a:r>
              <a:rPr lang="zh-CN" altLang="en-US" sz="1200" b="0" i="0" u="none" strike="noStrike" kern="1200" baseline="0" dirty="0" smtClean="0">
                <a:solidFill>
                  <a:schemeClr val="tx1"/>
                </a:solidFill>
                <a:latin typeface="+mn-lt"/>
                <a:ea typeface="+mn-ea"/>
                <a:cs typeface="+mn-cs"/>
              </a:rPr>
              <a:t>对欧元</a:t>
            </a:r>
            <a:r>
              <a:rPr lang="en-US" altLang="zh-CN" sz="1200" b="0" i="0" u="none" strike="noStrike" kern="1200" baseline="0" dirty="0" smtClean="0">
                <a:solidFill>
                  <a:schemeClr val="tx1"/>
                </a:solidFill>
                <a:latin typeface="+mn-lt"/>
                <a:ea typeface="+mn-ea"/>
                <a:cs typeface="+mn-cs"/>
              </a:rPr>
              <a:t>6</a:t>
            </a:r>
            <a:r>
              <a:rPr lang="zh-CN" altLang="en-US" sz="1200" b="0" i="0" u="none" strike="noStrike" kern="1200" baseline="0" dirty="0" smtClean="0">
                <a:solidFill>
                  <a:schemeClr val="tx1"/>
                </a:solidFill>
                <a:latin typeface="+mn-lt"/>
                <a:ea typeface="+mn-ea"/>
                <a:cs typeface="+mn-cs"/>
              </a:rPr>
              <a:t>个月</a:t>
            </a:r>
            <a:r>
              <a:rPr lang="en-US" altLang="zh-CN" sz="1200" b="0" i="0" u="none" strike="noStrike" kern="1200" baseline="0" dirty="0" smtClean="0">
                <a:solidFill>
                  <a:schemeClr val="tx1"/>
                </a:solidFill>
                <a:latin typeface="+mn-lt"/>
                <a:ea typeface="+mn-ea"/>
                <a:cs typeface="+mn-cs"/>
              </a:rPr>
              <a:t>Libor</a:t>
            </a:r>
            <a:r>
              <a:rPr lang="zh-CN" altLang="en-US" sz="1200" b="0" i="0" u="none" strike="noStrike" kern="1200" baseline="0" dirty="0" smtClean="0">
                <a:solidFill>
                  <a:schemeClr val="tx1"/>
                </a:solidFill>
                <a:latin typeface="+mn-lt"/>
                <a:ea typeface="+mn-ea"/>
                <a:cs typeface="+mn-cs"/>
              </a:rPr>
              <a:t>的付息日分别发生在</a:t>
            </a:r>
            <a:r>
              <a:rPr lang="en-US" altLang="zh-CN" sz="1200" b="0" i="0" u="none" strike="noStrike" kern="1200" baseline="0" dirty="0" smtClean="0">
                <a:solidFill>
                  <a:schemeClr val="tx1"/>
                </a:solidFill>
                <a:latin typeface="+mn-lt"/>
                <a:ea typeface="+mn-ea"/>
                <a:cs typeface="+mn-cs"/>
              </a:rPr>
              <a:t>2014</a:t>
            </a:r>
            <a:r>
              <a:rPr lang="zh-CN" altLang="en-US" sz="1200" b="0" i="0" u="none" strike="noStrike" kern="1200" baseline="0" dirty="0" smtClean="0">
                <a:solidFill>
                  <a:schemeClr val="tx1"/>
                </a:solidFill>
                <a:latin typeface="+mn-lt"/>
                <a:ea typeface="+mn-ea"/>
                <a:cs typeface="+mn-cs"/>
              </a:rPr>
              <a:t>年</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月、</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月、</a:t>
            </a:r>
            <a:r>
              <a:rPr lang="en-US" altLang="zh-CN" sz="1200" b="0" i="0" u="none" strike="noStrike" kern="1200" baseline="0" dirty="0" smtClean="0">
                <a:solidFill>
                  <a:schemeClr val="tx1"/>
                </a:solidFill>
                <a:latin typeface="+mn-lt"/>
                <a:ea typeface="+mn-ea"/>
                <a:cs typeface="+mn-cs"/>
              </a:rPr>
              <a:t>7</a:t>
            </a:r>
            <a:r>
              <a:rPr lang="zh-CN" altLang="en-US" sz="1200" b="0" i="0" u="none" strike="noStrike" kern="1200" baseline="0" dirty="0" smtClean="0">
                <a:solidFill>
                  <a:schemeClr val="tx1"/>
                </a:solidFill>
                <a:latin typeface="+mn-lt"/>
                <a:ea typeface="+mn-ea"/>
                <a:cs typeface="+mn-cs"/>
              </a:rPr>
              <a:t>月、</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月。其中，</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月和</a:t>
            </a:r>
            <a:r>
              <a:rPr lang="en-US" altLang="zh-CN" sz="1200" b="0" i="0" u="none" strike="noStrike" kern="1200" baseline="0" dirty="0" smtClean="0">
                <a:solidFill>
                  <a:schemeClr val="tx1"/>
                </a:solidFill>
                <a:latin typeface="+mn-lt"/>
                <a:ea typeface="+mn-ea"/>
                <a:cs typeface="+mn-cs"/>
              </a:rPr>
              <a:t>7</a:t>
            </a:r>
            <a:r>
              <a:rPr lang="zh-CN" altLang="en-US" sz="1200" b="0" i="0" u="none" strike="noStrike" kern="1200" baseline="0" dirty="0" smtClean="0">
                <a:solidFill>
                  <a:schemeClr val="tx1"/>
                </a:solidFill>
                <a:latin typeface="+mn-lt"/>
                <a:ea typeface="+mn-ea"/>
                <a:cs typeface="+mn-cs"/>
              </a:rPr>
              <a:t>月仅为人民币边利息收付（付息日调整需考虑人民币假日、美元假日），而</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月和</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月两次的双边利息收付日必须落在同一天（付息日需考虑人民币假日、欧元假日、美元假日）。若</a:t>
            </a:r>
            <a:r>
              <a:rPr lang="en-US" altLang="zh-CN" sz="1200" b="0" i="0" u="none" strike="noStrike" kern="1200" baseline="0" dirty="0" smtClean="0">
                <a:solidFill>
                  <a:schemeClr val="tx1"/>
                </a:solidFill>
                <a:latin typeface="+mn-lt"/>
                <a:ea typeface="+mn-ea"/>
                <a:cs typeface="+mn-cs"/>
              </a:rPr>
              <a:t>2014-07-04</a:t>
            </a:r>
            <a:r>
              <a:rPr lang="zh-CN" altLang="en-US" sz="1200" b="0" i="0" u="none" strike="noStrike" kern="1200" baseline="0" dirty="0" smtClean="0">
                <a:solidFill>
                  <a:schemeClr val="tx1"/>
                </a:solidFill>
                <a:latin typeface="+mn-lt"/>
                <a:ea typeface="+mn-ea"/>
                <a:cs typeface="+mn-cs"/>
              </a:rPr>
              <a:t>（美国独立日）为人民币利息支付日，则该期人民币付息日调整至</a:t>
            </a:r>
            <a:r>
              <a:rPr lang="en-US" altLang="zh-CN" sz="1200" b="0" i="0" u="none" strike="noStrike" kern="1200" baseline="0" dirty="0" smtClean="0">
                <a:solidFill>
                  <a:schemeClr val="tx1"/>
                </a:solidFill>
                <a:latin typeface="+mn-lt"/>
                <a:ea typeface="+mn-ea"/>
                <a:cs typeface="+mn-cs"/>
              </a:rPr>
              <a:t>2014-07-07</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2014-07-05</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2014-07-06</a:t>
            </a:r>
            <a:r>
              <a:rPr lang="zh-CN" altLang="en-US" sz="1200" b="0" i="0" u="none" strike="noStrike" kern="1200" baseline="0" dirty="0" smtClean="0">
                <a:solidFill>
                  <a:schemeClr val="tx1"/>
                </a:solidFill>
                <a:latin typeface="+mn-lt"/>
                <a:ea typeface="+mn-ea"/>
                <a:cs typeface="+mn-cs"/>
              </a:rPr>
              <a:t>为周末）。 </a:t>
            </a:r>
          </a:p>
          <a:p>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、一笔</a:t>
            </a:r>
            <a:r>
              <a:rPr lang="en-US" altLang="zh-CN" sz="1200" b="0" i="0" u="none" strike="noStrike" kern="1200" baseline="0" dirty="0" smtClean="0">
                <a:solidFill>
                  <a:schemeClr val="tx1"/>
                </a:solidFill>
                <a:latin typeface="+mn-lt"/>
                <a:ea typeface="+mn-ea"/>
                <a:cs typeface="+mn-cs"/>
              </a:rPr>
              <a:t>2014</a:t>
            </a:r>
            <a:r>
              <a:rPr lang="zh-CN" altLang="en-US" sz="1200" b="0" i="0" u="none" strike="noStrike" kern="1200" baseline="0" dirty="0" smtClean="0">
                <a:solidFill>
                  <a:schemeClr val="tx1"/>
                </a:solidFill>
                <a:latin typeface="+mn-lt"/>
                <a:ea typeface="+mn-ea"/>
                <a:cs typeface="+mn-cs"/>
              </a:rPr>
              <a:t>年</a:t>
            </a:r>
            <a:r>
              <a:rPr lang="en-US" altLang="zh-CN" sz="1200" b="0" i="0" u="none" strike="noStrike" kern="1200" baseline="0" dirty="0" smtClean="0">
                <a:solidFill>
                  <a:schemeClr val="tx1"/>
                </a:solidFill>
                <a:latin typeface="+mn-lt"/>
                <a:ea typeface="+mn-ea"/>
                <a:cs typeface="+mn-cs"/>
              </a:rPr>
              <a:t>12</a:t>
            </a:r>
            <a:r>
              <a:rPr lang="zh-CN" altLang="en-US" sz="1200" b="0" i="0" u="none" strike="noStrike" kern="1200" baseline="0" dirty="0" smtClean="0">
                <a:solidFill>
                  <a:schemeClr val="tx1"/>
                </a:solidFill>
                <a:latin typeface="+mn-lt"/>
                <a:ea typeface="+mn-ea"/>
                <a:cs typeface="+mn-cs"/>
              </a:rPr>
              <a:t>月</a:t>
            </a:r>
            <a:r>
              <a:rPr lang="en-US" altLang="zh-CN" sz="1200" b="0" i="0" u="none" strike="noStrike" kern="1200" baseline="0" dirty="0" smtClean="0">
                <a:solidFill>
                  <a:schemeClr val="tx1"/>
                </a:solidFill>
                <a:latin typeface="+mn-lt"/>
                <a:ea typeface="+mn-ea"/>
                <a:cs typeface="+mn-cs"/>
              </a:rPr>
              <a:t>24</a:t>
            </a:r>
            <a:r>
              <a:rPr lang="zh-CN" altLang="en-US" sz="1200" b="0" i="0" u="none" strike="noStrike" kern="1200" baseline="0" dirty="0" smtClean="0">
                <a:solidFill>
                  <a:schemeClr val="tx1"/>
                </a:solidFill>
                <a:latin typeface="+mn-lt"/>
                <a:ea typeface="+mn-ea"/>
                <a:cs typeface="+mn-cs"/>
              </a:rPr>
              <a:t>日成交的</a:t>
            </a:r>
            <a:r>
              <a:rPr lang="en-US" altLang="zh-CN" sz="1200" b="0" i="0" u="none" strike="noStrike" kern="1200" baseline="0" dirty="0" smtClean="0">
                <a:solidFill>
                  <a:schemeClr val="tx1"/>
                </a:solidFill>
                <a:latin typeface="+mn-lt"/>
                <a:ea typeface="+mn-ea"/>
                <a:cs typeface="+mn-cs"/>
              </a:rPr>
              <a:t>USD/CNY</a:t>
            </a:r>
            <a:r>
              <a:rPr lang="zh-CN" altLang="en-US" sz="1200" b="0" i="0" u="none" strike="noStrike" kern="1200" baseline="0" dirty="0" smtClean="0">
                <a:solidFill>
                  <a:schemeClr val="tx1"/>
                </a:solidFill>
                <a:latin typeface="+mn-lt"/>
                <a:ea typeface="+mn-ea"/>
                <a:cs typeface="+mn-cs"/>
              </a:rPr>
              <a:t>人民币外汇货币掉期交易，人民币</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个月</a:t>
            </a:r>
            <a:r>
              <a:rPr lang="en-US" altLang="zh-CN" sz="1200" b="0" i="0" u="none" strike="noStrike" kern="1200" baseline="0" dirty="0" err="1" smtClean="0">
                <a:solidFill>
                  <a:schemeClr val="tx1"/>
                </a:solidFill>
                <a:latin typeface="+mn-lt"/>
                <a:ea typeface="+mn-ea"/>
                <a:cs typeface="+mn-cs"/>
              </a:rPr>
              <a:t>Shibor</a:t>
            </a:r>
            <a:r>
              <a:rPr lang="zh-CN" altLang="en-US" sz="1200" b="0" i="0" u="none" strike="noStrike" kern="1200" baseline="0" dirty="0" smtClean="0">
                <a:solidFill>
                  <a:schemeClr val="tx1"/>
                </a:solidFill>
                <a:latin typeface="+mn-lt"/>
                <a:ea typeface="+mn-ea"/>
                <a:cs typeface="+mn-cs"/>
              </a:rPr>
              <a:t>对美元</a:t>
            </a:r>
            <a:r>
              <a:rPr lang="en-US" altLang="zh-CN" sz="1200" b="0" i="0" u="none" strike="noStrike" kern="1200" baseline="0" dirty="0" smtClean="0">
                <a:solidFill>
                  <a:schemeClr val="tx1"/>
                </a:solidFill>
                <a:latin typeface="+mn-lt"/>
                <a:ea typeface="+mn-ea"/>
                <a:cs typeface="+mn-cs"/>
              </a:rPr>
              <a:t>6</a:t>
            </a:r>
            <a:r>
              <a:rPr lang="zh-CN" altLang="en-US" sz="1200" b="0" i="0" u="none" strike="noStrike" kern="1200" baseline="0" dirty="0" smtClean="0">
                <a:solidFill>
                  <a:schemeClr val="tx1"/>
                </a:solidFill>
                <a:latin typeface="+mn-lt"/>
                <a:ea typeface="+mn-ea"/>
                <a:cs typeface="+mn-cs"/>
              </a:rPr>
              <a:t>个月</a:t>
            </a:r>
            <a:r>
              <a:rPr lang="en-US" altLang="zh-CN" sz="1200" b="0" i="0" u="none" strike="noStrike" kern="1200" baseline="0" dirty="0" smtClean="0">
                <a:solidFill>
                  <a:schemeClr val="tx1"/>
                </a:solidFill>
                <a:latin typeface="+mn-lt"/>
                <a:ea typeface="+mn-ea"/>
                <a:cs typeface="+mn-cs"/>
              </a:rPr>
              <a:t>Libor</a:t>
            </a:r>
            <a:r>
              <a:rPr lang="zh-CN" altLang="en-US" sz="1200" b="0" i="0" u="none" strike="noStrike" kern="1200" baseline="0" dirty="0" smtClean="0">
                <a:solidFill>
                  <a:schemeClr val="tx1"/>
                </a:solidFill>
                <a:latin typeface="+mn-lt"/>
                <a:ea typeface="+mn-ea"/>
                <a:cs typeface="+mn-cs"/>
              </a:rPr>
              <a:t>，因</a:t>
            </a:r>
            <a:r>
              <a:rPr lang="en-US" altLang="zh-CN" sz="1200" b="0" i="0" u="none" strike="noStrike" kern="1200" baseline="0" dirty="0" smtClean="0">
                <a:solidFill>
                  <a:schemeClr val="tx1"/>
                </a:solidFill>
                <a:latin typeface="+mn-lt"/>
                <a:ea typeface="+mn-ea"/>
                <a:cs typeface="+mn-cs"/>
              </a:rPr>
              <a:t>25</a:t>
            </a:r>
            <a:r>
              <a:rPr lang="zh-CN" altLang="en-US" sz="1200" b="0" i="0" u="none" strike="noStrike" kern="1200" baseline="0" dirty="0" smtClean="0">
                <a:solidFill>
                  <a:schemeClr val="tx1"/>
                </a:solidFill>
                <a:latin typeface="+mn-lt"/>
                <a:ea typeface="+mn-ea"/>
                <a:cs typeface="+mn-cs"/>
              </a:rPr>
              <a:t>日和</a:t>
            </a:r>
            <a:r>
              <a:rPr lang="en-US" altLang="zh-CN" sz="1200" b="0" i="0" u="none" strike="noStrike" kern="1200" baseline="0" dirty="0" smtClean="0">
                <a:solidFill>
                  <a:schemeClr val="tx1"/>
                </a:solidFill>
                <a:latin typeface="+mn-lt"/>
                <a:ea typeface="+mn-ea"/>
                <a:cs typeface="+mn-cs"/>
              </a:rPr>
              <a:t>26</a:t>
            </a:r>
            <a:r>
              <a:rPr lang="zh-CN" altLang="en-US" sz="1200" b="0" i="0" u="none" strike="noStrike" kern="1200" baseline="0" dirty="0" smtClean="0">
                <a:solidFill>
                  <a:schemeClr val="tx1"/>
                </a:solidFill>
                <a:latin typeface="+mn-lt"/>
                <a:ea typeface="+mn-ea"/>
                <a:cs typeface="+mn-cs"/>
              </a:rPr>
              <a:t>日均为英镑假日，首次起息日调整至</a:t>
            </a:r>
            <a:r>
              <a:rPr lang="en-US" altLang="zh-CN" sz="1200" b="0" i="0" u="none" strike="noStrike" kern="1200" baseline="0" dirty="0" smtClean="0">
                <a:solidFill>
                  <a:schemeClr val="tx1"/>
                </a:solidFill>
                <a:latin typeface="+mn-lt"/>
                <a:ea typeface="+mn-ea"/>
                <a:cs typeface="+mn-cs"/>
              </a:rPr>
              <a:t>2014</a:t>
            </a:r>
            <a:r>
              <a:rPr lang="zh-CN" altLang="en-US" sz="1200" b="0" i="0" u="none" strike="noStrike" kern="1200" baseline="0" dirty="0" smtClean="0">
                <a:solidFill>
                  <a:schemeClr val="tx1"/>
                </a:solidFill>
                <a:latin typeface="+mn-lt"/>
                <a:ea typeface="+mn-ea"/>
                <a:cs typeface="+mn-cs"/>
              </a:rPr>
              <a:t>年</a:t>
            </a:r>
            <a:r>
              <a:rPr lang="en-US" altLang="zh-CN" sz="1200" b="0" i="0" u="none" strike="noStrike" kern="1200" baseline="0" dirty="0" smtClean="0">
                <a:solidFill>
                  <a:schemeClr val="tx1"/>
                </a:solidFill>
                <a:latin typeface="+mn-lt"/>
                <a:ea typeface="+mn-ea"/>
                <a:cs typeface="+mn-cs"/>
              </a:rPr>
              <a:t>12</a:t>
            </a:r>
            <a:r>
              <a:rPr lang="zh-CN" altLang="en-US" sz="1200" b="0" i="0" u="none" strike="noStrike" kern="1200" baseline="0" dirty="0" smtClean="0">
                <a:solidFill>
                  <a:schemeClr val="tx1"/>
                </a:solidFill>
                <a:latin typeface="+mn-lt"/>
                <a:ea typeface="+mn-ea"/>
                <a:cs typeface="+mn-cs"/>
              </a:rPr>
              <a:t>月</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日（</a:t>
            </a:r>
            <a:r>
              <a:rPr lang="en-US" altLang="zh-CN" sz="1200" b="0" i="0" u="none" strike="noStrike" kern="1200" baseline="0" dirty="0" smtClean="0">
                <a:solidFill>
                  <a:schemeClr val="tx1"/>
                </a:solidFill>
                <a:latin typeface="+mn-lt"/>
                <a:ea typeface="+mn-ea"/>
                <a:cs typeface="+mn-cs"/>
              </a:rPr>
              <a:t>27</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28</a:t>
            </a:r>
            <a:r>
              <a:rPr lang="zh-CN" altLang="en-US" sz="1200" b="0" i="0" u="none" strike="noStrike" kern="1200" baseline="0" dirty="0" smtClean="0">
                <a:solidFill>
                  <a:schemeClr val="tx1"/>
                </a:solidFill>
                <a:latin typeface="+mn-lt"/>
                <a:ea typeface="+mn-ea"/>
                <a:cs typeface="+mn-cs"/>
              </a:rPr>
              <a:t>日为周末）。 </a:t>
            </a:r>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0" i="0" kern="1200" dirty="0" smtClean="0">
                <a:solidFill>
                  <a:schemeClr val="tx1"/>
                </a:solidFill>
                <a:effectLst/>
                <a:latin typeface="+mn-lt"/>
                <a:ea typeface="+mn-ea"/>
                <a:cs typeface="+mn-cs"/>
              </a:rPr>
              <a:t>案例</a:t>
            </a:r>
          </a:p>
          <a:p>
            <a:r>
              <a:rPr lang="en-US" altLang="zh-CN" sz="1200" b="0" i="0" kern="1200" dirty="0" smtClean="0">
                <a:solidFill>
                  <a:schemeClr val="tx1"/>
                </a:solidFill>
                <a:effectLst/>
                <a:latin typeface="+mn-lt"/>
                <a:ea typeface="+mn-ea"/>
                <a:cs typeface="+mn-cs"/>
              </a:rPr>
              <a:t>      1981</a:t>
            </a:r>
            <a:r>
              <a:rPr lang="zh-CN" altLang="en-US" sz="1200" b="0" i="0" kern="1200" dirty="0" smtClean="0">
                <a:solidFill>
                  <a:schemeClr val="tx1"/>
                </a:solidFill>
                <a:effectLst/>
                <a:latin typeface="+mn-lt"/>
                <a:ea typeface="+mn-ea"/>
                <a:cs typeface="+mn-cs"/>
              </a:rPr>
              <a:t>年，</a:t>
            </a:r>
            <a:r>
              <a:rPr lang="en-US" altLang="zh-CN" sz="1200" b="0" i="0" u="none" strike="noStrike" kern="1200" dirty="0" smtClean="0">
                <a:solidFill>
                  <a:schemeClr val="tx1"/>
                </a:solidFill>
                <a:effectLst/>
                <a:latin typeface="+mn-lt"/>
                <a:ea typeface="+mn-ea"/>
                <a:cs typeface="+mn-cs"/>
                <a:hlinkClick r:id="rId3"/>
              </a:rPr>
              <a:t>IBM</a:t>
            </a:r>
            <a:r>
              <a:rPr lang="zh-CN" altLang="en-US" sz="1200" b="0" i="0" kern="1200" dirty="0" smtClean="0">
                <a:solidFill>
                  <a:schemeClr val="tx1"/>
                </a:solidFill>
                <a:effectLst/>
                <a:latin typeface="+mn-lt"/>
                <a:ea typeface="+mn-ea"/>
                <a:cs typeface="+mn-cs"/>
              </a:rPr>
              <a:t>公司和</a:t>
            </a:r>
            <a:r>
              <a:rPr lang="zh-CN" altLang="en-US" sz="1200" b="0" i="0" u="none" strike="noStrike" kern="1200" dirty="0" smtClean="0">
                <a:solidFill>
                  <a:schemeClr val="tx1"/>
                </a:solidFill>
                <a:effectLst/>
                <a:latin typeface="+mn-lt"/>
                <a:ea typeface="+mn-ea"/>
                <a:cs typeface="+mn-cs"/>
                <a:hlinkClick r:id="rId4"/>
              </a:rPr>
              <a:t>世界银行</a:t>
            </a:r>
            <a:r>
              <a:rPr lang="zh-CN" altLang="en-US" sz="1200" b="0" i="0" kern="1200" dirty="0" smtClean="0">
                <a:solidFill>
                  <a:schemeClr val="tx1"/>
                </a:solidFill>
                <a:effectLst/>
                <a:latin typeface="+mn-lt"/>
                <a:ea typeface="+mn-ea"/>
                <a:cs typeface="+mn-cs"/>
              </a:rPr>
              <a:t>进行了一笔</a:t>
            </a:r>
            <a:r>
              <a:rPr lang="zh-CN" altLang="en-US" sz="1200" b="0" i="0" u="none" strike="noStrike" kern="1200" dirty="0" smtClean="0">
                <a:solidFill>
                  <a:schemeClr val="tx1"/>
                </a:solidFill>
                <a:effectLst/>
                <a:latin typeface="+mn-lt"/>
                <a:ea typeface="+mn-ea"/>
                <a:cs typeface="+mn-cs"/>
                <a:hlinkClick r:id="rId5"/>
              </a:rPr>
              <a:t>瑞士法郎</a:t>
            </a:r>
            <a:r>
              <a:rPr lang="zh-CN" altLang="en-US" sz="1200" b="0" i="0" kern="1200" dirty="0" smtClean="0">
                <a:solidFill>
                  <a:schemeClr val="tx1"/>
                </a:solidFill>
                <a:effectLst/>
                <a:latin typeface="+mn-lt"/>
                <a:ea typeface="+mn-ea"/>
                <a:cs typeface="+mn-cs"/>
              </a:rPr>
              <a:t>和德国马克与美元之间的货币掉期交易。当时，世界银行在</a:t>
            </a:r>
            <a:r>
              <a:rPr lang="zh-CN" altLang="en-US" sz="1200" b="0" i="0" u="none" strike="noStrike" kern="1200" dirty="0" smtClean="0">
                <a:solidFill>
                  <a:schemeClr val="tx1"/>
                </a:solidFill>
                <a:effectLst/>
                <a:latin typeface="+mn-lt"/>
                <a:ea typeface="+mn-ea"/>
                <a:cs typeface="+mn-cs"/>
                <a:hlinkClick r:id="rId6"/>
              </a:rPr>
              <a:t>欧洲美元市场</a:t>
            </a:r>
            <a:r>
              <a:rPr lang="zh-CN" altLang="en-US" sz="1200" b="0" i="0" kern="1200" dirty="0" smtClean="0">
                <a:solidFill>
                  <a:schemeClr val="tx1"/>
                </a:solidFill>
                <a:effectLst/>
                <a:latin typeface="+mn-lt"/>
                <a:ea typeface="+mn-ea"/>
                <a:cs typeface="+mn-cs"/>
              </a:rPr>
              <a:t>上能够以较为有利的条件筹集到美元资金，但是实际需要的却是瑞士法郎和德国马克。此时持有瑞士法郎和德国马克资金的</a:t>
            </a:r>
            <a:r>
              <a:rPr lang="en-US" altLang="zh-CN" sz="1200" b="0" i="0" kern="1200" dirty="0" smtClean="0">
                <a:solidFill>
                  <a:schemeClr val="tx1"/>
                </a:solidFill>
                <a:effectLst/>
                <a:latin typeface="+mn-lt"/>
                <a:ea typeface="+mn-ea"/>
                <a:cs typeface="+mn-cs"/>
              </a:rPr>
              <a:t>IBM</a:t>
            </a:r>
            <a:r>
              <a:rPr lang="zh-CN" altLang="en-US" sz="1200" b="0" i="0" kern="1200" dirty="0" smtClean="0">
                <a:solidFill>
                  <a:schemeClr val="tx1"/>
                </a:solidFill>
                <a:effectLst/>
                <a:latin typeface="+mn-lt"/>
                <a:ea typeface="+mn-ea"/>
                <a:cs typeface="+mn-cs"/>
              </a:rPr>
              <a:t>公司，正好希望将这两种货币形式的资金换成美元资金，以回避</a:t>
            </a:r>
            <a:r>
              <a:rPr lang="zh-CN" altLang="en-US" sz="1200" b="0" i="0" u="none" strike="noStrike" kern="1200" dirty="0" smtClean="0">
                <a:solidFill>
                  <a:schemeClr val="tx1"/>
                </a:solidFill>
                <a:effectLst/>
                <a:latin typeface="+mn-lt"/>
                <a:ea typeface="+mn-ea"/>
                <a:cs typeface="+mn-cs"/>
                <a:hlinkClick r:id="rId7"/>
              </a:rPr>
              <a:t>利率风险</a:t>
            </a:r>
            <a:r>
              <a:rPr lang="zh-CN" altLang="en-US" sz="1200" b="0" i="0" kern="1200" dirty="0" smtClean="0">
                <a:solidFill>
                  <a:schemeClr val="tx1"/>
                </a:solidFill>
                <a:effectLst/>
                <a:latin typeface="+mn-lt"/>
                <a:ea typeface="+mn-ea"/>
                <a:cs typeface="+mn-cs"/>
              </a:rPr>
              <a:t>。在</a:t>
            </a:r>
            <a:r>
              <a:rPr lang="zh-CN" altLang="en-US" sz="1200" b="0" i="0" u="none" strike="noStrike" kern="1200" dirty="0" smtClean="0">
                <a:solidFill>
                  <a:schemeClr val="tx1"/>
                </a:solidFill>
                <a:effectLst/>
                <a:latin typeface="+mn-lt"/>
                <a:ea typeface="+mn-ea"/>
                <a:cs typeface="+mn-cs"/>
                <a:hlinkClick r:id="rId8"/>
              </a:rPr>
              <a:t>所罗门兄弟公司</a:t>
            </a:r>
            <a:r>
              <a:rPr lang="zh-CN" altLang="en-US" sz="1200" b="0" i="0" kern="1200" dirty="0" smtClean="0">
                <a:solidFill>
                  <a:schemeClr val="tx1"/>
                </a:solidFill>
                <a:effectLst/>
                <a:latin typeface="+mn-lt"/>
                <a:ea typeface="+mn-ea"/>
                <a:cs typeface="+mn-cs"/>
              </a:rPr>
              <a:t>的中介下，世界银行将以低息筹集到的美元资金提供给</a:t>
            </a:r>
            <a:r>
              <a:rPr lang="en-US" altLang="zh-CN" sz="1200" b="0" i="0" kern="1200" dirty="0" smtClean="0">
                <a:solidFill>
                  <a:schemeClr val="tx1"/>
                </a:solidFill>
                <a:effectLst/>
                <a:latin typeface="+mn-lt"/>
                <a:ea typeface="+mn-ea"/>
                <a:cs typeface="+mn-cs"/>
              </a:rPr>
              <a:t>IBM</a:t>
            </a:r>
            <a:r>
              <a:rPr lang="zh-CN" altLang="en-US" sz="1200" b="0" i="0" kern="1200" dirty="0" smtClean="0">
                <a:solidFill>
                  <a:schemeClr val="tx1"/>
                </a:solidFill>
                <a:effectLst/>
                <a:latin typeface="+mn-lt"/>
                <a:ea typeface="+mn-ea"/>
                <a:cs typeface="+mn-cs"/>
              </a:rPr>
              <a:t>公司，</a:t>
            </a:r>
            <a:r>
              <a:rPr lang="en-US" altLang="zh-CN" sz="1200" b="0" i="0" kern="1200" dirty="0" smtClean="0">
                <a:solidFill>
                  <a:schemeClr val="tx1"/>
                </a:solidFill>
                <a:effectLst/>
                <a:latin typeface="+mn-lt"/>
                <a:ea typeface="+mn-ea"/>
                <a:cs typeface="+mn-cs"/>
              </a:rPr>
              <a:t>IBM</a:t>
            </a:r>
            <a:r>
              <a:rPr lang="zh-CN" altLang="en-US" sz="1200" b="0" i="0" kern="1200" dirty="0" smtClean="0">
                <a:solidFill>
                  <a:schemeClr val="tx1"/>
                </a:solidFill>
                <a:effectLst/>
                <a:latin typeface="+mn-lt"/>
                <a:ea typeface="+mn-ea"/>
                <a:cs typeface="+mn-cs"/>
              </a:rPr>
              <a:t>公司将自己持有的瑞士法郎和德国马克资金提供给世界银行。通过这种</a:t>
            </a:r>
            <a:r>
              <a:rPr lang="zh-CN" altLang="en-US" sz="1200" b="0" i="0" u="none" strike="noStrike" kern="1200" dirty="0" smtClean="0">
                <a:solidFill>
                  <a:schemeClr val="tx1"/>
                </a:solidFill>
                <a:effectLst/>
                <a:latin typeface="+mn-lt"/>
                <a:ea typeface="+mn-ea"/>
                <a:cs typeface="+mn-cs"/>
                <a:hlinkClick r:id="rId9"/>
              </a:rPr>
              <a:t>掉期交易</a:t>
            </a:r>
            <a:r>
              <a:rPr lang="zh-CN" altLang="en-US" sz="1200" b="0" i="0" kern="1200" dirty="0" smtClean="0">
                <a:solidFill>
                  <a:schemeClr val="tx1"/>
                </a:solidFill>
                <a:effectLst/>
                <a:latin typeface="+mn-lt"/>
                <a:ea typeface="+mn-ea"/>
                <a:cs typeface="+mn-cs"/>
              </a:rPr>
              <a:t>，世界银行以比自己筹集资金更为有利的条件筹集到了所需的瑞士法郎和德国马克资金，</a:t>
            </a:r>
            <a:r>
              <a:rPr lang="en-US" altLang="zh-CN" sz="1200" b="0" i="0" kern="1200" dirty="0" smtClean="0">
                <a:solidFill>
                  <a:schemeClr val="tx1"/>
                </a:solidFill>
                <a:effectLst/>
                <a:latin typeface="+mn-lt"/>
                <a:ea typeface="+mn-ea"/>
                <a:cs typeface="+mn-cs"/>
              </a:rPr>
              <a:t>IBM</a:t>
            </a:r>
            <a:r>
              <a:rPr lang="zh-CN" altLang="en-US" sz="1200" b="0" i="0" kern="1200" dirty="0" smtClean="0">
                <a:solidFill>
                  <a:schemeClr val="tx1"/>
                </a:solidFill>
                <a:effectLst/>
                <a:latin typeface="+mn-lt"/>
                <a:ea typeface="+mn-ea"/>
                <a:cs typeface="+mn-cs"/>
              </a:rPr>
              <a:t>公司则回避了</a:t>
            </a:r>
            <a:r>
              <a:rPr lang="zh-CN" altLang="en-US" sz="1200" b="0" i="0" u="none" strike="noStrike" kern="1200" dirty="0" smtClean="0">
                <a:solidFill>
                  <a:schemeClr val="tx1"/>
                </a:solidFill>
                <a:effectLst/>
                <a:latin typeface="+mn-lt"/>
                <a:ea typeface="+mn-ea"/>
                <a:cs typeface="+mn-cs"/>
                <a:hlinkClick r:id="rId10"/>
              </a:rPr>
              <a:t>汇率风险</a:t>
            </a:r>
            <a:r>
              <a:rPr lang="zh-CN" altLang="en-US" sz="1200" b="0" i="0" kern="1200" dirty="0" smtClean="0">
                <a:solidFill>
                  <a:schemeClr val="tx1"/>
                </a:solidFill>
                <a:effectLst/>
                <a:latin typeface="+mn-lt"/>
                <a:ea typeface="+mn-ea"/>
                <a:cs typeface="+mn-cs"/>
              </a:rPr>
              <a:t>，低成本筹集到美元资金。这是迄今为止正式公布的世界上第一笔货币掉期交易。通过这项掉期交易，</a:t>
            </a:r>
            <a:r>
              <a:rPr lang="zh-CN" altLang="en-US" sz="1200" b="0" i="0" u="none" strike="noStrike" kern="1200" dirty="0" smtClean="0">
                <a:solidFill>
                  <a:schemeClr val="tx1"/>
                </a:solidFill>
                <a:effectLst/>
                <a:latin typeface="+mn-lt"/>
                <a:ea typeface="+mn-ea"/>
                <a:cs typeface="+mn-cs"/>
                <a:hlinkClick r:id="rId4"/>
              </a:rPr>
              <a:t>世界银行</a:t>
            </a:r>
            <a:r>
              <a:rPr lang="zh-CN" altLang="en-US" sz="1200" b="0" i="0" kern="1200" dirty="0" smtClean="0">
                <a:solidFill>
                  <a:schemeClr val="tx1"/>
                </a:solidFill>
                <a:effectLst/>
                <a:latin typeface="+mn-lt"/>
                <a:ea typeface="+mn-ea"/>
                <a:cs typeface="+mn-cs"/>
              </a:rPr>
              <a:t>和</a:t>
            </a:r>
            <a:r>
              <a:rPr lang="en-US" altLang="zh-CN" sz="1200" b="0" i="0" u="none" strike="noStrike" kern="1200" dirty="0" smtClean="0">
                <a:solidFill>
                  <a:schemeClr val="tx1"/>
                </a:solidFill>
                <a:effectLst/>
                <a:latin typeface="+mn-lt"/>
                <a:ea typeface="+mn-ea"/>
                <a:cs typeface="+mn-cs"/>
                <a:hlinkClick r:id="rId3"/>
              </a:rPr>
              <a:t>IBM</a:t>
            </a:r>
            <a:r>
              <a:rPr lang="zh-CN" altLang="en-US" sz="1200" b="0" i="0" kern="1200" dirty="0" smtClean="0">
                <a:solidFill>
                  <a:schemeClr val="tx1"/>
                </a:solidFill>
                <a:effectLst/>
                <a:latin typeface="+mn-lt"/>
                <a:ea typeface="+mn-ea"/>
                <a:cs typeface="+mn-cs"/>
              </a:rPr>
              <a:t>公司在没有改变与原来的债权人之间的法律关系的情况下，以低成本筹集到了自身所需的资金。</a:t>
            </a:r>
            <a:r>
              <a:rPr lang="zh-CN" altLang="en-US" sz="1200" b="0" i="0" kern="1200" baseline="30000" dirty="0" smtClean="0">
                <a:solidFill>
                  <a:schemeClr val="tx1"/>
                </a:solidFill>
                <a:effectLst/>
                <a:latin typeface="+mn-lt"/>
                <a:ea typeface="+mn-ea"/>
                <a:cs typeface="+mn-cs"/>
              </a:rPr>
              <a:t> </a:t>
            </a:r>
            <a:r>
              <a:rPr lang="en-US" altLang="zh-CN" sz="1200" b="0" i="0" kern="1200" baseline="300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1982</a:t>
            </a:r>
            <a:r>
              <a:rPr lang="zh-CN" altLang="en-US" sz="1200" b="0" i="0" kern="1200" dirty="0" smtClean="0">
                <a:solidFill>
                  <a:schemeClr val="tx1"/>
                </a:solidFill>
                <a:effectLst/>
                <a:latin typeface="+mn-lt"/>
                <a:ea typeface="+mn-ea"/>
                <a:cs typeface="+mn-cs"/>
              </a:rPr>
              <a:t>年</a:t>
            </a:r>
            <a:r>
              <a:rPr lang="zh-CN" altLang="en-US" sz="1200" b="0" i="0" u="none" strike="noStrike" kern="1200" dirty="0" smtClean="0">
                <a:solidFill>
                  <a:schemeClr val="tx1"/>
                </a:solidFill>
                <a:effectLst/>
                <a:latin typeface="+mn-lt"/>
                <a:ea typeface="+mn-ea"/>
                <a:cs typeface="+mn-cs"/>
                <a:hlinkClick r:id="rId11"/>
              </a:rPr>
              <a:t>德意志银行</a:t>
            </a:r>
            <a:r>
              <a:rPr lang="zh-CN" altLang="en-US" sz="1200" b="0" i="0" kern="1200" dirty="0" smtClean="0">
                <a:solidFill>
                  <a:schemeClr val="tx1"/>
                </a:solidFill>
                <a:effectLst/>
                <a:latin typeface="+mn-lt"/>
                <a:ea typeface="+mn-ea"/>
                <a:cs typeface="+mn-cs"/>
              </a:rPr>
              <a:t>进行了一项</a:t>
            </a:r>
            <a:r>
              <a:rPr lang="zh-CN" altLang="en-US" sz="1200" b="0" i="0" u="none" strike="noStrike" kern="1200" dirty="0" smtClean="0">
                <a:solidFill>
                  <a:schemeClr val="tx1"/>
                </a:solidFill>
                <a:effectLst/>
                <a:latin typeface="+mn-lt"/>
                <a:ea typeface="+mn-ea"/>
                <a:cs typeface="+mn-cs"/>
                <a:hlinkClick r:id="rId12"/>
              </a:rPr>
              <a:t>利率掉期交易</a:t>
            </a:r>
            <a:r>
              <a:rPr lang="zh-CN" altLang="en-US" sz="1200" b="0" i="0" kern="1200" dirty="0" smtClean="0">
                <a:solidFill>
                  <a:schemeClr val="tx1"/>
                </a:solidFill>
                <a:effectLst/>
                <a:latin typeface="+mn-lt"/>
                <a:ea typeface="+mn-ea"/>
                <a:cs typeface="+mn-cs"/>
              </a:rPr>
              <a:t>。德意志银行对某企业提供了一项长期</a:t>
            </a:r>
            <a:r>
              <a:rPr lang="zh-CN" altLang="en-US" sz="1200" b="0" i="0" u="none" strike="noStrike" kern="1200" dirty="0" smtClean="0">
                <a:solidFill>
                  <a:schemeClr val="tx1"/>
                </a:solidFill>
                <a:effectLst/>
                <a:latin typeface="+mn-lt"/>
                <a:ea typeface="+mn-ea"/>
                <a:cs typeface="+mn-cs"/>
                <a:hlinkClick r:id="rId13"/>
              </a:rPr>
              <a:t>浮动利率</a:t>
            </a:r>
            <a:r>
              <a:rPr lang="zh-CN" altLang="en-US" sz="1200" b="0" i="0" kern="1200" dirty="0" smtClean="0">
                <a:solidFill>
                  <a:schemeClr val="tx1"/>
                </a:solidFill>
                <a:effectLst/>
                <a:latin typeface="+mn-lt"/>
                <a:ea typeface="+mn-ea"/>
                <a:cs typeface="+mn-cs"/>
              </a:rPr>
              <a:t>的贷款。当时．德意志银行为了进行长期贷款需要筹集长期资金，同时判断利率将会上升，以</a:t>
            </a:r>
            <a:r>
              <a:rPr lang="zh-CN" altLang="en-US" sz="1200" b="0" i="0" u="none" strike="noStrike" kern="1200" dirty="0" smtClean="0">
                <a:solidFill>
                  <a:schemeClr val="tx1"/>
                </a:solidFill>
                <a:effectLst/>
                <a:latin typeface="+mn-lt"/>
                <a:ea typeface="+mn-ea"/>
                <a:cs typeface="+mn-cs"/>
                <a:hlinkClick r:id="rId14"/>
              </a:rPr>
              <a:t>固定利率</a:t>
            </a:r>
            <a:r>
              <a:rPr lang="zh-CN" altLang="en-US" sz="1200" b="0" i="0" kern="1200" dirty="0" smtClean="0">
                <a:solidFill>
                  <a:schemeClr val="tx1"/>
                </a:solidFill>
                <a:effectLst/>
                <a:latin typeface="+mn-lt"/>
                <a:ea typeface="+mn-ea"/>
                <a:cs typeface="+mn-cs"/>
              </a:rPr>
              <a:t>的形式筹集长期资金可能更为有利。德意志银行用发行长期</a:t>
            </a:r>
            <a:r>
              <a:rPr lang="zh-CN" altLang="en-US" sz="1200" b="0" i="0" u="none" strike="noStrike" kern="1200" dirty="0" smtClean="0">
                <a:solidFill>
                  <a:schemeClr val="tx1"/>
                </a:solidFill>
                <a:effectLst/>
                <a:latin typeface="+mn-lt"/>
                <a:ea typeface="+mn-ea"/>
                <a:cs typeface="+mn-cs"/>
                <a:hlinkClick r:id="rId15"/>
              </a:rPr>
              <a:t>固定利率债券</a:t>
            </a:r>
            <a:r>
              <a:rPr lang="zh-CN" altLang="en-US" sz="1200" b="0" i="0" kern="1200" dirty="0" smtClean="0">
                <a:solidFill>
                  <a:schemeClr val="tx1"/>
                </a:solidFill>
                <a:effectLst/>
                <a:latin typeface="+mn-lt"/>
                <a:ea typeface="+mn-ea"/>
                <a:cs typeface="+mn-cs"/>
              </a:rPr>
              <a:t>的方式筹集到了长期资金，通过进行利率掉期交易把固定利率变换成了浮动利率，再支付企业长期浮动利率贷款。这笔交易被认为是第一笔正式的利率掉期交易。</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货币掉期交易相关定义</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1&gt;</a:t>
            </a:r>
            <a:r>
              <a:rPr lang="zh-CN" altLang="en-US" sz="1200" b="1" i="0" kern="1200" dirty="0" smtClean="0">
                <a:solidFill>
                  <a:schemeClr val="tx1"/>
                </a:solidFill>
                <a:effectLst/>
                <a:latin typeface="+mn-lt"/>
                <a:ea typeface="+mn-ea"/>
                <a:cs typeface="+mn-cs"/>
              </a:rPr>
              <a:t>定息周期</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定期频率（</a:t>
            </a:r>
            <a:r>
              <a:rPr lang="en-US" altLang="zh-CN" sz="1200" b="1" i="0" kern="1200" dirty="0" smtClean="0">
                <a:solidFill>
                  <a:schemeClr val="tx1"/>
                </a:solidFill>
                <a:effectLst/>
                <a:latin typeface="+mn-lt"/>
                <a:ea typeface="+mn-ea"/>
                <a:cs typeface="+mn-cs"/>
              </a:rPr>
              <a:t>Fixing Frequency</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又称利率重置周期，货币掉期交易中每隔一段固定的期限就会重新确定用于计算利息支付的浮动利率，该期限即定息周期。</a:t>
            </a:r>
          </a:p>
          <a:p>
            <a:r>
              <a:rPr lang="zh-CN" altLang="en-US" sz="1200" b="0" i="0" kern="1200" dirty="0" smtClean="0">
                <a:solidFill>
                  <a:schemeClr val="tx1"/>
                </a:solidFill>
                <a:effectLst/>
                <a:latin typeface="+mn-lt"/>
                <a:ea typeface="+mn-ea"/>
                <a:cs typeface="+mn-cs"/>
              </a:rPr>
              <a:t>利息重置频率隐含的期限即利率重置周期。定期频率隐含的期限即定息周期。</a:t>
            </a:r>
          </a:p>
          <a:p>
            <a:r>
              <a:rPr lang="en-US" altLang="zh-CN" sz="1200" b="1" i="0" kern="1200" dirty="0" smtClean="0">
                <a:solidFill>
                  <a:schemeClr val="tx1"/>
                </a:solidFill>
                <a:effectLst/>
                <a:latin typeface="+mn-lt"/>
                <a:ea typeface="+mn-ea"/>
                <a:cs typeface="+mn-cs"/>
              </a:rPr>
              <a:t>2&gt;</a:t>
            </a:r>
            <a:r>
              <a:rPr lang="zh-CN" altLang="en-US" sz="1200" b="1" i="0" kern="1200" dirty="0" smtClean="0">
                <a:solidFill>
                  <a:schemeClr val="tx1"/>
                </a:solidFill>
                <a:effectLst/>
                <a:latin typeface="+mn-lt"/>
                <a:ea typeface="+mn-ea"/>
                <a:cs typeface="+mn-cs"/>
              </a:rPr>
              <a:t>付息周期</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付息频率（</a:t>
            </a:r>
            <a:r>
              <a:rPr lang="en-US" altLang="zh-CN" sz="1200" b="1" i="0" kern="1200" dirty="0" smtClean="0">
                <a:solidFill>
                  <a:schemeClr val="tx1"/>
                </a:solidFill>
                <a:effectLst/>
                <a:latin typeface="+mn-lt"/>
                <a:ea typeface="+mn-ea"/>
                <a:cs typeface="+mn-cs"/>
              </a:rPr>
              <a:t>Payment Frequency</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货币掉期交易中交易双方每隔一段固定的期限会向对方支付换入货币计算的利息金额，该期限即为付息周期。</a:t>
            </a:r>
          </a:p>
          <a:p>
            <a:r>
              <a:rPr lang="zh-CN" altLang="en-US" sz="1200" b="0" i="0" kern="1200" dirty="0" smtClean="0">
                <a:solidFill>
                  <a:schemeClr val="tx1"/>
                </a:solidFill>
                <a:effectLst/>
                <a:latin typeface="+mn-lt"/>
                <a:ea typeface="+mn-ea"/>
                <a:cs typeface="+mn-cs"/>
              </a:rPr>
              <a:t>付息频率隐含的期限即为付息周期。</a:t>
            </a:r>
          </a:p>
          <a:p>
            <a:r>
              <a:rPr lang="en-US" altLang="zh-CN" sz="1200" b="1" i="0" kern="1200" dirty="0" smtClean="0">
                <a:solidFill>
                  <a:schemeClr val="tx1"/>
                </a:solidFill>
                <a:effectLst/>
                <a:latin typeface="+mn-lt"/>
                <a:ea typeface="+mn-ea"/>
                <a:cs typeface="+mn-cs"/>
              </a:rPr>
              <a:t>3&gt;</a:t>
            </a:r>
            <a:r>
              <a:rPr lang="zh-CN" altLang="en-US" sz="1200" b="1" i="0" kern="1200" dirty="0" smtClean="0">
                <a:solidFill>
                  <a:schemeClr val="tx1"/>
                </a:solidFill>
                <a:effectLst/>
                <a:latin typeface="+mn-lt"/>
                <a:ea typeface="+mn-ea"/>
                <a:cs typeface="+mn-cs"/>
              </a:rPr>
              <a:t>货币掉期相关日期</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1&gt;</a:t>
            </a:r>
            <a:r>
              <a:rPr lang="zh-CN" altLang="en-US" sz="1200" b="0" i="0" kern="1200" dirty="0" smtClean="0">
                <a:solidFill>
                  <a:schemeClr val="tx1"/>
                </a:solidFill>
                <a:effectLst/>
                <a:latin typeface="+mn-lt"/>
                <a:ea typeface="+mn-ea"/>
                <a:cs typeface="+mn-cs"/>
              </a:rPr>
              <a:t>起息日（</a:t>
            </a:r>
            <a:r>
              <a:rPr lang="en-US" altLang="zh-CN" sz="1200" b="0" i="0" kern="1200" dirty="0" smtClean="0">
                <a:solidFill>
                  <a:schemeClr val="tx1"/>
                </a:solidFill>
                <a:effectLst/>
                <a:latin typeface="+mn-lt"/>
                <a:ea typeface="+mn-ea"/>
                <a:cs typeface="+mn-cs"/>
              </a:rPr>
              <a:t>Value Date</a:t>
            </a:r>
            <a:r>
              <a:rPr lang="zh-CN" altLang="en-US" sz="1200" b="0" i="0" kern="1200" dirty="0" smtClean="0">
                <a:solidFill>
                  <a:schemeClr val="tx1"/>
                </a:solidFill>
                <a:effectLst/>
                <a:latin typeface="+mn-lt"/>
                <a:ea typeface="+mn-ea"/>
                <a:cs typeface="+mn-cs"/>
              </a:rPr>
              <a:t>）与付息日（</a:t>
            </a:r>
            <a:r>
              <a:rPr lang="en-US" altLang="zh-CN" sz="1200" b="0" i="0" kern="1200" dirty="0" smtClean="0">
                <a:solidFill>
                  <a:schemeClr val="tx1"/>
                </a:solidFill>
                <a:effectLst/>
                <a:latin typeface="+mn-lt"/>
                <a:ea typeface="+mn-ea"/>
                <a:cs typeface="+mn-cs"/>
              </a:rPr>
              <a:t>Payment Date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起息日是付息周期的起始日，也是这个付息周期开始计息的日期，简称“</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付息日是付息周期的终止日，也是这个付息周期支付利息的日期。</a:t>
            </a:r>
          </a:p>
          <a:p>
            <a:r>
              <a:rPr lang="zh-CN" altLang="en-US" sz="1200" b="0" i="0" kern="1200" dirty="0" smtClean="0">
                <a:solidFill>
                  <a:schemeClr val="tx1"/>
                </a:solidFill>
                <a:effectLst/>
                <a:latin typeface="+mn-lt"/>
                <a:ea typeface="+mn-ea"/>
                <a:cs typeface="+mn-cs"/>
              </a:rPr>
              <a:t>每个付息周期都有对应的气息日和付息日。上一付息周期的付息日即下一付息周期的起息日。</a:t>
            </a:r>
          </a:p>
          <a:p>
            <a:r>
              <a:rPr lang="en-US" altLang="zh-CN" sz="1200" b="0" i="0" kern="1200" dirty="0" smtClean="0">
                <a:solidFill>
                  <a:schemeClr val="tx1"/>
                </a:solidFill>
                <a:effectLst/>
                <a:latin typeface="+mn-lt"/>
                <a:ea typeface="+mn-ea"/>
                <a:cs typeface="+mn-cs"/>
              </a:rPr>
              <a:t>2&gt;</a:t>
            </a:r>
            <a:r>
              <a:rPr lang="zh-CN" altLang="en-US" sz="1200" b="0" i="0" kern="1200" dirty="0" smtClean="0">
                <a:solidFill>
                  <a:schemeClr val="tx1"/>
                </a:solidFill>
                <a:effectLst/>
                <a:latin typeface="+mn-lt"/>
                <a:ea typeface="+mn-ea"/>
                <a:cs typeface="+mn-cs"/>
              </a:rPr>
              <a:t>定价日（</a:t>
            </a:r>
            <a:r>
              <a:rPr lang="en-US" altLang="zh-CN" sz="1200" b="0" i="0" kern="1200" dirty="0" smtClean="0">
                <a:solidFill>
                  <a:schemeClr val="tx1"/>
                </a:solidFill>
                <a:effectLst/>
                <a:latin typeface="+mn-lt"/>
                <a:ea typeface="+mn-ea"/>
                <a:cs typeface="+mn-cs"/>
              </a:rPr>
              <a:t>Fixing Date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又称利率重置日。在每个付息周期开始前根据参考利率确定该期利率值的日期。</a:t>
            </a:r>
          </a:p>
          <a:p>
            <a:r>
              <a:rPr lang="en-US" altLang="zh-CN" sz="1200" b="0" i="0" kern="1200" dirty="0" smtClean="0">
                <a:solidFill>
                  <a:schemeClr val="tx1"/>
                </a:solidFill>
                <a:effectLst/>
                <a:latin typeface="+mn-lt"/>
                <a:ea typeface="+mn-ea"/>
                <a:cs typeface="+mn-cs"/>
              </a:rPr>
              <a:t>3&gt;</a:t>
            </a:r>
            <a:r>
              <a:rPr lang="zh-CN" altLang="en-US" sz="1200" b="0" i="0" kern="1200" dirty="0" smtClean="0">
                <a:solidFill>
                  <a:schemeClr val="tx1"/>
                </a:solidFill>
                <a:effectLst/>
                <a:latin typeface="+mn-lt"/>
                <a:ea typeface="+mn-ea"/>
                <a:cs typeface="+mn-cs"/>
              </a:rPr>
              <a:t>生效日（</a:t>
            </a:r>
            <a:r>
              <a:rPr lang="en-US" altLang="zh-CN" sz="1200" b="0" i="0" kern="1200" dirty="0" smtClean="0">
                <a:solidFill>
                  <a:schemeClr val="tx1"/>
                </a:solidFill>
                <a:effectLst/>
                <a:latin typeface="+mn-lt"/>
                <a:ea typeface="+mn-ea"/>
                <a:cs typeface="+mn-cs"/>
              </a:rPr>
              <a:t>Start Date</a:t>
            </a:r>
            <a:r>
              <a:rPr lang="zh-CN" altLang="en-US" sz="1200" b="0" i="0" kern="1200" dirty="0" smtClean="0">
                <a:solidFill>
                  <a:schemeClr val="tx1"/>
                </a:solidFill>
                <a:effectLst/>
                <a:latin typeface="+mn-lt"/>
                <a:ea typeface="+mn-ea"/>
                <a:cs typeface="+mn-cs"/>
              </a:rPr>
              <a:t>）与到期日（</a:t>
            </a:r>
            <a:r>
              <a:rPr lang="en-US" altLang="zh-CN" sz="1200" b="0" i="0" kern="1200" dirty="0" smtClean="0">
                <a:solidFill>
                  <a:schemeClr val="tx1"/>
                </a:solidFill>
                <a:effectLst/>
                <a:latin typeface="+mn-lt"/>
                <a:ea typeface="+mn-ea"/>
                <a:cs typeface="+mn-cs"/>
              </a:rPr>
              <a:t>Maturity Date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期初本金交换的日期也是第一个付息周期的起息日，称为生效日，又称首次起息日，期初本金交换日。一般情况下，期末本金交换日和最后一次利息交换日为到期日。</a:t>
            </a:r>
          </a:p>
          <a:p>
            <a:r>
              <a:rPr lang="zh-CN" altLang="en-US" sz="1200" b="0" i="0" kern="1200" dirty="0" smtClean="0">
                <a:solidFill>
                  <a:schemeClr val="tx1"/>
                </a:solidFill>
                <a:effectLst/>
                <a:latin typeface="+mn-lt"/>
                <a:ea typeface="+mn-ea"/>
                <a:cs typeface="+mn-cs"/>
              </a:rPr>
              <a:t>生效日与到期日之间所跨越时间长度为期限。</a:t>
            </a:r>
          </a:p>
          <a:p>
            <a:r>
              <a:rPr lang="en-US" altLang="zh-CN" sz="1200" b="0" i="0" kern="1200" dirty="0" smtClean="0">
                <a:solidFill>
                  <a:schemeClr val="tx1"/>
                </a:solidFill>
                <a:effectLst/>
                <a:latin typeface="+mn-lt"/>
                <a:ea typeface="+mn-ea"/>
                <a:cs typeface="+mn-cs"/>
              </a:rPr>
              <a:t>4&gt;</a:t>
            </a:r>
            <a:r>
              <a:rPr lang="zh-CN" altLang="en-US" sz="1200" b="0" i="0" kern="1200" dirty="0" smtClean="0">
                <a:solidFill>
                  <a:schemeClr val="tx1"/>
                </a:solidFill>
                <a:effectLst/>
                <a:latin typeface="+mn-lt"/>
                <a:ea typeface="+mn-ea"/>
                <a:cs typeface="+mn-cs"/>
              </a:rPr>
              <a:t>定息规则（</a:t>
            </a:r>
            <a:r>
              <a:rPr lang="en-US" altLang="zh-CN" sz="1200" b="0" i="0" kern="1200" dirty="0" smtClean="0">
                <a:solidFill>
                  <a:schemeClr val="tx1"/>
                </a:solidFill>
                <a:effectLst/>
                <a:latin typeface="+mn-lt"/>
                <a:ea typeface="+mn-ea"/>
                <a:cs typeface="+mn-cs"/>
              </a:rPr>
              <a:t>Fixing Rule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指确定定价日与起息日规则关系的规则，属于定价日规则的一部分，包括</a:t>
            </a:r>
            <a:r>
              <a:rPr lang="en-US" altLang="zh-CN" sz="1200" b="0" i="0" kern="1200" dirty="0" smtClean="0">
                <a:solidFill>
                  <a:schemeClr val="tx1"/>
                </a:solidFill>
                <a:effectLst/>
                <a:latin typeface="+mn-lt"/>
                <a:ea typeface="+mn-ea"/>
                <a:cs typeface="+mn-cs"/>
              </a:rPr>
              <a:t>V-0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V-2.</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注</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货币掉期期限结构由成交日、生效日、付息周期、到期日等若干时间要素构成，整个期限由若干个付息周期组成，每个付息周期均有三个构成要件：定价日、起息日和付息日，进而确定付息周期的利息计算和支付。</a:t>
            </a:r>
          </a:p>
          <a:p>
            <a:r>
              <a:rPr lang="zh-CN" altLang="en-US" sz="1200" b="0" i="0" kern="1200" dirty="0" smtClean="0">
                <a:solidFill>
                  <a:schemeClr val="tx1"/>
                </a:solidFill>
                <a:effectLst/>
                <a:latin typeface="+mn-lt"/>
                <a:ea typeface="+mn-ea"/>
                <a:cs typeface="+mn-cs"/>
              </a:rPr>
              <a:t>货币掉期交易日期确定流程：</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付息日</a:t>
            </a:r>
          </a:p>
          <a:p>
            <a:r>
              <a:rPr lang="zh-CN" altLang="en-US" sz="1200" b="0" i="0" kern="1200" dirty="0" smtClean="0">
                <a:solidFill>
                  <a:schemeClr val="tx1"/>
                </a:solidFill>
                <a:effectLst/>
                <a:latin typeface="+mn-lt"/>
                <a:ea typeface="+mn-ea"/>
                <a:cs typeface="+mn-cs"/>
              </a:rPr>
              <a:t>成交日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生效日（首次起息日）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到期日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中间日 </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起息日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定价日</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、人民币端付息周期可以大于定息周期，一个付息周期内可以有多个定价日，每个定期周期有一个定价日。</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、首次起息日（生效日）和非首次起息日（付息日）规则见后文</a:t>
            </a:r>
          </a:p>
          <a:p>
            <a:r>
              <a:rPr lang="en-US" altLang="zh-CN" sz="1200" b="1" i="0" kern="1200" dirty="0" smtClean="0">
                <a:solidFill>
                  <a:schemeClr val="tx1"/>
                </a:solidFill>
                <a:effectLst/>
                <a:latin typeface="+mn-lt"/>
                <a:ea typeface="+mn-ea"/>
                <a:cs typeface="+mn-cs"/>
              </a:rPr>
              <a:t>4&gt;</a:t>
            </a:r>
            <a:r>
              <a:rPr lang="zh-CN" altLang="en-US" sz="1200" b="1" i="0" kern="1200" dirty="0" smtClean="0">
                <a:solidFill>
                  <a:schemeClr val="tx1"/>
                </a:solidFill>
                <a:effectLst/>
                <a:latin typeface="+mn-lt"/>
                <a:ea typeface="+mn-ea"/>
                <a:cs typeface="+mn-cs"/>
              </a:rPr>
              <a:t>残段（</a:t>
            </a:r>
            <a:r>
              <a:rPr lang="en-US" altLang="zh-CN" sz="1200" b="1" i="0" kern="1200" dirty="0" smtClean="0">
                <a:solidFill>
                  <a:schemeClr val="tx1"/>
                </a:solidFill>
                <a:effectLst/>
                <a:latin typeface="+mn-lt"/>
                <a:ea typeface="+mn-ea"/>
                <a:cs typeface="+mn-cs"/>
              </a:rPr>
              <a:t>Stub</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包括付息残段和计息残段，如无特别约定，残段指付息残段。</a:t>
            </a:r>
          </a:p>
          <a:p>
            <a:r>
              <a:rPr lang="en-US" altLang="zh-CN" sz="1200" b="0" i="0" kern="1200" dirty="0" smtClean="0">
                <a:solidFill>
                  <a:schemeClr val="tx1"/>
                </a:solidFill>
                <a:effectLst/>
                <a:latin typeface="+mn-lt"/>
                <a:ea typeface="+mn-ea"/>
                <a:cs typeface="+mn-cs"/>
              </a:rPr>
              <a:t>1&gt;</a:t>
            </a:r>
            <a:r>
              <a:rPr lang="zh-CN" altLang="en-US" sz="1200" b="0" i="0" kern="1200" dirty="0" smtClean="0">
                <a:solidFill>
                  <a:schemeClr val="tx1"/>
                </a:solidFill>
                <a:effectLst/>
                <a:latin typeface="+mn-lt"/>
                <a:ea typeface="+mn-ea"/>
                <a:cs typeface="+mn-cs"/>
              </a:rPr>
              <a:t>付息残段（</a:t>
            </a:r>
            <a:r>
              <a:rPr lang="en-US" altLang="zh-CN" sz="1200" b="0" i="0" kern="1200" dirty="0" smtClean="0">
                <a:solidFill>
                  <a:schemeClr val="tx1"/>
                </a:solidFill>
                <a:effectLst/>
                <a:latin typeface="+mn-lt"/>
                <a:ea typeface="+mn-ea"/>
                <a:cs typeface="+mn-cs"/>
              </a:rPr>
              <a:t>Payment Stub</a:t>
            </a:r>
            <a:r>
              <a:rPr lang="zh-CN" altLang="en-US" sz="1200" b="0" i="0" kern="1200" dirty="0" smtClean="0">
                <a:solidFill>
                  <a:schemeClr val="tx1"/>
                </a:solidFill>
                <a:effectLst/>
                <a:latin typeface="+mn-lt"/>
                <a:ea typeface="+mn-ea"/>
                <a:cs typeface="+mn-cs"/>
              </a:rPr>
              <a:t>）：指一个期限不能整除付息周期时，期限可以拆分为若干个完整的付息周期和一个付息残段。</a:t>
            </a:r>
          </a:p>
          <a:p>
            <a:r>
              <a:rPr lang="en-US" altLang="zh-CN" sz="1200" b="0" i="0" kern="1200" dirty="0" smtClean="0">
                <a:solidFill>
                  <a:schemeClr val="tx1"/>
                </a:solidFill>
                <a:effectLst/>
                <a:latin typeface="+mn-lt"/>
                <a:ea typeface="+mn-ea"/>
                <a:cs typeface="+mn-cs"/>
              </a:rPr>
              <a:t>2&gt;</a:t>
            </a:r>
            <a:r>
              <a:rPr lang="zh-CN" altLang="en-US" sz="1200" b="0" i="0" kern="1200" dirty="0" smtClean="0">
                <a:solidFill>
                  <a:schemeClr val="tx1"/>
                </a:solidFill>
                <a:effectLst/>
                <a:latin typeface="+mn-lt"/>
                <a:ea typeface="+mn-ea"/>
                <a:cs typeface="+mn-cs"/>
              </a:rPr>
              <a:t>计息残段（</a:t>
            </a:r>
            <a:r>
              <a:rPr lang="en-US" altLang="zh-CN" sz="1200" b="0" i="0" kern="1200" dirty="0" smtClean="0">
                <a:solidFill>
                  <a:schemeClr val="tx1"/>
                </a:solidFill>
                <a:effectLst/>
                <a:latin typeface="+mn-lt"/>
                <a:ea typeface="+mn-ea"/>
                <a:cs typeface="+mn-cs"/>
              </a:rPr>
              <a:t>Fixing Stub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指人民币端付息周期大于定息周期时，且一个付息周期不能整除定息周期时，付息周期可以拆分为若干个完整的利率重置周期和一个计息残段。</a:t>
            </a:r>
          </a:p>
          <a:p>
            <a:r>
              <a:rPr lang="en-US" altLang="zh-CN" sz="1200" b="1" i="0" kern="1200" dirty="0" smtClean="0">
                <a:solidFill>
                  <a:schemeClr val="tx1"/>
                </a:solidFill>
                <a:effectLst/>
                <a:latin typeface="+mn-lt"/>
                <a:ea typeface="+mn-ea"/>
                <a:cs typeface="+mn-cs"/>
              </a:rPr>
              <a:t>5&gt;</a:t>
            </a:r>
            <a:r>
              <a:rPr lang="zh-CN" altLang="en-US" sz="1200" b="1" i="0" kern="1200" dirty="0" smtClean="0">
                <a:solidFill>
                  <a:schemeClr val="tx1"/>
                </a:solidFill>
                <a:effectLst/>
                <a:latin typeface="+mn-lt"/>
                <a:ea typeface="+mn-ea"/>
                <a:cs typeface="+mn-cs"/>
              </a:rPr>
              <a:t>上海银行间同业拆放利率（</a:t>
            </a:r>
            <a:r>
              <a:rPr lang="en-US" altLang="zh-CN" sz="1200" b="1" i="0" kern="1200" dirty="0" smtClean="0">
                <a:solidFill>
                  <a:schemeClr val="tx1"/>
                </a:solidFill>
                <a:effectLst/>
                <a:latin typeface="+mn-lt"/>
                <a:ea typeface="+mn-ea"/>
                <a:cs typeface="+mn-cs"/>
              </a:rPr>
              <a:t>Shanghai Interbank </a:t>
            </a:r>
            <a:r>
              <a:rPr lang="en-US" altLang="zh-CN" sz="1200" b="1" i="0" kern="1200" dirty="0" err="1" smtClean="0">
                <a:solidFill>
                  <a:schemeClr val="tx1"/>
                </a:solidFill>
                <a:effectLst/>
                <a:latin typeface="+mn-lt"/>
                <a:ea typeface="+mn-ea"/>
                <a:cs typeface="+mn-cs"/>
              </a:rPr>
              <a:t>OfferedRate,Shibor</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指以全国银行间同业拆借中心为平台计算、发布并命名的，根据报价银行团自助报出的人民币同业拆出利率计算的算术平均利率，是单利、无担保、批发性利率。利率期限包括</a:t>
            </a:r>
            <a:r>
              <a:rPr lang="en-US" altLang="zh-CN" sz="1200" b="0" i="0" kern="1200" dirty="0" smtClean="0">
                <a:solidFill>
                  <a:schemeClr val="tx1"/>
                </a:solidFill>
                <a:effectLst/>
                <a:latin typeface="+mn-lt"/>
                <a:ea typeface="+mn-ea"/>
                <a:cs typeface="+mn-cs"/>
              </a:rPr>
              <a:t>O/N,1W,2W,1M,3M,6M,9M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1Y</a:t>
            </a:r>
            <a:r>
              <a:rPr lang="zh-CN" altLang="en-US" sz="1200" b="0" i="0" kern="1200" dirty="0" smtClean="0">
                <a:solidFill>
                  <a:schemeClr val="tx1"/>
                </a:solidFill>
                <a:effectLst/>
                <a:latin typeface="+mn-lt"/>
                <a:ea typeface="+mn-ea"/>
                <a:cs typeface="+mn-cs"/>
              </a:rPr>
              <a:t>。（报价银行团由</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家商业银行组成，报价行必须具有公开市场一级交易商或外汇市场做市商资格，在货币市场交易活跃、信用等级较高，且具有较强的利率定价能力）中国外汇交易中心暨全国银行间同业拆借中心受权</a:t>
            </a:r>
            <a:r>
              <a:rPr lang="en-US" altLang="zh-CN" sz="1200" b="0" i="0" kern="1200" dirty="0" err="1" smtClean="0">
                <a:solidFill>
                  <a:schemeClr val="tx1"/>
                </a:solidFill>
                <a:effectLst/>
                <a:latin typeface="+mn-lt"/>
                <a:ea typeface="+mn-ea"/>
                <a:cs typeface="+mn-cs"/>
              </a:rPr>
              <a:t>Shibor</a:t>
            </a:r>
            <a:r>
              <a:rPr lang="zh-CN" altLang="en-US" sz="1200" b="0" i="0" kern="1200" dirty="0" smtClean="0">
                <a:solidFill>
                  <a:schemeClr val="tx1"/>
                </a:solidFill>
                <a:effectLst/>
                <a:latin typeface="+mn-lt"/>
                <a:ea typeface="+mn-ea"/>
                <a:cs typeface="+mn-cs"/>
              </a:rPr>
              <a:t>的报价计算和信息发布。在每个交易日根据报价行的报价，剔除最高、最低各两家报价，对其余报价进行算数平均计算后，得出每一期限品种的</a:t>
            </a:r>
            <a:r>
              <a:rPr lang="en-US" altLang="zh-CN" sz="1200" b="0" i="0" kern="1200" dirty="0" err="1" smtClean="0">
                <a:solidFill>
                  <a:schemeClr val="tx1"/>
                </a:solidFill>
                <a:effectLst/>
                <a:latin typeface="+mn-lt"/>
                <a:ea typeface="+mn-ea"/>
                <a:cs typeface="+mn-cs"/>
              </a:rPr>
              <a:t>Shibor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于每个交易日上午</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对外发布。</a:t>
            </a:r>
          </a:p>
          <a:p>
            <a:r>
              <a:rPr lang="en-US" altLang="zh-CN" sz="1200" b="1" i="0" kern="1200" dirty="0" smtClean="0">
                <a:solidFill>
                  <a:schemeClr val="tx1"/>
                </a:solidFill>
                <a:effectLst/>
                <a:latin typeface="+mn-lt"/>
                <a:ea typeface="+mn-ea"/>
                <a:cs typeface="+mn-cs"/>
              </a:rPr>
              <a:t>6&gt;</a:t>
            </a:r>
            <a:r>
              <a:rPr lang="zh-CN" altLang="en-US" sz="1200" b="1" i="0" kern="1200" dirty="0" smtClean="0">
                <a:solidFill>
                  <a:schemeClr val="tx1"/>
                </a:solidFill>
                <a:effectLst/>
                <a:latin typeface="+mn-lt"/>
                <a:ea typeface="+mn-ea"/>
                <a:cs typeface="+mn-cs"/>
              </a:rPr>
              <a:t>回购定盘利率（</a:t>
            </a:r>
            <a:r>
              <a:rPr lang="en-US" altLang="zh-CN" sz="1200" b="1" i="0" kern="1200" dirty="0" smtClean="0">
                <a:solidFill>
                  <a:schemeClr val="tx1"/>
                </a:solidFill>
                <a:effectLst/>
                <a:latin typeface="+mn-lt"/>
                <a:ea typeface="+mn-ea"/>
                <a:cs typeface="+mn-cs"/>
              </a:rPr>
              <a:t>Fixing Repo Rate</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指以银行间市场每天上午</a:t>
            </a:r>
            <a:r>
              <a:rPr lang="en-US" altLang="zh-CN" sz="1200" b="0" i="0" kern="1200" dirty="0" smtClean="0">
                <a:solidFill>
                  <a:schemeClr val="tx1"/>
                </a:solidFill>
                <a:effectLst/>
                <a:latin typeface="+mn-lt"/>
                <a:ea typeface="+mn-ea"/>
                <a:cs typeface="+mn-cs"/>
              </a:rPr>
              <a:t>9:00-11:00</a:t>
            </a:r>
            <a:r>
              <a:rPr lang="zh-CN" altLang="en-US" sz="1200" b="0" i="0" kern="1200" dirty="0" smtClean="0">
                <a:solidFill>
                  <a:schemeClr val="tx1"/>
                </a:solidFill>
                <a:effectLst/>
                <a:latin typeface="+mn-lt"/>
                <a:ea typeface="+mn-ea"/>
                <a:cs typeface="+mn-cs"/>
              </a:rPr>
              <a:t>间的回购交易利率为基础并借鉴国际经验编制的利率基准参考指标。中国外汇交易中心暨全国银行间同业拆借中心受权于每个交易日上午</a:t>
            </a:r>
            <a:r>
              <a:rPr lang="en-US" altLang="zh-CN" sz="1200" b="0" i="0" kern="1200" dirty="0" smtClean="0">
                <a:solidFill>
                  <a:schemeClr val="tx1"/>
                </a:solidFill>
                <a:effectLst/>
                <a:latin typeface="+mn-lt"/>
                <a:ea typeface="+mn-ea"/>
                <a:cs typeface="+mn-cs"/>
              </a:rPr>
              <a:t>11:00</a:t>
            </a:r>
            <a:r>
              <a:rPr lang="zh-CN" altLang="en-US" sz="1200" b="0" i="0" kern="1200" dirty="0" smtClean="0">
                <a:solidFill>
                  <a:schemeClr val="tx1"/>
                </a:solidFill>
                <a:effectLst/>
                <a:latin typeface="+mn-lt"/>
                <a:ea typeface="+mn-ea"/>
                <a:cs typeface="+mn-cs"/>
              </a:rPr>
              <a:t>对外发布。</a:t>
            </a:r>
          </a:p>
          <a:p>
            <a:r>
              <a:rPr lang="zh-CN" altLang="en-US" sz="1200" b="0" i="0" kern="1200" dirty="0" smtClean="0">
                <a:solidFill>
                  <a:schemeClr val="tx1"/>
                </a:solidFill>
                <a:effectLst/>
                <a:latin typeface="+mn-lt"/>
                <a:ea typeface="+mn-ea"/>
                <a:cs typeface="+mn-cs"/>
              </a:rPr>
              <a:t>回购定盘利率的编制方法是：以隔夜回购（</a:t>
            </a:r>
            <a:r>
              <a:rPr lang="en-US" altLang="zh-CN" sz="1200" b="0" i="0" kern="1200" dirty="0" smtClean="0">
                <a:solidFill>
                  <a:schemeClr val="tx1"/>
                </a:solidFill>
                <a:effectLst/>
                <a:latin typeface="+mn-lt"/>
                <a:ea typeface="+mn-ea"/>
                <a:cs typeface="+mn-cs"/>
              </a:rPr>
              <a:t>R001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天回购（</a:t>
            </a:r>
            <a:r>
              <a:rPr lang="en-US" altLang="zh-CN" sz="1200" b="0" i="0" kern="1200" dirty="0" smtClean="0">
                <a:solidFill>
                  <a:schemeClr val="tx1"/>
                </a:solidFill>
                <a:effectLst/>
                <a:latin typeface="+mn-lt"/>
                <a:ea typeface="+mn-ea"/>
                <a:cs typeface="+mn-cs"/>
              </a:rPr>
              <a:t>R007</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天回购（</a:t>
            </a:r>
            <a:r>
              <a:rPr lang="en-US" altLang="zh-CN" sz="1200" b="0" i="0" kern="1200" dirty="0" smtClean="0">
                <a:solidFill>
                  <a:schemeClr val="tx1"/>
                </a:solidFill>
                <a:effectLst/>
                <a:latin typeface="+mn-lt"/>
                <a:ea typeface="+mn-ea"/>
                <a:cs typeface="+mn-cs"/>
              </a:rPr>
              <a:t>R014</a:t>
            </a:r>
            <a:r>
              <a:rPr lang="zh-CN" altLang="en-US" sz="1200" b="0" i="0" kern="1200" dirty="0" smtClean="0">
                <a:solidFill>
                  <a:schemeClr val="tx1"/>
                </a:solidFill>
                <a:effectLst/>
                <a:latin typeface="+mn-lt"/>
                <a:ea typeface="+mn-ea"/>
                <a:cs typeface="+mn-cs"/>
              </a:rPr>
              <a:t>）交易在每个交易日上午</a:t>
            </a:r>
            <a:r>
              <a:rPr lang="en-US" altLang="zh-CN" sz="1200" b="0" i="0" kern="1200" dirty="0" smtClean="0">
                <a:solidFill>
                  <a:schemeClr val="tx1"/>
                </a:solidFill>
                <a:effectLst/>
                <a:latin typeface="+mn-lt"/>
                <a:ea typeface="+mn-ea"/>
                <a:cs typeface="+mn-cs"/>
              </a:rPr>
              <a:t>9:00-11:00</a:t>
            </a:r>
            <a:r>
              <a:rPr lang="zh-CN" altLang="en-US" sz="1200" b="0" i="0" kern="1200" dirty="0" smtClean="0">
                <a:solidFill>
                  <a:schemeClr val="tx1"/>
                </a:solidFill>
                <a:effectLst/>
                <a:latin typeface="+mn-lt"/>
                <a:ea typeface="+mn-ea"/>
                <a:cs typeface="+mn-cs"/>
              </a:rPr>
              <a:t>之间的全部成交利率为基础。分别对隔夜回购、</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天回购、</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天回购进行紧排序，该序列的中位数即为当日的定盘利率。</a:t>
            </a:r>
          </a:p>
          <a:p>
            <a:r>
              <a:rPr lang="zh-CN" altLang="en-US" sz="1200" b="0" i="0" kern="1200" dirty="0" smtClean="0">
                <a:solidFill>
                  <a:schemeClr val="tx1"/>
                </a:solidFill>
                <a:effectLst/>
                <a:latin typeface="+mn-lt"/>
                <a:ea typeface="+mn-ea"/>
                <a:cs typeface="+mn-cs"/>
              </a:rPr>
              <a:t>隔夜回购定盘利率、</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天回购定盘利率、</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天回购定盘利率分别以</a:t>
            </a:r>
            <a:r>
              <a:rPr lang="en-US" altLang="zh-CN" sz="1200" b="0" i="0" kern="1200" dirty="0" smtClean="0">
                <a:solidFill>
                  <a:schemeClr val="tx1"/>
                </a:solidFill>
                <a:effectLst/>
                <a:latin typeface="+mn-lt"/>
                <a:ea typeface="+mn-ea"/>
                <a:cs typeface="+mn-cs"/>
              </a:rPr>
              <a:t>FR001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FR007</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FR014</a:t>
            </a:r>
            <a:r>
              <a:rPr lang="zh-CN" altLang="en-US" sz="1200" b="0" i="0" kern="1200" dirty="0" smtClean="0">
                <a:solidFill>
                  <a:schemeClr val="tx1"/>
                </a:solidFill>
                <a:effectLst/>
                <a:latin typeface="+mn-lt"/>
                <a:ea typeface="+mn-ea"/>
                <a:cs typeface="+mn-cs"/>
              </a:rPr>
              <a:t>进行表示（</a:t>
            </a:r>
            <a:r>
              <a:rPr lang="en-US" altLang="zh-CN" sz="1200" b="0" i="0" kern="1200" dirty="0" smtClean="0">
                <a:solidFill>
                  <a:schemeClr val="tx1"/>
                </a:solidFill>
                <a:effectLst/>
                <a:latin typeface="+mn-lt"/>
                <a:ea typeface="+mn-ea"/>
                <a:cs typeface="+mn-cs"/>
              </a:rPr>
              <a:t>FR007</a:t>
            </a:r>
            <a:r>
              <a:rPr lang="zh-CN" altLang="en-US" sz="1200" b="0" i="0" kern="1200" dirty="0" smtClean="0">
                <a:solidFill>
                  <a:schemeClr val="tx1"/>
                </a:solidFill>
                <a:effectLst/>
                <a:latin typeface="+mn-lt"/>
                <a:ea typeface="+mn-ea"/>
                <a:cs typeface="+mn-cs"/>
              </a:rPr>
              <a:t>也可以用</a:t>
            </a:r>
            <a:r>
              <a:rPr lang="en-US" altLang="zh-CN" sz="1200" b="0" i="0" kern="1200" dirty="0" smtClean="0">
                <a:solidFill>
                  <a:schemeClr val="tx1"/>
                </a:solidFill>
                <a:effectLst/>
                <a:latin typeface="+mn-lt"/>
                <a:ea typeface="+mn-ea"/>
                <a:cs typeface="+mn-cs"/>
              </a:rPr>
              <a:t>7D REPO</a:t>
            </a:r>
            <a:r>
              <a:rPr lang="zh-CN" altLang="en-US" sz="1200" b="0" i="0" kern="1200" dirty="0" smtClean="0">
                <a:solidFill>
                  <a:schemeClr val="tx1"/>
                </a:solidFill>
                <a:effectLst/>
                <a:latin typeface="+mn-lt"/>
                <a:ea typeface="+mn-ea"/>
                <a:cs typeface="+mn-cs"/>
              </a:rPr>
              <a:t>表示）。</a:t>
            </a:r>
          </a:p>
          <a:p>
            <a:r>
              <a:rPr lang="zh-CN" altLang="en-US" sz="1200" b="0" i="0" kern="1200" dirty="0" smtClean="0">
                <a:solidFill>
                  <a:schemeClr val="tx1"/>
                </a:solidFill>
                <a:effectLst/>
                <a:latin typeface="+mn-lt"/>
                <a:ea typeface="+mn-ea"/>
                <a:cs typeface="+mn-cs"/>
              </a:rPr>
              <a:t>紧排序是指按照回购利率从高到低排序。并且回购利率数值相同的排序序号相同</a:t>
            </a:r>
          </a:p>
          <a:p>
            <a:r>
              <a:rPr lang="en-US" altLang="zh-CN" sz="1200" b="1" i="0" kern="1200" dirty="0" smtClean="0">
                <a:solidFill>
                  <a:schemeClr val="tx1"/>
                </a:solidFill>
                <a:effectLst/>
                <a:latin typeface="+mn-lt"/>
                <a:ea typeface="+mn-ea"/>
                <a:cs typeface="+mn-cs"/>
              </a:rPr>
              <a:t>7&gt;</a:t>
            </a:r>
            <a:r>
              <a:rPr lang="zh-CN" altLang="en-US" sz="1200" b="1" i="0" kern="1200" dirty="0" smtClean="0">
                <a:solidFill>
                  <a:schemeClr val="tx1"/>
                </a:solidFill>
                <a:effectLst/>
                <a:latin typeface="+mn-lt"/>
                <a:ea typeface="+mn-ea"/>
                <a:cs typeface="+mn-cs"/>
              </a:rPr>
              <a:t>定期存款利率（</a:t>
            </a:r>
            <a:r>
              <a:rPr lang="en-US" altLang="zh-CN" sz="1200" b="1" i="0" kern="1200" dirty="0" smtClean="0">
                <a:solidFill>
                  <a:schemeClr val="tx1"/>
                </a:solidFill>
                <a:effectLst/>
                <a:latin typeface="+mn-lt"/>
                <a:ea typeface="+mn-ea"/>
                <a:cs typeface="+mn-cs"/>
              </a:rPr>
              <a:t>Depo Rate)</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指中国人民银行发布的人民币定期存款利率。</a:t>
            </a:r>
          </a:p>
          <a:p>
            <a:endParaRPr lang="zh-CN" altLang="en-US"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13</a:t>
            </a:fld>
            <a:endParaRPr lang="en-US"/>
          </a:p>
        </p:txBody>
      </p:sp>
    </p:spTree>
    <p:extLst>
      <p:ext uri="{BB962C8B-B14F-4D97-AF65-F5344CB8AC3E}">
        <p14:creationId xmlns:p14="http://schemas.microsoft.com/office/powerpoint/2010/main" val="5238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外汇期权交易是指交易双方以约定汇率，在约定的未来某一日期（非即期起息日）进行人民币对外汇交易的权利。</a:t>
            </a:r>
            <a:endParaRPr lang="en-US" altLang="zh-CN"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baseline="0" dirty="0" smtClean="0">
                <a:solidFill>
                  <a:schemeClr val="tx1"/>
                </a:solidFill>
                <a:latin typeface="+mn-lt"/>
                <a:ea typeface="+mn-ea"/>
                <a:cs typeface="+mn-cs"/>
              </a:rPr>
              <a:t>期权买方以支付期权费的方式拥有权利；期权卖方收取期权费，并在买方选择行权时履行义务（普通欧式期权</a:t>
            </a:r>
            <a:r>
              <a:rPr lang="zh-CN" altLang="en-US" sz="1200" b="1" i="0" u="none" strike="noStrike" kern="1200" baseline="0" smtClean="0">
                <a:solidFill>
                  <a:schemeClr val="tx1"/>
                </a:solidFill>
                <a:latin typeface="+mn-lt"/>
                <a:ea typeface="+mn-ea"/>
                <a:cs typeface="+mn-cs"/>
              </a:rPr>
              <a:t>）。</a:t>
            </a:r>
            <a:endParaRPr lang="en-US" altLang="zh-CN"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baseline="0" dirty="0" smtClean="0">
                <a:solidFill>
                  <a:schemeClr val="tx1"/>
                </a:solidFill>
                <a:latin typeface="+mn-lt"/>
                <a:ea typeface="+mn-ea"/>
                <a:cs typeface="+mn-cs"/>
              </a:rPr>
              <a:t>看图</a:t>
            </a:r>
            <a:endParaRPr lang="en-US" altLang="zh-CN"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baseline="0" dirty="0" smtClean="0">
                <a:solidFill>
                  <a:schemeClr val="tx1"/>
                </a:solidFill>
                <a:latin typeface="+mn-lt"/>
                <a:ea typeface="+mn-ea"/>
                <a:cs typeface="+mn-cs"/>
              </a:rPr>
              <a:t>即期起息日（</a:t>
            </a:r>
            <a:r>
              <a:rPr lang="en-US" altLang="zh-CN" sz="1200" b="1" i="0" u="none" strike="noStrike" kern="1200" baseline="0" dirty="0" smtClean="0">
                <a:solidFill>
                  <a:schemeClr val="tx1"/>
                </a:solidFill>
                <a:latin typeface="+mn-lt"/>
                <a:ea typeface="+mn-ea"/>
                <a:cs typeface="+mn-cs"/>
              </a:rPr>
              <a:t>T+2</a:t>
            </a:r>
            <a:r>
              <a:rPr lang="zh-CN" altLang="en-US" sz="1200" b="1" i="0" u="none" strike="noStrike" kern="1200" baseline="0" dirty="0" smtClean="0">
                <a:solidFill>
                  <a:schemeClr val="tx1"/>
                </a:solidFill>
                <a:latin typeface="+mn-lt"/>
                <a:ea typeface="+mn-ea"/>
                <a:cs typeface="+mn-cs"/>
              </a:rPr>
              <a:t>）就是期权买方</a:t>
            </a:r>
            <a:endParaRPr lang="en-US" altLang="zh-CN"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6.2.1. </a:t>
            </a:r>
            <a:r>
              <a:rPr lang="zh-CN" altLang="en-US" sz="1200" b="0" i="0" u="none" strike="noStrike" kern="1200" baseline="0" dirty="0" smtClean="0">
                <a:solidFill>
                  <a:schemeClr val="tx1"/>
                </a:solidFill>
                <a:latin typeface="+mn-lt"/>
                <a:ea typeface="+mn-ea"/>
                <a:cs typeface="+mn-cs"/>
              </a:rPr>
              <a:t>期权类别（</a:t>
            </a:r>
            <a:r>
              <a:rPr lang="en-US" sz="1200" b="1" i="0" u="none" strike="noStrike" kern="1200" baseline="0" dirty="0" smtClean="0">
                <a:solidFill>
                  <a:schemeClr val="tx1"/>
                </a:solidFill>
                <a:latin typeface="+mn-lt"/>
                <a:ea typeface="+mn-ea"/>
                <a:cs typeface="+mn-cs"/>
              </a:rPr>
              <a:t>Option Type</a:t>
            </a:r>
            <a:r>
              <a:rPr 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指依据期权复杂程度区分的期权类别，包括普通期权与奇异期权。 </a:t>
            </a:r>
          </a:p>
          <a:p>
            <a:r>
              <a:rPr lang="en-US" altLang="zh-CN" sz="1200" b="1" i="0" u="none" strike="noStrike" kern="1200" baseline="0" dirty="0" smtClean="0">
                <a:solidFill>
                  <a:schemeClr val="tx1"/>
                </a:solidFill>
                <a:latin typeface="+mn-lt"/>
                <a:ea typeface="+mn-ea"/>
                <a:cs typeface="+mn-cs"/>
              </a:rPr>
              <a:t>6.2.1.1 </a:t>
            </a:r>
            <a:r>
              <a:rPr lang="zh-CN" altLang="en-US" sz="1200" b="0" i="0" u="none" strike="noStrike" kern="1200" baseline="0" dirty="0" smtClean="0">
                <a:solidFill>
                  <a:schemeClr val="tx1"/>
                </a:solidFill>
                <a:latin typeface="+mn-lt"/>
                <a:ea typeface="+mn-ea"/>
                <a:cs typeface="+mn-cs"/>
              </a:rPr>
              <a:t>普通期权（</a:t>
            </a:r>
            <a:r>
              <a:rPr lang="en-US" sz="1200" b="1" i="0" u="none" strike="noStrike" kern="1200" baseline="0" dirty="0" smtClean="0">
                <a:solidFill>
                  <a:schemeClr val="tx1"/>
                </a:solidFill>
                <a:latin typeface="+mn-lt"/>
                <a:ea typeface="+mn-ea"/>
                <a:cs typeface="+mn-cs"/>
              </a:rPr>
              <a:t>Plain Vanilla Option / Vanilla Option</a:t>
            </a:r>
            <a:r>
              <a:rPr 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又称标准期权。指无特殊结构或功能的简单标准期权，包括普通欧式期权、普通美式期权。 </a:t>
            </a:r>
          </a:p>
          <a:p>
            <a:r>
              <a:rPr lang="en-US" altLang="zh-CN" sz="1200" b="1" i="0" u="none" strike="noStrike" kern="1200" baseline="0" dirty="0" smtClean="0">
                <a:solidFill>
                  <a:schemeClr val="tx1"/>
                </a:solidFill>
                <a:latin typeface="+mn-lt"/>
                <a:ea typeface="+mn-ea"/>
                <a:cs typeface="+mn-cs"/>
              </a:rPr>
              <a:t>6.2.1.2 </a:t>
            </a:r>
            <a:r>
              <a:rPr lang="zh-CN" altLang="en-US" sz="1200" b="0" i="0" u="none" strike="noStrike" kern="1200" baseline="0" dirty="0" smtClean="0">
                <a:solidFill>
                  <a:schemeClr val="tx1"/>
                </a:solidFill>
                <a:latin typeface="+mn-lt"/>
                <a:ea typeface="+mn-ea"/>
                <a:cs typeface="+mn-cs"/>
              </a:rPr>
              <a:t>奇异期权（</a:t>
            </a:r>
            <a:r>
              <a:rPr lang="en-US" sz="1200" b="1" i="0" u="none" strike="noStrike" kern="1200" baseline="0" dirty="0" smtClean="0">
                <a:solidFill>
                  <a:schemeClr val="tx1"/>
                </a:solidFill>
                <a:latin typeface="+mn-lt"/>
                <a:ea typeface="+mn-ea"/>
                <a:cs typeface="+mn-cs"/>
              </a:rPr>
              <a:t>Exotic Option</a:t>
            </a:r>
            <a:r>
              <a:rPr 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指由普通期权结构改变或衍生，具特别功能或产品结构的复杂期权。 </a:t>
            </a:r>
            <a:endParaRPr lang="en-US" altLang="zh-CN"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6.2.2. </a:t>
            </a:r>
            <a:r>
              <a:rPr lang="zh-CN" altLang="en-US" sz="1200" b="0" i="0" u="none" strike="noStrike" kern="1200" baseline="0" dirty="0" smtClean="0">
                <a:solidFill>
                  <a:schemeClr val="tx1"/>
                </a:solidFill>
                <a:latin typeface="+mn-lt"/>
                <a:ea typeface="+mn-ea"/>
                <a:cs typeface="+mn-cs"/>
              </a:rPr>
              <a:t>行权方式（</a:t>
            </a:r>
            <a:r>
              <a:rPr lang="en-US" sz="1200" b="1" i="0" u="none" strike="noStrike" kern="1200" baseline="0" dirty="0" smtClean="0">
                <a:solidFill>
                  <a:schemeClr val="tx1"/>
                </a:solidFill>
                <a:latin typeface="+mn-lt"/>
                <a:ea typeface="+mn-ea"/>
                <a:cs typeface="+mn-cs"/>
              </a:rPr>
              <a:t>Exercise Type</a:t>
            </a:r>
            <a:r>
              <a:rPr 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指依据期权行权时间不同区分的类别，包括欧式期权与美式期权。 </a:t>
            </a:r>
          </a:p>
          <a:p>
            <a:r>
              <a:rPr lang="en-US" altLang="zh-CN" sz="1200" b="1" i="0" u="none" strike="noStrike" kern="1200" baseline="0" dirty="0" smtClean="0">
                <a:solidFill>
                  <a:schemeClr val="tx1"/>
                </a:solidFill>
                <a:latin typeface="+mn-lt"/>
                <a:ea typeface="+mn-ea"/>
                <a:cs typeface="+mn-cs"/>
              </a:rPr>
              <a:t>6.2.2.1 </a:t>
            </a:r>
            <a:r>
              <a:rPr lang="zh-CN" altLang="en-US" sz="1200" b="0" i="0" u="none" strike="noStrike" kern="1200" baseline="0" dirty="0" smtClean="0">
                <a:solidFill>
                  <a:schemeClr val="tx1"/>
                </a:solidFill>
                <a:latin typeface="+mn-lt"/>
                <a:ea typeface="+mn-ea"/>
                <a:cs typeface="+mn-cs"/>
              </a:rPr>
              <a:t>欧式期权（</a:t>
            </a:r>
            <a:r>
              <a:rPr lang="en-US" sz="1200" b="1" i="0" u="none" strike="noStrike" kern="1200" baseline="0" dirty="0" smtClean="0">
                <a:solidFill>
                  <a:schemeClr val="tx1"/>
                </a:solidFill>
                <a:latin typeface="+mn-lt"/>
                <a:ea typeface="+mn-ea"/>
                <a:cs typeface="+mn-cs"/>
              </a:rPr>
              <a:t>European Style Option</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指期权买方只能在期权到期日当天才可以行权的标准期权。 </a:t>
            </a:r>
          </a:p>
          <a:p>
            <a:r>
              <a:rPr lang="en-US" altLang="zh-CN" sz="1200" b="1" i="0" u="none" strike="noStrike" kern="1200" baseline="0" dirty="0" smtClean="0">
                <a:solidFill>
                  <a:schemeClr val="tx1"/>
                </a:solidFill>
                <a:latin typeface="+mn-lt"/>
                <a:ea typeface="+mn-ea"/>
                <a:cs typeface="+mn-cs"/>
              </a:rPr>
              <a:t>6.2.2.2 </a:t>
            </a:r>
            <a:r>
              <a:rPr lang="zh-CN" altLang="en-US" sz="1200" b="0" i="0" u="none" strike="noStrike" kern="1200" baseline="0" dirty="0" smtClean="0">
                <a:solidFill>
                  <a:schemeClr val="tx1"/>
                </a:solidFill>
                <a:latin typeface="+mn-lt"/>
                <a:ea typeface="+mn-ea"/>
                <a:cs typeface="+mn-cs"/>
              </a:rPr>
              <a:t>美式期权</a:t>
            </a:r>
            <a:r>
              <a:rPr lang="en-US" altLang="zh-CN" sz="1200" b="1"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American Style Option)</a:t>
            </a:r>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指期权买方既可以在到期日当天，也可以在到期日之前行权的标准期权。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注</a:t>
            </a:r>
            <a:r>
              <a:rPr lang="en-US" altLang="zh-CN"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银行间外汇市场外汇期权为欧式期权，若无特殊说明，本指引所称期权为人民币外汇欧式期权。 </a:t>
            </a:r>
          </a:p>
          <a:p>
            <a:r>
              <a:rPr lang="en-US" altLang="zh-CN" sz="1200" b="1" i="0" u="none" strike="noStrike" kern="1200" baseline="0" dirty="0" smtClean="0">
                <a:solidFill>
                  <a:schemeClr val="tx1"/>
                </a:solidFill>
                <a:latin typeface="+mn-lt"/>
                <a:ea typeface="+mn-ea"/>
                <a:cs typeface="+mn-cs"/>
              </a:rPr>
              <a:t>6.2.3. </a:t>
            </a:r>
            <a:r>
              <a:rPr lang="zh-CN" altLang="en-US" sz="1200" b="0" i="0" u="none" strike="noStrike" kern="1200" baseline="0" dirty="0" smtClean="0">
                <a:solidFill>
                  <a:schemeClr val="tx1"/>
                </a:solidFill>
                <a:latin typeface="+mn-lt"/>
                <a:ea typeface="+mn-ea"/>
                <a:cs typeface="+mn-cs"/>
              </a:rPr>
              <a:t>普通期权类型（</a:t>
            </a:r>
            <a:r>
              <a:rPr lang="en-US" sz="1200" b="1" i="0" u="none" strike="noStrike" kern="1200" baseline="0" dirty="0" smtClean="0">
                <a:solidFill>
                  <a:schemeClr val="tx1"/>
                </a:solidFill>
                <a:latin typeface="+mn-lt"/>
                <a:ea typeface="+mn-ea"/>
                <a:cs typeface="+mn-cs"/>
              </a:rPr>
              <a:t>Vanilla Option Type</a:t>
            </a:r>
            <a:r>
              <a:rPr 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指依据期权所赋予的权利区分的类别，包括看涨期权与看跌期权。 </a:t>
            </a:r>
          </a:p>
          <a:p>
            <a:r>
              <a:rPr lang="en-US" altLang="zh-CN" sz="1200" b="1" i="0" u="none" strike="noStrike" kern="1200" baseline="0" dirty="0" smtClean="0">
                <a:solidFill>
                  <a:schemeClr val="tx1"/>
                </a:solidFill>
                <a:latin typeface="+mn-lt"/>
                <a:ea typeface="+mn-ea"/>
                <a:cs typeface="+mn-cs"/>
              </a:rPr>
              <a:t>6.2.3.1 </a:t>
            </a:r>
            <a:r>
              <a:rPr lang="zh-CN" altLang="en-US" sz="1200" b="0" i="0" u="none" strike="noStrike" kern="1200" baseline="0" dirty="0" smtClean="0">
                <a:solidFill>
                  <a:schemeClr val="tx1"/>
                </a:solidFill>
                <a:latin typeface="+mn-lt"/>
                <a:ea typeface="+mn-ea"/>
                <a:cs typeface="+mn-cs"/>
              </a:rPr>
              <a:t>看涨期权 （</a:t>
            </a:r>
            <a:r>
              <a:rPr lang="en-US" sz="1200" b="1" i="0" u="none" strike="noStrike" kern="1200" baseline="0" dirty="0" smtClean="0">
                <a:solidFill>
                  <a:schemeClr val="tx1"/>
                </a:solidFill>
                <a:latin typeface="+mn-lt"/>
                <a:ea typeface="+mn-ea"/>
                <a:cs typeface="+mn-cs"/>
              </a:rPr>
              <a:t>Call Option / Call</a:t>
            </a:r>
            <a:r>
              <a:rPr 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又称买入期权。指期权买方有权在到期日以约定执行价格从期权卖方买入约定金额的货币。 </a:t>
            </a:r>
          </a:p>
          <a:p>
            <a:r>
              <a:rPr lang="zh-CN" altLang="en-US" sz="1200" b="0" i="0" u="none" strike="noStrike" kern="1200" baseline="0" dirty="0" smtClean="0">
                <a:solidFill>
                  <a:schemeClr val="tx1"/>
                </a:solidFill>
                <a:latin typeface="+mn-lt"/>
                <a:ea typeface="+mn-ea"/>
                <a:cs typeface="+mn-cs"/>
              </a:rPr>
              <a:t>包括基准货币看涨期权（</a:t>
            </a:r>
            <a:r>
              <a:rPr lang="en-US" sz="1200" b="1" i="0" u="none" strike="noStrike" kern="1200" baseline="0" dirty="0" smtClean="0">
                <a:solidFill>
                  <a:schemeClr val="tx1"/>
                </a:solidFill>
                <a:latin typeface="+mn-lt"/>
                <a:ea typeface="+mn-ea"/>
                <a:cs typeface="+mn-cs"/>
              </a:rPr>
              <a:t>Base Currency Call</a:t>
            </a:r>
            <a:r>
              <a:rPr lang="en-US"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和非基准货币看涨期权（</a:t>
            </a:r>
            <a:r>
              <a:rPr lang="en-US" sz="1200" b="1" i="0" u="none" strike="noStrike" kern="1200" baseline="0" dirty="0" smtClean="0">
                <a:solidFill>
                  <a:schemeClr val="tx1"/>
                </a:solidFill>
                <a:latin typeface="+mn-lt"/>
                <a:ea typeface="+mn-ea"/>
                <a:cs typeface="+mn-cs"/>
              </a:rPr>
              <a:t>Term Currency Call</a:t>
            </a:r>
            <a:r>
              <a:rPr lang="en-US" sz="1200" b="0" i="0" u="none" strike="noStrike" kern="1200" baseline="0" dirty="0" smtClean="0">
                <a:solidFill>
                  <a:schemeClr val="tx1"/>
                </a:solidFill>
                <a:latin typeface="+mn-lt"/>
                <a:ea typeface="+mn-ea"/>
                <a:cs typeface="+mn-cs"/>
              </a:rPr>
              <a:t>）。 </a:t>
            </a:r>
          </a:p>
          <a:p>
            <a:r>
              <a:rPr lang="en-US" altLang="zh-CN" sz="1200" b="1" i="0" u="none" strike="noStrike" kern="1200" baseline="0" dirty="0" smtClean="0">
                <a:solidFill>
                  <a:schemeClr val="tx1"/>
                </a:solidFill>
                <a:latin typeface="+mn-lt"/>
                <a:ea typeface="+mn-ea"/>
                <a:cs typeface="+mn-cs"/>
              </a:rPr>
              <a:t>6.2.3.2 </a:t>
            </a:r>
            <a:r>
              <a:rPr lang="zh-CN" altLang="en-US" sz="1200" b="0" i="0" u="none" strike="noStrike" kern="1200" baseline="0" dirty="0" smtClean="0">
                <a:solidFill>
                  <a:schemeClr val="tx1"/>
                </a:solidFill>
                <a:latin typeface="+mn-lt"/>
                <a:ea typeface="+mn-ea"/>
                <a:cs typeface="+mn-cs"/>
              </a:rPr>
              <a:t>看跌期权（</a:t>
            </a:r>
            <a:r>
              <a:rPr lang="en-US" sz="1200" b="1" i="0" u="none" strike="noStrike" kern="1200" baseline="0" dirty="0" smtClean="0">
                <a:solidFill>
                  <a:schemeClr val="tx1"/>
                </a:solidFill>
                <a:latin typeface="+mn-lt"/>
                <a:ea typeface="+mn-ea"/>
                <a:cs typeface="+mn-cs"/>
              </a:rPr>
              <a:t>Put Option/ Put </a:t>
            </a:r>
            <a:r>
              <a:rPr 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又称卖出期权。指期权买方有权在到期日以约定执行价格向期权卖方卖出约定金额的货币。 </a:t>
            </a:r>
          </a:p>
          <a:p>
            <a:r>
              <a:rPr lang="zh-CN" altLang="en-US" sz="1200" b="0" i="0" u="none" strike="noStrike" kern="1200" baseline="0" dirty="0" smtClean="0">
                <a:solidFill>
                  <a:schemeClr val="tx1"/>
                </a:solidFill>
                <a:latin typeface="+mn-lt"/>
                <a:ea typeface="+mn-ea"/>
                <a:cs typeface="+mn-cs"/>
              </a:rPr>
              <a:t>包括基准货币看跌期权</a:t>
            </a:r>
            <a:r>
              <a:rPr lang="en-US" altLang="zh-CN" sz="1200" b="1"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Base Currency Put)</a:t>
            </a:r>
            <a:r>
              <a:rPr lang="zh-CN" altLang="en-US" sz="1200" b="0" i="0" u="none" strike="noStrike" kern="1200" baseline="0" dirty="0" smtClean="0">
                <a:solidFill>
                  <a:schemeClr val="tx1"/>
                </a:solidFill>
                <a:latin typeface="+mn-lt"/>
                <a:ea typeface="+mn-ea"/>
                <a:cs typeface="+mn-cs"/>
              </a:rPr>
              <a:t>和非基准货币看跌期权（</a:t>
            </a:r>
            <a:r>
              <a:rPr lang="en-US" sz="1200" b="1" i="0" u="none" strike="noStrike" kern="1200" baseline="0" dirty="0" smtClean="0">
                <a:solidFill>
                  <a:schemeClr val="tx1"/>
                </a:solidFill>
                <a:latin typeface="+mn-lt"/>
                <a:ea typeface="+mn-ea"/>
                <a:cs typeface="+mn-cs"/>
              </a:rPr>
              <a:t>Term Currency Put</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6.2.8. </a:t>
            </a:r>
            <a:r>
              <a:rPr lang="zh-CN" altLang="en-US" sz="1200" b="0" i="0" u="none" strike="noStrike" kern="1200" baseline="0" dirty="0" smtClean="0">
                <a:solidFill>
                  <a:schemeClr val="tx1"/>
                </a:solidFill>
                <a:latin typeface="+mn-lt"/>
                <a:ea typeface="+mn-ea"/>
                <a:cs typeface="+mn-cs"/>
              </a:rPr>
              <a:t>期权交易相关日期 </a:t>
            </a:r>
          </a:p>
          <a:p>
            <a:r>
              <a:rPr lang="en-US" altLang="zh-CN" sz="1200" b="1" i="0" u="none" strike="noStrike" kern="1200" baseline="0" dirty="0" smtClean="0">
                <a:solidFill>
                  <a:schemeClr val="tx1"/>
                </a:solidFill>
                <a:latin typeface="+mn-lt"/>
                <a:ea typeface="+mn-ea"/>
                <a:cs typeface="+mn-cs"/>
              </a:rPr>
              <a:t>6.2.8.1 </a:t>
            </a:r>
            <a:r>
              <a:rPr lang="zh-CN" altLang="en-US" sz="1200" b="0" i="0" u="none" strike="noStrike" kern="1200" baseline="0" dirty="0" smtClean="0">
                <a:solidFill>
                  <a:schemeClr val="tx1"/>
                </a:solidFill>
                <a:latin typeface="+mn-lt"/>
                <a:ea typeface="+mn-ea"/>
                <a:cs typeface="+mn-cs"/>
              </a:rPr>
              <a:t>期权费支付日（</a:t>
            </a:r>
            <a:r>
              <a:rPr lang="en-US" sz="1200" b="1" i="0" u="none" strike="noStrike" kern="1200" baseline="0" dirty="0" smtClean="0">
                <a:solidFill>
                  <a:schemeClr val="tx1"/>
                </a:solidFill>
                <a:latin typeface="+mn-lt"/>
                <a:ea typeface="+mn-ea"/>
                <a:cs typeface="+mn-cs"/>
              </a:rPr>
              <a:t>Premium Date</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指交易双方约定的期权买方向期权卖方支付期权费的日期，通常为该货币对的即期起息日。 </a:t>
            </a:r>
          </a:p>
          <a:p>
            <a:r>
              <a:rPr lang="en-US" altLang="zh-CN" sz="1200" b="1" i="0" u="none" strike="noStrike" kern="1200" baseline="0" dirty="0" smtClean="0">
                <a:solidFill>
                  <a:schemeClr val="tx1"/>
                </a:solidFill>
                <a:latin typeface="+mn-lt"/>
                <a:ea typeface="+mn-ea"/>
                <a:cs typeface="+mn-cs"/>
              </a:rPr>
              <a:t>6.2.8.2 </a:t>
            </a:r>
            <a:r>
              <a:rPr lang="zh-CN" altLang="en-US" sz="1200" b="0" i="0" u="none" strike="noStrike" kern="1200" baseline="0" dirty="0" smtClean="0">
                <a:solidFill>
                  <a:schemeClr val="tx1"/>
                </a:solidFill>
                <a:latin typeface="+mn-lt"/>
                <a:ea typeface="+mn-ea"/>
                <a:cs typeface="+mn-cs"/>
              </a:rPr>
              <a:t>到期日（</a:t>
            </a:r>
            <a:r>
              <a:rPr lang="en-US" sz="1200" b="1" i="0" u="none" strike="noStrike" kern="1200" baseline="0" dirty="0" smtClean="0">
                <a:solidFill>
                  <a:schemeClr val="tx1"/>
                </a:solidFill>
                <a:latin typeface="+mn-lt"/>
                <a:ea typeface="+mn-ea"/>
                <a:cs typeface="+mn-cs"/>
              </a:rPr>
              <a:t>Expiry Date</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又称行权日，指期权买方选择是否行权的日期。 </a:t>
            </a:r>
          </a:p>
          <a:p>
            <a:r>
              <a:rPr lang="en-US" altLang="zh-CN" sz="1200" b="1" i="0" u="none" strike="noStrike" kern="1200" baseline="0" dirty="0" smtClean="0">
                <a:solidFill>
                  <a:schemeClr val="tx1"/>
                </a:solidFill>
                <a:latin typeface="+mn-lt"/>
                <a:ea typeface="+mn-ea"/>
                <a:cs typeface="+mn-cs"/>
              </a:rPr>
              <a:t>6.2.8.3 </a:t>
            </a:r>
            <a:r>
              <a:rPr lang="zh-CN" altLang="en-US" sz="1200" b="0" i="0" u="none" strike="noStrike" kern="1200" baseline="0" dirty="0" smtClean="0">
                <a:solidFill>
                  <a:schemeClr val="tx1"/>
                </a:solidFill>
                <a:latin typeface="+mn-lt"/>
                <a:ea typeface="+mn-ea"/>
                <a:cs typeface="+mn-cs"/>
              </a:rPr>
              <a:t>行权截止时间（</a:t>
            </a:r>
            <a:r>
              <a:rPr lang="en-US" sz="1200" b="1" i="0" u="none" strike="noStrike" kern="1200" baseline="0" dirty="0" smtClean="0">
                <a:solidFill>
                  <a:schemeClr val="tx1"/>
                </a:solidFill>
                <a:latin typeface="+mn-lt"/>
                <a:ea typeface="+mn-ea"/>
                <a:cs typeface="+mn-cs"/>
              </a:rPr>
              <a:t>Exercise Cut Off Time</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指交易双方约定的在到期日行权的最晚时点，一般不得超过到期日当天闭市前</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个小时。 </a:t>
            </a:r>
          </a:p>
          <a:p>
            <a:r>
              <a:rPr lang="en-US" altLang="zh-CN" sz="1200" b="1" i="0" u="none" strike="noStrike" kern="1200" baseline="0" dirty="0" smtClean="0">
                <a:solidFill>
                  <a:schemeClr val="tx1"/>
                </a:solidFill>
                <a:latin typeface="+mn-lt"/>
                <a:ea typeface="+mn-ea"/>
                <a:cs typeface="+mn-cs"/>
              </a:rPr>
              <a:t>6.2.8.4</a:t>
            </a:r>
            <a:r>
              <a:rPr lang="zh-CN" altLang="en-US" sz="1200" b="0" i="0" u="none" strike="noStrike" kern="1200" baseline="0" dirty="0" smtClean="0">
                <a:solidFill>
                  <a:schemeClr val="tx1"/>
                </a:solidFill>
                <a:latin typeface="+mn-lt"/>
                <a:ea typeface="+mn-ea"/>
                <a:cs typeface="+mn-cs"/>
              </a:rPr>
              <a:t>交割日（</a:t>
            </a:r>
            <a:r>
              <a:rPr lang="en-US" sz="1200" b="1" i="0" u="none" strike="noStrike" kern="1200" baseline="0" dirty="0" smtClean="0">
                <a:solidFill>
                  <a:schemeClr val="tx1"/>
                </a:solidFill>
                <a:latin typeface="+mn-lt"/>
                <a:ea typeface="+mn-ea"/>
                <a:cs typeface="+mn-cs"/>
              </a:rPr>
              <a:t>Delivery Date</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指期权买方实际行权后，交易双方按照约定行权价格履行资金划拨，其货币收款或付款能真正执行生效的日期，一般情况下与起息日（</a:t>
            </a:r>
            <a:r>
              <a:rPr lang="en-US" altLang="zh-CN" sz="1200" b="1" i="0" u="none" strike="noStrike" kern="1200" baseline="0" dirty="0" smtClean="0">
                <a:solidFill>
                  <a:schemeClr val="tx1"/>
                </a:solidFill>
                <a:latin typeface="+mn-lt"/>
                <a:ea typeface="+mn-ea"/>
                <a:cs typeface="+mn-cs"/>
              </a:rPr>
              <a:t>Value Date</a:t>
            </a:r>
            <a:r>
              <a:rPr lang="zh-CN" altLang="en-US" sz="1200" b="0" i="0" u="none" strike="noStrike" kern="1200" baseline="0" dirty="0" smtClean="0">
                <a:solidFill>
                  <a:schemeClr val="tx1"/>
                </a:solidFill>
                <a:latin typeface="+mn-lt"/>
                <a:ea typeface="+mn-ea"/>
                <a:cs typeface="+mn-cs"/>
              </a:rPr>
              <a:t>）相同。 </a:t>
            </a:r>
            <a:endParaRPr lang="en-US" altLang="zh-CN" sz="1200" b="0" i="0" u="none" strike="noStrike" kern="1200" baseline="0" dirty="0" smtClean="0">
              <a:solidFill>
                <a:schemeClr val="tx1"/>
              </a:solidFill>
              <a:latin typeface="+mn-lt"/>
              <a:ea typeface="+mn-ea"/>
              <a:cs typeface="+mn-cs"/>
            </a:endParaRPr>
          </a:p>
          <a:p>
            <a:r>
              <a:rPr lang="en-US" altLang="zh-CN" dirty="0" smtClean="0"/>
              <a:t>『</a:t>
            </a:r>
            <a:r>
              <a:rPr lang="zh-CN" altLang="en-US" dirty="0" smtClean="0"/>
              <a:t>注</a:t>
            </a:r>
            <a:r>
              <a:rPr lang="en-US" altLang="zh-CN" dirty="0" smtClean="0"/>
              <a:t>』</a:t>
            </a:r>
          </a:p>
          <a:p>
            <a:r>
              <a:rPr lang="en-US" altLang="zh-CN" dirty="0" smtClean="0"/>
              <a:t>1</a:t>
            </a:r>
            <a:r>
              <a:rPr lang="zh-CN" altLang="en-US" dirty="0" smtClean="0"/>
              <a:t>、 期权交易中到期日（行权日）与交割日的关系，相当于即期交易中成交日与起息日的关系。因此，一般情况下，</a:t>
            </a:r>
            <a:r>
              <a:rPr lang="zh-CN" altLang="en-US" b="1" dirty="0" smtClean="0"/>
              <a:t>交割日</a:t>
            </a:r>
            <a:r>
              <a:rPr lang="en-US" altLang="zh-CN" b="1" dirty="0" smtClean="0"/>
              <a:t>=</a:t>
            </a:r>
            <a:r>
              <a:rPr lang="zh-CN" altLang="en-US" b="1" dirty="0" smtClean="0"/>
              <a:t>即期起息日</a:t>
            </a:r>
            <a:r>
              <a:rPr lang="en-US" altLang="zh-CN" b="1" dirty="0" smtClean="0"/>
              <a:t>+</a:t>
            </a:r>
            <a:r>
              <a:rPr lang="zh-CN" altLang="en-US" b="1" dirty="0" smtClean="0"/>
              <a:t>期限</a:t>
            </a:r>
            <a:r>
              <a:rPr lang="en-US" altLang="zh-CN" b="1" dirty="0" smtClean="0"/>
              <a:t>= </a:t>
            </a:r>
            <a:r>
              <a:rPr lang="zh-CN" altLang="en-US" b="1" dirty="0" smtClean="0"/>
              <a:t>到期日</a:t>
            </a:r>
            <a:r>
              <a:rPr lang="en-US" altLang="zh-CN" b="1" dirty="0" smtClean="0"/>
              <a:t>+2D</a:t>
            </a:r>
            <a:r>
              <a:rPr lang="zh-CN" altLang="en-US" dirty="0" smtClean="0"/>
              <a:t>。</a:t>
            </a:r>
          </a:p>
          <a:p>
            <a:r>
              <a:rPr lang="en-US" altLang="zh-CN" dirty="0" smtClean="0"/>
              <a:t>2</a:t>
            </a:r>
            <a:r>
              <a:rPr lang="zh-CN" altLang="en-US" dirty="0" smtClean="0"/>
              <a:t>、 期权 交易相关 交易相关 日期确定 日期确定 流程 ：成交日 ：成交日 </a:t>
            </a:r>
            <a:r>
              <a:rPr lang="en-US" altLang="zh-CN" dirty="0" smtClean="0"/>
              <a:t>—— </a:t>
            </a:r>
            <a:r>
              <a:rPr lang="zh-CN" altLang="en-US" dirty="0" smtClean="0"/>
              <a:t>即期起息日（权费支付） 即期起息日（权费支付） 即期起息日（权费支付） 即期起息日（权费支付） 即期起息日（权费支付） 即期起息日（权费支付） </a:t>
            </a:r>
            <a:r>
              <a:rPr lang="en-US" altLang="zh-CN" dirty="0" smtClean="0"/>
              <a:t>—— </a:t>
            </a:r>
            <a:r>
              <a:rPr lang="zh-CN" altLang="en-US" dirty="0" smtClean="0"/>
              <a:t>交 割日（起息） 割日（起息） 割日（起息） </a:t>
            </a:r>
            <a:r>
              <a:rPr lang="en-US" altLang="zh-CN" dirty="0" smtClean="0"/>
              <a:t>—— </a:t>
            </a:r>
            <a:r>
              <a:rPr lang="zh-CN" altLang="en-US" dirty="0" smtClean="0"/>
              <a:t>到期日（行权）。 到期日（行权）。 到期日（行权）。 到期日（行权）。 到期日（行权）。</a:t>
            </a:r>
          </a:p>
          <a:p>
            <a:r>
              <a:rPr lang="en-US" altLang="zh-CN" dirty="0" smtClean="0"/>
              <a:t>3</a:t>
            </a:r>
            <a:r>
              <a:rPr lang="zh-CN" altLang="en-US" dirty="0" smtClean="0"/>
              <a:t>、 期权费支付日 期权费支付日 期权费支付日 通常为该货币对的 通常为该货币对的 通常为该货币对的 通常为该货币对的 即期起息日 即期起息日 即期起息日 ，但交易双方也可自行约定成日 ，但交易双方也可自行约定成日 ，但交易双方也可自行约定成日 ，但交易双方也可自行约定成日 ，但交易双方也可自行约定成日 ，但交易双方也可自行约定成日 ，但交易双方也可自行约定成日 ，但交易双方也可自行约定成日 与交割日 之间的任意其他期作为权费支付与交割日 之间的任意其他期作为权费支付与交割日 之间的任意其他期作为权费支付与交割日 之间的任意其他期作为权费支付与交割日 之间的任意其他期作为权费支付与交割日 之间的任意其他期作为权费支付与交割日 之间的任意其他期作为权费支付与交割日 之间的任意其他期作为权费支付与交割日 之间的任意其他期作为权费支付与交割日 之间的任意其他期作为权费支付。</a:t>
            </a:r>
          </a:p>
          <a:p>
            <a:r>
              <a:rPr lang="en-US" altLang="zh-CN" dirty="0" smtClean="0"/>
              <a:t>4</a:t>
            </a:r>
            <a:r>
              <a:rPr lang="zh-CN" altLang="en-US" dirty="0" smtClean="0"/>
              <a:t>、 期权相关日规则 期权相关日规则 期权相关日规则 ，见 附录： 附录： 规则 </a:t>
            </a:r>
            <a:r>
              <a:rPr lang="en-US" altLang="zh-CN" dirty="0" smtClean="0"/>
              <a:t>8</a:t>
            </a:r>
            <a:r>
              <a:rPr lang="zh-CN" altLang="en-US" dirty="0" smtClean="0"/>
              <a:t>：期权费支付日规则 ：期权费支付日规则 ：期权费支付日规则 ：期权费支付日规则 、规则 </a:t>
            </a:r>
            <a:r>
              <a:rPr lang="en-US" altLang="zh-CN" dirty="0" smtClean="0"/>
              <a:t>9</a:t>
            </a:r>
            <a:r>
              <a:rPr lang="zh-CN" altLang="en-US" dirty="0" smtClean="0"/>
              <a:t>：期权交割日 ：期权交割日 ：</a:t>
            </a:r>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14</a:t>
            </a:fld>
            <a:endParaRPr lang="en-US"/>
          </a:p>
        </p:txBody>
      </p:sp>
    </p:spTree>
    <p:extLst>
      <p:ext uri="{BB962C8B-B14F-4D97-AF65-F5344CB8AC3E}">
        <p14:creationId xmlns:p14="http://schemas.microsoft.com/office/powerpoint/2010/main" val="2924613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sz="1200" b="0" i="0" u="none" strike="noStrike" kern="1200" baseline="0" dirty="0" smtClean="0">
                <a:solidFill>
                  <a:schemeClr val="tx1"/>
                </a:solidFill>
                <a:latin typeface="+mn-lt"/>
                <a:ea typeface="+mn-ea"/>
                <a:cs typeface="+mn-cs"/>
              </a:rPr>
              <a:t>外币拆借交易相关定义 </a:t>
            </a:r>
          </a:p>
          <a:p>
            <a:r>
              <a:rPr lang="en-US" altLang="zh-CN" sz="1200" b="1" i="0" u="none" strike="noStrike" kern="1200" baseline="0" dirty="0" smtClean="0">
                <a:solidFill>
                  <a:schemeClr val="tx1"/>
                </a:solidFill>
                <a:latin typeface="+mn-lt"/>
                <a:ea typeface="+mn-ea"/>
                <a:cs typeface="+mn-cs"/>
              </a:rPr>
              <a:t>7.2.1. </a:t>
            </a:r>
            <a:r>
              <a:rPr lang="zh-CN" altLang="en-US" sz="1200" b="0" i="0" u="none" strike="noStrike" kern="1200" baseline="0" dirty="0" smtClean="0">
                <a:solidFill>
                  <a:schemeClr val="tx1"/>
                </a:solidFill>
                <a:latin typeface="+mn-lt"/>
                <a:ea typeface="+mn-ea"/>
                <a:cs typeface="+mn-cs"/>
              </a:rPr>
              <a:t>交易价格 </a:t>
            </a:r>
          </a:p>
          <a:p>
            <a:r>
              <a:rPr lang="zh-CN" altLang="en-US" sz="1200" b="0" i="0" u="none" strike="noStrike" kern="1200" baseline="0" dirty="0" smtClean="0">
                <a:solidFill>
                  <a:schemeClr val="tx1"/>
                </a:solidFill>
                <a:latin typeface="+mn-lt"/>
                <a:ea typeface="+mn-ea"/>
                <a:cs typeface="+mn-cs"/>
              </a:rPr>
              <a:t>外币拆借交易价格即拆借利率，按年利率计算，以百分比表示。拆借利率可为负利率。</a:t>
            </a:r>
          </a:p>
          <a:p>
            <a:r>
              <a:rPr lang="zh-CN" altLang="en-US" sz="1200" b="0" i="0" u="none" strike="noStrike" kern="1200" baseline="0" dirty="0" smtClean="0">
                <a:solidFill>
                  <a:schemeClr val="tx1"/>
                </a:solidFill>
                <a:latin typeface="+mn-lt"/>
                <a:ea typeface="+mn-ea"/>
                <a:cs typeface="+mn-cs"/>
              </a:rPr>
              <a:t>美元、欧元、日元和澳元计息基准为</a:t>
            </a:r>
            <a:r>
              <a:rPr lang="en-US" altLang="zh-CN" sz="1200" b="0" i="0" u="none" strike="noStrike" kern="1200" baseline="0" dirty="0" smtClean="0">
                <a:solidFill>
                  <a:schemeClr val="tx1"/>
                </a:solidFill>
                <a:latin typeface="+mn-lt"/>
                <a:ea typeface="+mn-ea"/>
                <a:cs typeface="+mn-cs"/>
              </a:rPr>
              <a:t>360</a:t>
            </a:r>
            <a:r>
              <a:rPr lang="zh-CN" altLang="en-US" sz="1200" b="0" i="0" u="none" strike="noStrike" kern="1200" baseline="0" dirty="0" smtClean="0">
                <a:solidFill>
                  <a:schemeClr val="tx1"/>
                </a:solidFill>
                <a:latin typeface="+mn-lt"/>
                <a:ea typeface="+mn-ea"/>
                <a:cs typeface="+mn-cs"/>
              </a:rPr>
              <a:t>天，港元计息基准为</a:t>
            </a:r>
            <a:r>
              <a:rPr lang="en-US" altLang="zh-CN" sz="1200" b="0" i="0" u="none" strike="noStrike" kern="1200" baseline="0" dirty="0" smtClean="0">
                <a:solidFill>
                  <a:schemeClr val="tx1"/>
                </a:solidFill>
                <a:latin typeface="+mn-lt"/>
                <a:ea typeface="+mn-ea"/>
                <a:cs typeface="+mn-cs"/>
              </a:rPr>
              <a:t>365</a:t>
            </a:r>
            <a:r>
              <a:rPr lang="zh-CN" altLang="en-US" sz="1200" b="0" i="0" u="none" strike="noStrike" kern="1200" baseline="0" dirty="0" smtClean="0">
                <a:solidFill>
                  <a:schemeClr val="tx1"/>
                </a:solidFill>
                <a:latin typeface="+mn-lt"/>
                <a:ea typeface="+mn-ea"/>
                <a:cs typeface="+mn-cs"/>
              </a:rPr>
              <a:t>天。</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交易双方达成一笔</a:t>
            </a:r>
            <a:r>
              <a:rPr lang="en-US" altLang="zh-CN" sz="1200" b="0" i="0" u="none" strike="noStrike" kern="1200" baseline="0" dirty="0" smtClean="0">
                <a:solidFill>
                  <a:schemeClr val="tx1"/>
                </a:solidFill>
                <a:latin typeface="+mn-lt"/>
                <a:ea typeface="+mn-ea"/>
                <a:cs typeface="+mn-cs"/>
              </a:rPr>
              <a:t>90</a:t>
            </a:r>
            <a:r>
              <a:rPr lang="zh-CN" altLang="en-US" sz="1200" b="0" i="0" u="none" strike="noStrike" kern="1200" baseline="0" dirty="0" smtClean="0">
                <a:solidFill>
                  <a:schemeClr val="tx1"/>
                </a:solidFill>
                <a:latin typeface="+mn-lt"/>
                <a:ea typeface="+mn-ea"/>
                <a:cs typeface="+mn-cs"/>
              </a:rPr>
              <a:t>天的美元外币拆借交易，交易金额为</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百万美元，约定年利率为</a:t>
            </a:r>
            <a:r>
              <a:rPr lang="en-US" altLang="zh-CN" sz="1200" b="0" i="0" u="none" strike="noStrike" kern="1200" baseline="0" dirty="0" smtClean="0">
                <a:solidFill>
                  <a:schemeClr val="tx1"/>
                </a:solidFill>
                <a:latin typeface="+mn-lt"/>
                <a:ea typeface="+mn-ea"/>
                <a:cs typeface="+mn-cs"/>
              </a:rPr>
              <a:t>0.77%</a:t>
            </a:r>
            <a:r>
              <a:rPr lang="zh-CN" altLang="en-US" sz="1200" b="0" i="0" u="none" strike="noStrike" kern="1200" baseline="0" dirty="0" smtClean="0">
                <a:solidFill>
                  <a:schemeClr val="tx1"/>
                </a:solidFill>
                <a:latin typeface="+mn-lt"/>
                <a:ea typeface="+mn-ea"/>
                <a:cs typeface="+mn-cs"/>
              </a:rPr>
              <a:t>，则到期日资金拆入方应支付的利息为</a:t>
            </a:r>
            <a:r>
              <a:rPr lang="en-US" altLang="zh-CN" sz="1200" b="0" i="0" u="none" strike="noStrike" kern="1200" baseline="0" dirty="0" smtClean="0">
                <a:solidFill>
                  <a:schemeClr val="tx1"/>
                </a:solidFill>
                <a:latin typeface="+mn-lt"/>
                <a:ea typeface="+mn-ea"/>
                <a:cs typeface="+mn-cs"/>
              </a:rPr>
              <a:t>90/360*0.77%*1000000=1925</a:t>
            </a:r>
            <a:r>
              <a:rPr lang="zh-CN" altLang="en-US" sz="1200" b="0" i="0" u="none" strike="noStrike" kern="1200" baseline="0" dirty="0" smtClean="0">
                <a:solidFill>
                  <a:schemeClr val="tx1"/>
                </a:solidFill>
                <a:latin typeface="+mn-lt"/>
                <a:ea typeface="+mn-ea"/>
                <a:cs typeface="+mn-cs"/>
              </a:rPr>
              <a:t>美元。</a:t>
            </a:r>
          </a:p>
          <a:p>
            <a:r>
              <a:rPr lang="en-US" altLang="zh-CN" sz="1200" b="1" i="0" u="none" strike="noStrike" kern="1200" baseline="0" dirty="0" smtClean="0">
                <a:solidFill>
                  <a:schemeClr val="tx1"/>
                </a:solidFill>
                <a:latin typeface="+mn-lt"/>
                <a:ea typeface="+mn-ea"/>
                <a:cs typeface="+mn-cs"/>
              </a:rPr>
              <a:t>7.2.2. </a:t>
            </a:r>
            <a:r>
              <a:rPr lang="zh-CN" altLang="en-US" sz="1200" b="0" i="0" u="none" strike="noStrike" kern="1200" baseline="0" dirty="0" smtClean="0">
                <a:solidFill>
                  <a:schemeClr val="tx1"/>
                </a:solidFill>
                <a:latin typeface="+mn-lt"/>
                <a:ea typeface="+mn-ea"/>
                <a:cs typeface="+mn-cs"/>
              </a:rPr>
              <a:t>到期还款金额 </a:t>
            </a:r>
          </a:p>
          <a:p>
            <a:r>
              <a:rPr lang="zh-CN" altLang="en-US" sz="1200" b="0" i="0" u="none" strike="noStrike" kern="1200" baseline="0" dirty="0" smtClean="0">
                <a:solidFill>
                  <a:schemeClr val="tx1"/>
                </a:solidFill>
                <a:latin typeface="+mn-lt"/>
                <a:ea typeface="+mn-ea"/>
                <a:cs typeface="+mn-cs"/>
              </a:rPr>
              <a:t>即交易金额与利息价格之和，计算公式为：交易金额*</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拆借利率*期限（实际天数）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计息基准</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a:t>
            </a:r>
          </a:p>
          <a:p>
            <a:r>
              <a:rPr lang="en-US" altLang="zh-CN" sz="1200" b="1" i="0" u="none" strike="noStrike" kern="1200" baseline="0" dirty="0" smtClean="0">
                <a:solidFill>
                  <a:schemeClr val="tx1"/>
                </a:solidFill>
                <a:latin typeface="+mn-lt"/>
                <a:ea typeface="+mn-ea"/>
                <a:cs typeface="+mn-cs"/>
              </a:rPr>
              <a:t>7.2.3. </a:t>
            </a:r>
            <a:r>
              <a:rPr lang="zh-CN" altLang="en-US" sz="1200" b="1" i="0" u="none" strike="noStrike" kern="1200" baseline="0" dirty="0" smtClean="0">
                <a:solidFill>
                  <a:schemeClr val="tx1"/>
                </a:solidFill>
                <a:latin typeface="+mn-lt"/>
                <a:ea typeface="+mn-ea"/>
                <a:cs typeface="+mn-cs"/>
              </a:rPr>
              <a:t>起息日（</a:t>
            </a:r>
            <a:r>
              <a:rPr lang="en-US" sz="1200" b="1" i="0" u="none" strike="noStrike" kern="1200" baseline="0" dirty="0" smtClean="0">
                <a:solidFill>
                  <a:schemeClr val="tx1"/>
                </a:solidFill>
                <a:latin typeface="+mn-lt"/>
                <a:ea typeface="+mn-ea"/>
                <a:cs typeface="+mn-cs"/>
              </a:rPr>
              <a:t>Value Date）</a:t>
            </a:r>
            <a:r>
              <a:rPr 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资金从拆出方向拆入方发生实际转移的日期。</a:t>
            </a:r>
          </a:p>
          <a:p>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周以上（含</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周）的标准期限以</a:t>
            </a:r>
            <a:r>
              <a:rPr lang="en-US" altLang="zh-CN" sz="1200" b="0" i="0" u="none" strike="noStrike" kern="1200" baseline="0" dirty="0" smtClean="0">
                <a:solidFill>
                  <a:schemeClr val="tx1"/>
                </a:solidFill>
                <a:latin typeface="+mn-lt"/>
                <a:ea typeface="+mn-ea"/>
                <a:cs typeface="+mn-cs"/>
              </a:rPr>
              <a:t>T+2</a:t>
            </a:r>
            <a:r>
              <a:rPr lang="zh-CN" altLang="en-US" sz="1200" b="0" i="0" u="none" strike="noStrike" kern="1200" baseline="0" dirty="0" smtClean="0">
                <a:solidFill>
                  <a:schemeClr val="tx1"/>
                </a:solidFill>
                <a:latin typeface="+mn-lt"/>
                <a:ea typeface="+mn-ea"/>
                <a:cs typeface="+mn-cs"/>
              </a:rPr>
              <a:t>为起息日。</a:t>
            </a:r>
          </a:p>
          <a:p>
            <a:r>
              <a:rPr lang="en-US" altLang="zh-CN" sz="1200" b="1" i="0" u="none" strike="noStrike" kern="1200" baseline="0" dirty="0" smtClean="0">
                <a:solidFill>
                  <a:schemeClr val="tx1"/>
                </a:solidFill>
                <a:latin typeface="+mn-lt"/>
                <a:ea typeface="+mn-ea"/>
                <a:cs typeface="+mn-cs"/>
              </a:rPr>
              <a:t>7.2.4. </a:t>
            </a:r>
            <a:r>
              <a:rPr lang="zh-CN" altLang="en-US" sz="1200" b="1" i="0" u="none" strike="noStrike" kern="1200" baseline="0" dirty="0" smtClean="0">
                <a:solidFill>
                  <a:schemeClr val="tx1"/>
                </a:solidFill>
                <a:latin typeface="+mn-lt"/>
                <a:ea typeface="+mn-ea"/>
                <a:cs typeface="+mn-cs"/>
              </a:rPr>
              <a:t>还款日</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到期日（</a:t>
            </a:r>
            <a:r>
              <a:rPr lang="en-US" sz="1200" b="1" i="0" u="none" strike="noStrike" kern="1200" baseline="0" dirty="0" smtClean="0">
                <a:solidFill>
                  <a:schemeClr val="tx1"/>
                </a:solidFill>
                <a:latin typeface="+mn-lt"/>
                <a:ea typeface="+mn-ea"/>
                <a:cs typeface="+mn-cs"/>
              </a:rPr>
              <a:t>Maturity Date） </a:t>
            </a:r>
          </a:p>
          <a:p>
            <a:r>
              <a:rPr lang="zh-CN" altLang="en-US" sz="1200" b="0" i="0" u="none" strike="noStrike" kern="1200" baseline="0" dirty="0" smtClean="0">
                <a:solidFill>
                  <a:schemeClr val="tx1"/>
                </a:solidFill>
                <a:latin typeface="+mn-lt"/>
                <a:ea typeface="+mn-ea"/>
                <a:cs typeface="+mn-cs"/>
              </a:rPr>
              <a:t>资金从拆入方实际归还至拆出方的日期。</a:t>
            </a:r>
          </a:p>
          <a:p>
            <a:r>
              <a:rPr lang="en-US" altLang="zh-CN" sz="1200" b="1" i="0" u="none" strike="noStrike" kern="1200" baseline="0" dirty="0" smtClean="0">
                <a:solidFill>
                  <a:schemeClr val="tx1"/>
                </a:solidFill>
                <a:latin typeface="+mn-lt"/>
                <a:ea typeface="+mn-ea"/>
                <a:cs typeface="+mn-cs"/>
              </a:rPr>
              <a:t>7.2.5. </a:t>
            </a:r>
            <a:r>
              <a:rPr lang="zh-CN" altLang="en-US" sz="1200" b="0" i="0" u="none" strike="noStrike" kern="1200" baseline="0" dirty="0" smtClean="0">
                <a:solidFill>
                  <a:schemeClr val="tx1"/>
                </a:solidFill>
                <a:latin typeface="+mn-lt"/>
                <a:ea typeface="+mn-ea"/>
                <a:cs typeface="+mn-cs"/>
              </a:rPr>
              <a:t>期限（</a:t>
            </a:r>
            <a:r>
              <a:rPr lang="en-US" sz="1200" b="1" i="0" u="none" strike="noStrike" kern="1200" baseline="0" dirty="0" smtClean="0">
                <a:solidFill>
                  <a:schemeClr val="tx1"/>
                </a:solidFill>
                <a:latin typeface="+mn-lt"/>
                <a:ea typeface="+mn-ea"/>
                <a:cs typeface="+mn-cs"/>
              </a:rPr>
              <a:t>Tenor</a:t>
            </a:r>
            <a:r>
              <a:rPr 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起息日和还款日之间的实际自然天数。</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机构</a:t>
            </a:r>
            <a:r>
              <a:rPr lang="en-US" altLang="zh-CN" sz="1200" b="0" i="0" u="none" strike="noStrike" kern="1200" baseline="0" dirty="0" smtClean="0">
                <a:solidFill>
                  <a:schemeClr val="tx1"/>
                </a:solidFill>
                <a:latin typeface="+mn-lt"/>
                <a:ea typeface="+mn-ea"/>
                <a:cs typeface="+mn-cs"/>
              </a:rPr>
              <a:t>A</a:t>
            </a:r>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2015-04-21</a:t>
            </a:r>
            <a:r>
              <a:rPr lang="zh-CN" altLang="en-US" sz="1200" b="0" i="0" u="none" strike="noStrike" kern="1200" baseline="0" dirty="0" smtClean="0">
                <a:solidFill>
                  <a:schemeClr val="tx1"/>
                </a:solidFill>
                <a:latin typeface="+mn-lt"/>
                <a:ea typeface="+mn-ea"/>
                <a:cs typeface="+mn-cs"/>
              </a:rPr>
              <a:t>与机构</a:t>
            </a:r>
            <a:r>
              <a:rPr lang="en-US" altLang="zh-CN" sz="1200" b="0" i="0" u="none" strike="noStrike" kern="1200" baseline="0" dirty="0" smtClean="0">
                <a:solidFill>
                  <a:schemeClr val="tx1"/>
                </a:solidFill>
                <a:latin typeface="+mn-lt"/>
                <a:ea typeface="+mn-ea"/>
                <a:cs typeface="+mn-cs"/>
              </a:rPr>
              <a:t>B</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1W</a:t>
            </a:r>
            <a:r>
              <a:rPr lang="zh-CN" altLang="en-US" sz="1200" b="0" i="0" u="none" strike="noStrike" kern="1200" baseline="0" dirty="0" smtClean="0">
                <a:solidFill>
                  <a:schemeClr val="tx1"/>
                </a:solidFill>
                <a:latin typeface="+mn-lt"/>
                <a:ea typeface="+mn-ea"/>
                <a:cs typeface="+mn-cs"/>
              </a:rPr>
              <a:t>外币拆借交易，交易金额为</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百万美元，机构</a:t>
            </a:r>
            <a:r>
              <a:rPr lang="en-US" altLang="zh-CN" sz="1200" b="0" i="0" u="none" strike="noStrike" kern="1200" baseline="0" dirty="0" smtClean="0">
                <a:solidFill>
                  <a:schemeClr val="tx1"/>
                </a:solidFill>
                <a:latin typeface="+mn-lt"/>
                <a:ea typeface="+mn-ea"/>
                <a:cs typeface="+mn-cs"/>
              </a:rPr>
              <a:t>A</a:t>
            </a:r>
            <a:r>
              <a:rPr lang="zh-CN" altLang="en-US" sz="1200" b="0" i="0" u="none" strike="noStrike" kern="1200" baseline="0" dirty="0" smtClean="0">
                <a:solidFill>
                  <a:schemeClr val="tx1"/>
                </a:solidFill>
                <a:latin typeface="+mn-lt"/>
                <a:ea typeface="+mn-ea"/>
                <a:cs typeface="+mn-cs"/>
              </a:rPr>
              <a:t>为资金拆入方，则机构</a:t>
            </a:r>
            <a:r>
              <a:rPr lang="en-US" altLang="zh-CN" sz="1200" b="0" i="0" u="none" strike="noStrike" kern="1200" baseline="0" dirty="0" smtClean="0">
                <a:solidFill>
                  <a:schemeClr val="tx1"/>
                </a:solidFill>
                <a:latin typeface="+mn-lt"/>
                <a:ea typeface="+mn-ea"/>
                <a:cs typeface="+mn-cs"/>
              </a:rPr>
              <a:t>B</a:t>
            </a:r>
            <a:r>
              <a:rPr lang="zh-CN" altLang="en-US" sz="1200" b="0" i="0" u="none" strike="noStrike" kern="1200" baseline="0" dirty="0" smtClean="0">
                <a:solidFill>
                  <a:schemeClr val="tx1"/>
                </a:solidFill>
                <a:latin typeface="+mn-lt"/>
                <a:ea typeface="+mn-ea"/>
                <a:cs typeface="+mn-cs"/>
              </a:rPr>
              <a:t>需要在</a:t>
            </a:r>
            <a:r>
              <a:rPr lang="en-US" altLang="zh-CN" sz="1200" b="0" i="0" u="none" strike="noStrike" kern="1200" baseline="0" dirty="0" smtClean="0">
                <a:solidFill>
                  <a:schemeClr val="tx1"/>
                </a:solidFill>
                <a:latin typeface="+mn-lt"/>
                <a:ea typeface="+mn-ea"/>
                <a:cs typeface="+mn-cs"/>
              </a:rPr>
              <a:t>2015-04-23</a:t>
            </a:r>
            <a:r>
              <a:rPr lang="zh-CN" altLang="en-US" sz="1200" b="0" i="0" u="none" strike="noStrike" kern="1200" baseline="0" dirty="0" smtClean="0">
                <a:solidFill>
                  <a:schemeClr val="tx1"/>
                </a:solidFill>
                <a:latin typeface="+mn-lt"/>
                <a:ea typeface="+mn-ea"/>
                <a:cs typeface="+mn-cs"/>
              </a:rPr>
              <a:t>（起息日）向机构</a:t>
            </a:r>
            <a:r>
              <a:rPr lang="en-US" altLang="zh-CN" sz="1200" b="0" i="0" u="none" strike="noStrike" kern="1200" baseline="0" dirty="0" smtClean="0">
                <a:solidFill>
                  <a:schemeClr val="tx1"/>
                </a:solidFill>
                <a:latin typeface="+mn-lt"/>
                <a:ea typeface="+mn-ea"/>
                <a:cs typeface="+mn-cs"/>
              </a:rPr>
              <a:t>A</a:t>
            </a:r>
            <a:r>
              <a:rPr lang="zh-CN" altLang="en-US" sz="1200" b="0" i="0" u="none" strike="noStrike" kern="1200" baseline="0" dirty="0" smtClean="0">
                <a:solidFill>
                  <a:schemeClr val="tx1"/>
                </a:solidFill>
                <a:latin typeface="+mn-lt"/>
                <a:ea typeface="+mn-ea"/>
                <a:cs typeface="+mn-cs"/>
              </a:rPr>
              <a:t>拆出</a:t>
            </a:r>
            <a:r>
              <a:rPr lang="en-US" altLang="zh-CN" sz="1200" b="0" i="0" u="none" strike="noStrike" kern="1200" baseline="0" dirty="0" smtClean="0">
                <a:solidFill>
                  <a:schemeClr val="tx1"/>
                </a:solidFill>
                <a:latin typeface="+mn-lt"/>
                <a:ea typeface="+mn-ea"/>
                <a:cs typeface="+mn-cs"/>
              </a:rPr>
              <a:t>USD1,000,000</a:t>
            </a:r>
            <a:r>
              <a:rPr lang="zh-CN" altLang="en-US" sz="1200" b="0" i="0" u="none" strike="noStrike" kern="1200" baseline="0" dirty="0" smtClean="0">
                <a:solidFill>
                  <a:schemeClr val="tx1"/>
                </a:solidFill>
                <a:latin typeface="+mn-lt"/>
                <a:ea typeface="+mn-ea"/>
                <a:cs typeface="+mn-cs"/>
              </a:rPr>
              <a:t>，机构</a:t>
            </a:r>
            <a:r>
              <a:rPr lang="en-US" altLang="zh-CN" sz="1200" b="0" i="0" u="none" strike="noStrike" kern="1200" baseline="0" dirty="0" smtClean="0">
                <a:solidFill>
                  <a:schemeClr val="tx1"/>
                </a:solidFill>
                <a:latin typeface="+mn-lt"/>
                <a:ea typeface="+mn-ea"/>
                <a:cs typeface="+mn-cs"/>
              </a:rPr>
              <a:t>A</a:t>
            </a:r>
            <a:r>
              <a:rPr lang="zh-CN" altLang="en-US" sz="1200" b="0" i="0" u="none" strike="noStrike" kern="1200" baseline="0" dirty="0" smtClean="0">
                <a:solidFill>
                  <a:schemeClr val="tx1"/>
                </a:solidFill>
                <a:latin typeface="+mn-lt"/>
                <a:ea typeface="+mn-ea"/>
                <a:cs typeface="+mn-cs"/>
              </a:rPr>
              <a:t>需要在</a:t>
            </a:r>
            <a:r>
              <a:rPr lang="en-US" altLang="zh-CN" sz="1200" b="0" i="0" u="none" strike="noStrike" kern="1200" baseline="0" dirty="0" smtClean="0">
                <a:solidFill>
                  <a:schemeClr val="tx1"/>
                </a:solidFill>
                <a:latin typeface="+mn-lt"/>
                <a:ea typeface="+mn-ea"/>
                <a:cs typeface="+mn-cs"/>
              </a:rPr>
              <a:t>2015-04-30</a:t>
            </a:r>
            <a:r>
              <a:rPr lang="zh-CN" altLang="en-US" sz="1200" b="0" i="0" u="none" strike="noStrike" kern="1200" baseline="0" dirty="0" smtClean="0">
                <a:solidFill>
                  <a:schemeClr val="tx1"/>
                </a:solidFill>
                <a:latin typeface="+mn-lt"/>
                <a:ea typeface="+mn-ea"/>
                <a:cs typeface="+mn-cs"/>
              </a:rPr>
              <a:t>（还款日）向机构</a:t>
            </a:r>
            <a:r>
              <a:rPr lang="en-US" altLang="zh-CN" sz="1200" b="0" i="0" u="none" strike="noStrike" kern="1200" baseline="0" dirty="0" smtClean="0">
                <a:solidFill>
                  <a:schemeClr val="tx1"/>
                </a:solidFill>
                <a:latin typeface="+mn-lt"/>
                <a:ea typeface="+mn-ea"/>
                <a:cs typeface="+mn-cs"/>
              </a:rPr>
              <a:t>B</a:t>
            </a:r>
            <a:r>
              <a:rPr lang="zh-CN" altLang="en-US" sz="1200" b="0" i="0" u="none" strike="noStrike" kern="1200" baseline="0" dirty="0" smtClean="0">
                <a:solidFill>
                  <a:schemeClr val="tx1"/>
                </a:solidFill>
                <a:latin typeface="+mn-lt"/>
                <a:ea typeface="+mn-ea"/>
                <a:cs typeface="+mn-cs"/>
              </a:rPr>
              <a:t>归还本金</a:t>
            </a:r>
            <a:r>
              <a:rPr lang="en-US" altLang="zh-CN" sz="1200" b="0" i="0" u="none" strike="noStrike" kern="1200" baseline="0" dirty="0" smtClean="0">
                <a:solidFill>
                  <a:schemeClr val="tx1"/>
                </a:solidFill>
                <a:latin typeface="+mn-lt"/>
                <a:ea typeface="+mn-ea"/>
                <a:cs typeface="+mn-cs"/>
              </a:rPr>
              <a:t>1,000,000</a:t>
            </a:r>
            <a:r>
              <a:rPr lang="zh-CN" altLang="en-US" sz="1200" b="0" i="0" u="none" strike="noStrike" kern="1200" baseline="0" dirty="0" smtClean="0">
                <a:solidFill>
                  <a:schemeClr val="tx1"/>
                </a:solidFill>
                <a:latin typeface="+mn-lt"/>
                <a:ea typeface="+mn-ea"/>
                <a:cs typeface="+mn-cs"/>
              </a:rPr>
              <a:t>美元并支付相应利息。</a:t>
            </a:r>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外币拆借交易相关起息日（还款日）规则 </a:t>
            </a:r>
          </a:p>
          <a:p>
            <a:r>
              <a:rPr lang="zh-CN" altLang="en-US" sz="1200" b="0" i="0" u="none" strike="noStrike" kern="1200" baseline="0" dirty="0" smtClean="0">
                <a:solidFill>
                  <a:schemeClr val="tx1"/>
                </a:solidFill>
                <a:latin typeface="+mn-lt"/>
                <a:ea typeface="+mn-ea"/>
                <a:cs typeface="+mn-cs"/>
              </a:rPr>
              <a:t>交易系统按照标准期限推算起息日和还款日时，若遇拆借币种节假日，交易系统根据下述规则自动进行调整： </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 一个月以下标准期限适用“下一营业日”规则：顺延至下一营业日。 </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 一个月以上（含一个月）标准期限： </a:t>
            </a:r>
          </a:p>
          <a:p>
            <a:r>
              <a:rPr lang="zh-CN" altLang="en-US" sz="1200" b="0" i="0" u="none" strike="noStrike" kern="1200" baseline="0" dirty="0" smtClean="0">
                <a:solidFill>
                  <a:schemeClr val="tx1"/>
                </a:solidFill>
                <a:latin typeface="+mn-lt"/>
                <a:ea typeface="+mn-ea"/>
                <a:cs typeface="+mn-cs"/>
              </a:rPr>
              <a:t> 适用同一日历日规则和月末规则； </a:t>
            </a:r>
          </a:p>
          <a:p>
            <a:r>
              <a:rPr lang="zh-CN" altLang="en-US" sz="1200" b="0" i="0" u="none" strike="noStrike" kern="1200" baseline="0" dirty="0" smtClean="0">
                <a:solidFill>
                  <a:schemeClr val="tx1"/>
                </a:solidFill>
                <a:latin typeface="+mn-lt"/>
                <a:ea typeface="+mn-ea"/>
                <a:cs typeface="+mn-cs"/>
              </a:rPr>
              <a:t> 适用“经调整的下一营业日”规则：顺延至下一营业日，但如果下一营业日跨至下个月，则提前至上一营业日。 </a:t>
            </a:r>
          </a:p>
          <a:p>
            <a:r>
              <a:rPr lang="zh-CN" altLang="en-US" sz="1200" b="0" i="0" u="none" strike="noStrike" kern="1200" baseline="0" dirty="0" smtClean="0">
                <a:solidFill>
                  <a:schemeClr val="tx1"/>
                </a:solidFill>
                <a:latin typeface="+mn-lt"/>
                <a:ea typeface="+mn-ea"/>
                <a:cs typeface="+mn-cs"/>
              </a:rPr>
              <a:t> 非标准期限的起息日由交易双方直接约定。 </a:t>
            </a:r>
          </a:p>
          <a:p>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 某笔</a:t>
            </a:r>
            <a:r>
              <a:rPr lang="en-US" altLang="zh-CN" sz="1200" b="0" i="0" u="none" strike="noStrike" kern="1200" baseline="0" dirty="0" smtClean="0">
                <a:solidFill>
                  <a:schemeClr val="tx1"/>
                </a:solidFill>
                <a:latin typeface="+mn-lt"/>
                <a:ea typeface="+mn-ea"/>
                <a:cs typeface="+mn-cs"/>
              </a:rPr>
              <a:t>1W</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USD</a:t>
            </a:r>
            <a:r>
              <a:rPr lang="zh-CN" altLang="en-US" sz="1200" b="0" i="0" u="none" strike="noStrike" kern="1200" baseline="0" dirty="0" smtClean="0">
                <a:solidFill>
                  <a:schemeClr val="tx1"/>
                </a:solidFill>
                <a:latin typeface="+mn-lt"/>
                <a:ea typeface="+mn-ea"/>
                <a:cs typeface="+mn-cs"/>
              </a:rPr>
              <a:t>外币拆借交易到期日应为</a:t>
            </a:r>
            <a:r>
              <a:rPr lang="en-US" altLang="zh-CN" sz="1200" b="0" i="0" u="none" strike="noStrike" kern="1200" baseline="0" dirty="0" smtClean="0">
                <a:solidFill>
                  <a:schemeClr val="tx1"/>
                </a:solidFill>
                <a:latin typeface="+mn-lt"/>
                <a:ea typeface="+mn-ea"/>
                <a:cs typeface="+mn-cs"/>
              </a:rPr>
              <a:t>2015-05-25</a:t>
            </a:r>
            <a:r>
              <a:rPr lang="zh-CN" altLang="en-US" sz="1200" b="0" i="0" u="none" strike="noStrike" kern="1200" baseline="0" dirty="0" smtClean="0">
                <a:solidFill>
                  <a:schemeClr val="tx1"/>
                </a:solidFill>
                <a:latin typeface="+mn-lt"/>
                <a:ea typeface="+mn-ea"/>
                <a:cs typeface="+mn-cs"/>
              </a:rPr>
              <a:t>，但因为</a:t>
            </a:r>
            <a:r>
              <a:rPr lang="en-US" altLang="zh-CN" sz="1200" b="0" i="0" u="none" strike="noStrike" kern="1200" baseline="0" dirty="0" smtClean="0">
                <a:solidFill>
                  <a:schemeClr val="tx1"/>
                </a:solidFill>
                <a:latin typeface="+mn-lt"/>
                <a:ea typeface="+mn-ea"/>
                <a:cs typeface="+mn-cs"/>
              </a:rPr>
              <a:t>2015-05-25</a:t>
            </a:r>
            <a:r>
              <a:rPr lang="zh-CN" altLang="en-US" sz="1200" b="0" i="0" u="none" strike="noStrike" kern="1200" baseline="0" dirty="0" smtClean="0">
                <a:solidFill>
                  <a:schemeClr val="tx1"/>
                </a:solidFill>
                <a:latin typeface="+mn-lt"/>
                <a:ea typeface="+mn-ea"/>
                <a:cs typeface="+mn-cs"/>
              </a:rPr>
              <a:t>是美元假日，根据“下一营业日”准则，该笔交易的到期日调整至</a:t>
            </a:r>
            <a:r>
              <a:rPr lang="en-US" altLang="zh-CN" sz="1200" b="0" i="0" u="none" strike="noStrike" kern="1200" baseline="0" dirty="0" smtClean="0">
                <a:solidFill>
                  <a:schemeClr val="tx1"/>
                </a:solidFill>
                <a:latin typeface="+mn-lt"/>
                <a:ea typeface="+mn-ea"/>
                <a:cs typeface="+mn-cs"/>
              </a:rPr>
              <a:t>2015-05-26</a:t>
            </a:r>
            <a:r>
              <a:rPr lang="zh-CN" altLang="en-US"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 某笔</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USD</a:t>
            </a:r>
            <a:r>
              <a:rPr lang="zh-CN" altLang="en-US" sz="1200" b="0" i="0" u="none" strike="noStrike" kern="1200" baseline="0" dirty="0" smtClean="0">
                <a:solidFill>
                  <a:schemeClr val="tx1"/>
                </a:solidFill>
                <a:latin typeface="+mn-lt"/>
                <a:ea typeface="+mn-ea"/>
                <a:cs typeface="+mn-cs"/>
              </a:rPr>
              <a:t>外币拆借交易起息日为</a:t>
            </a:r>
            <a:r>
              <a:rPr lang="en-US" altLang="zh-CN" sz="1200" b="0" i="0" u="none" strike="noStrike" kern="1200" baseline="0" dirty="0" smtClean="0">
                <a:solidFill>
                  <a:schemeClr val="tx1"/>
                </a:solidFill>
                <a:latin typeface="+mn-lt"/>
                <a:ea typeface="+mn-ea"/>
                <a:cs typeface="+mn-cs"/>
              </a:rPr>
              <a:t>2015-06-02</a:t>
            </a:r>
            <a:r>
              <a:rPr lang="zh-CN" altLang="en-US" sz="1200" b="0" i="0" u="none" strike="noStrike" kern="1200" baseline="0" dirty="0" smtClean="0">
                <a:solidFill>
                  <a:schemeClr val="tx1"/>
                </a:solidFill>
                <a:latin typeface="+mn-lt"/>
                <a:ea typeface="+mn-ea"/>
                <a:cs typeface="+mn-cs"/>
              </a:rPr>
              <a:t>，根据同一日历日规则，该笔交易的还款日即为</a:t>
            </a:r>
            <a:r>
              <a:rPr lang="en-US" altLang="zh-CN" sz="1200" b="0" i="0" u="none" strike="noStrike" kern="1200" baseline="0" dirty="0" smtClean="0">
                <a:solidFill>
                  <a:schemeClr val="tx1"/>
                </a:solidFill>
                <a:latin typeface="+mn-lt"/>
                <a:ea typeface="+mn-ea"/>
                <a:cs typeface="+mn-cs"/>
              </a:rPr>
              <a:t>2015-07-02</a:t>
            </a:r>
            <a:r>
              <a:rPr lang="zh-CN" altLang="en-US"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、某笔</a:t>
            </a:r>
            <a:r>
              <a:rPr lang="en-US" altLang="zh-CN" sz="1200" b="0" i="0" u="none" strike="noStrike" kern="1200" baseline="0" dirty="0" smtClean="0">
                <a:solidFill>
                  <a:schemeClr val="tx1"/>
                </a:solidFill>
                <a:latin typeface="+mn-lt"/>
                <a:ea typeface="+mn-ea"/>
                <a:cs typeface="+mn-cs"/>
              </a:rPr>
              <a:t>1M</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USD</a:t>
            </a:r>
            <a:r>
              <a:rPr lang="zh-CN" altLang="en-US" sz="1200" b="0" i="0" u="none" strike="noStrike" kern="1200" baseline="0" dirty="0" smtClean="0">
                <a:solidFill>
                  <a:schemeClr val="tx1"/>
                </a:solidFill>
                <a:latin typeface="+mn-lt"/>
                <a:ea typeface="+mn-ea"/>
                <a:cs typeface="+mn-cs"/>
              </a:rPr>
              <a:t>外币拆借交易到期日应为</a:t>
            </a:r>
            <a:r>
              <a:rPr lang="en-US" altLang="zh-CN" sz="1200" b="0" i="0" u="none" strike="noStrike" kern="1200" baseline="0" dirty="0" smtClean="0">
                <a:solidFill>
                  <a:schemeClr val="tx1"/>
                </a:solidFill>
                <a:latin typeface="+mn-lt"/>
                <a:ea typeface="+mn-ea"/>
                <a:cs typeface="+mn-cs"/>
              </a:rPr>
              <a:t>2015-05-31</a:t>
            </a:r>
            <a:r>
              <a:rPr lang="zh-CN" altLang="en-US" sz="1200" b="0" i="0" u="none" strike="noStrike" kern="1200" baseline="0" dirty="0" smtClean="0">
                <a:solidFill>
                  <a:schemeClr val="tx1"/>
                </a:solidFill>
                <a:latin typeface="+mn-lt"/>
                <a:ea typeface="+mn-ea"/>
                <a:cs typeface="+mn-cs"/>
              </a:rPr>
              <a:t>，但因为</a:t>
            </a:r>
            <a:r>
              <a:rPr lang="en-US" altLang="zh-CN" sz="1200" b="0" i="0" u="none" strike="noStrike" kern="1200" baseline="0" dirty="0" smtClean="0">
                <a:solidFill>
                  <a:schemeClr val="tx1"/>
                </a:solidFill>
                <a:latin typeface="+mn-lt"/>
                <a:ea typeface="+mn-ea"/>
                <a:cs typeface="+mn-cs"/>
              </a:rPr>
              <a:t>2015-05-31</a:t>
            </a:r>
            <a:r>
              <a:rPr lang="zh-CN" altLang="en-US" sz="1200" b="0" i="0" u="none" strike="noStrike" kern="1200" baseline="0" dirty="0" smtClean="0">
                <a:solidFill>
                  <a:schemeClr val="tx1"/>
                </a:solidFill>
                <a:latin typeface="+mn-lt"/>
                <a:ea typeface="+mn-ea"/>
                <a:cs typeface="+mn-cs"/>
              </a:rPr>
              <a:t>是周末，根据“经调整的下一营业日”准则，该笔交易的到期日调整至</a:t>
            </a:r>
            <a:r>
              <a:rPr lang="en-US" altLang="zh-CN" sz="1200" b="0" i="0" u="none" strike="noStrike" kern="1200" baseline="0" dirty="0" smtClean="0">
                <a:solidFill>
                  <a:schemeClr val="tx1"/>
                </a:solidFill>
                <a:latin typeface="+mn-lt"/>
                <a:ea typeface="+mn-ea"/>
                <a:cs typeface="+mn-cs"/>
              </a:rPr>
              <a:t>2015-05-29</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31</a:t>
            </a:r>
            <a:r>
              <a:rPr lang="zh-CN" altLang="en-US" sz="1200" b="0" i="0" u="none" strike="noStrike" kern="1200" baseline="0" dirty="0" smtClean="0">
                <a:solidFill>
                  <a:schemeClr val="tx1"/>
                </a:solidFill>
                <a:latin typeface="+mn-lt"/>
                <a:ea typeface="+mn-ea"/>
                <a:cs typeface="+mn-cs"/>
              </a:rPr>
              <a:t>日为周末）。 </a:t>
            </a:r>
          </a:p>
          <a:p>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2015-07-29</a:t>
            </a:r>
            <a:r>
              <a:rPr lang="zh-CN" altLang="en-US" sz="1200" b="0" i="0" u="none" strike="noStrike" kern="1200" baseline="0" dirty="0" smtClean="0">
                <a:solidFill>
                  <a:schemeClr val="tx1"/>
                </a:solidFill>
                <a:latin typeface="+mn-lt"/>
                <a:ea typeface="+mn-ea"/>
                <a:cs typeface="+mn-cs"/>
              </a:rPr>
              <a:t>成交了一笔</a:t>
            </a:r>
            <a:r>
              <a:rPr lang="en-US" altLang="zh-CN" sz="1200" b="0" i="0" u="none" strike="noStrike" kern="1200" baseline="0" dirty="0" smtClean="0">
                <a:solidFill>
                  <a:schemeClr val="tx1"/>
                </a:solidFill>
                <a:latin typeface="+mn-lt"/>
                <a:ea typeface="+mn-ea"/>
                <a:cs typeface="+mn-cs"/>
              </a:rPr>
              <a:t>2M USD</a:t>
            </a:r>
            <a:r>
              <a:rPr lang="zh-CN" altLang="en-US" sz="1200" b="0" i="0" u="none" strike="noStrike" kern="1200" baseline="0" dirty="0" smtClean="0">
                <a:solidFill>
                  <a:schemeClr val="tx1"/>
                </a:solidFill>
                <a:latin typeface="+mn-lt"/>
                <a:ea typeface="+mn-ea"/>
                <a:cs typeface="+mn-cs"/>
              </a:rPr>
              <a:t>外币拆借交易，起息日为</a:t>
            </a:r>
            <a:r>
              <a:rPr lang="en-US" altLang="zh-CN" sz="1200" b="0" i="0" u="none" strike="noStrike" kern="1200" baseline="0" dirty="0" smtClean="0">
                <a:solidFill>
                  <a:schemeClr val="tx1"/>
                </a:solidFill>
                <a:latin typeface="+mn-lt"/>
                <a:ea typeface="+mn-ea"/>
                <a:cs typeface="+mn-cs"/>
              </a:rPr>
              <a:t>2015-07-31</a:t>
            </a:r>
            <a:r>
              <a:rPr lang="zh-CN" altLang="en-US" sz="1200" b="0" i="0" u="none" strike="noStrike" kern="1200" baseline="0" dirty="0" smtClean="0">
                <a:solidFill>
                  <a:schemeClr val="tx1"/>
                </a:solidFill>
                <a:latin typeface="+mn-lt"/>
                <a:ea typeface="+mn-ea"/>
                <a:cs typeface="+mn-cs"/>
              </a:rPr>
              <a:t>，根据月末规则，该笔交易的到期日应为</a:t>
            </a:r>
            <a:r>
              <a:rPr lang="en-US" altLang="zh-CN" sz="1200" b="0" i="0" u="none" strike="noStrike" kern="1200" baseline="0" dirty="0" smtClean="0">
                <a:solidFill>
                  <a:schemeClr val="tx1"/>
                </a:solidFill>
                <a:latin typeface="+mn-lt"/>
                <a:ea typeface="+mn-ea"/>
                <a:cs typeface="+mn-cs"/>
              </a:rPr>
              <a:t>9</a:t>
            </a:r>
            <a:r>
              <a:rPr lang="zh-CN" altLang="en-US" sz="1200" b="0" i="0" u="none" strike="noStrike" kern="1200" baseline="0" dirty="0" smtClean="0">
                <a:solidFill>
                  <a:schemeClr val="tx1"/>
                </a:solidFill>
                <a:latin typeface="+mn-lt"/>
                <a:ea typeface="+mn-ea"/>
                <a:cs typeface="+mn-cs"/>
              </a:rPr>
              <a:t>月的最后一个营业日即</a:t>
            </a:r>
            <a:r>
              <a:rPr lang="en-US" altLang="zh-CN" sz="1200" b="0" i="0" u="none" strike="noStrike" kern="1200" baseline="0" dirty="0" smtClean="0">
                <a:solidFill>
                  <a:schemeClr val="tx1"/>
                </a:solidFill>
                <a:latin typeface="+mn-lt"/>
                <a:ea typeface="+mn-ea"/>
                <a:cs typeface="+mn-cs"/>
              </a:rPr>
              <a:t>2015-09-30</a:t>
            </a:r>
            <a:r>
              <a:rPr lang="zh-CN" altLang="en-US" sz="1200" b="0" i="0" u="none" strike="noStrike" kern="1200" baseline="0" dirty="0" smtClean="0">
                <a:solidFill>
                  <a:schemeClr val="tx1"/>
                </a:solidFill>
                <a:latin typeface="+mn-lt"/>
                <a:ea typeface="+mn-ea"/>
                <a:cs typeface="+mn-cs"/>
              </a:rPr>
              <a:t>。 </a:t>
            </a:r>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15</a:t>
            </a:fld>
            <a:endParaRPr lang="en-US"/>
          </a:p>
        </p:txBody>
      </p:sp>
    </p:spTree>
    <p:extLst>
      <p:ext uri="{BB962C8B-B14F-4D97-AF65-F5344CB8AC3E}">
        <p14:creationId xmlns:p14="http://schemas.microsoft.com/office/powerpoint/2010/main" val="2709121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市场组织结构 </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中国人民银行</a:t>
            </a:r>
            <a:r>
              <a:rPr lang="en-US" altLang="zh-CN" sz="1200" b="1" i="0" u="none" strike="noStrike" kern="1200" baseline="0" dirty="0" smtClean="0">
                <a:solidFill>
                  <a:schemeClr val="tx1"/>
                </a:solidFill>
                <a:latin typeface="+mn-lt"/>
                <a:ea typeface="+mn-ea"/>
                <a:cs typeface="+mn-cs"/>
              </a:rPr>
              <a:t>(PBOC)</a:t>
            </a:r>
            <a:r>
              <a:rPr lang="zh-CN" altLang="en-US" sz="1200" b="1"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银行间市场监管机构 </a:t>
            </a:r>
          </a:p>
          <a:p>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中国银行间市场交易商协会</a:t>
            </a:r>
            <a:r>
              <a:rPr lang="en-US" altLang="zh-CN" sz="1200" b="1" i="0" u="none" strike="noStrike" kern="1200" baseline="0" dirty="0" smtClean="0">
                <a:solidFill>
                  <a:schemeClr val="tx1"/>
                </a:solidFill>
                <a:latin typeface="+mn-lt"/>
                <a:ea typeface="+mn-ea"/>
                <a:cs typeface="+mn-cs"/>
              </a:rPr>
              <a:t>(NAFMII)</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银行间市场自律组织 </a:t>
            </a:r>
          </a:p>
          <a:p>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全国银行间同业拆借中心</a:t>
            </a:r>
            <a:r>
              <a:rPr lang="en-US" altLang="zh-CN" sz="1200" b="1" i="0" u="none" strike="noStrike" kern="1200" baseline="0" dirty="0" smtClean="0">
                <a:solidFill>
                  <a:schemeClr val="tx1"/>
                </a:solidFill>
                <a:latin typeface="+mn-lt"/>
                <a:ea typeface="+mn-ea"/>
                <a:cs typeface="+mn-cs"/>
              </a:rPr>
              <a:t>(CFETS)</a:t>
            </a:r>
            <a:r>
              <a:rPr lang="zh-CN" altLang="en-US" sz="1200" b="1" i="0" u="none" strike="noStrike" kern="1200" baseline="0" dirty="0" smtClean="0">
                <a:solidFill>
                  <a:schemeClr val="tx1"/>
                </a:solidFill>
                <a:latin typeface="+mn-lt"/>
                <a:ea typeface="+mn-ea"/>
                <a:cs typeface="+mn-cs"/>
              </a:rPr>
              <a:t>：提供交易平台及交易后处理、信息、基准、监测等相关服务 </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中央国债登记结算有限责任公司</a:t>
            </a:r>
            <a:r>
              <a:rPr lang="en-US" altLang="zh-CN" sz="1200" b="1" i="0" u="none" strike="noStrike" kern="1200" baseline="0" dirty="0" smtClean="0">
                <a:solidFill>
                  <a:schemeClr val="tx1"/>
                </a:solidFill>
                <a:latin typeface="+mn-lt"/>
                <a:ea typeface="+mn-ea"/>
                <a:cs typeface="+mn-cs"/>
              </a:rPr>
              <a:t>(CCDC)</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债券托管、结算等 </a:t>
            </a:r>
          </a:p>
          <a:p>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银行间市场清算所股份有限公司</a:t>
            </a:r>
            <a:r>
              <a:rPr lang="en-US" altLang="zh-CN" sz="1200" b="1" i="0" u="none" strike="noStrike" kern="1200" baseline="0" dirty="0" smtClean="0">
                <a:solidFill>
                  <a:schemeClr val="tx1"/>
                </a:solidFill>
                <a:latin typeface="+mn-lt"/>
                <a:ea typeface="+mn-ea"/>
                <a:cs typeface="+mn-cs"/>
              </a:rPr>
              <a:t>(SHCH)</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债券托管、结算、中央对手方</a:t>
            </a:r>
            <a:r>
              <a:rPr lang="en-US" altLang="zh-CN" sz="1200" b="0" i="0" u="none" strike="noStrike" kern="1200" baseline="0" dirty="0" smtClean="0">
                <a:solidFill>
                  <a:schemeClr val="tx1"/>
                </a:solidFill>
                <a:latin typeface="+mn-lt"/>
                <a:ea typeface="+mn-ea"/>
                <a:cs typeface="+mn-cs"/>
              </a:rPr>
              <a:t>(CCP)</a:t>
            </a:r>
            <a:r>
              <a:rPr lang="zh-CN" altLang="en-US" sz="1200" b="0" i="0" u="none" strike="noStrike" kern="1200" baseline="0" dirty="0" smtClean="0">
                <a:solidFill>
                  <a:schemeClr val="tx1"/>
                </a:solidFill>
                <a:latin typeface="+mn-lt"/>
                <a:ea typeface="+mn-ea"/>
                <a:cs typeface="+mn-cs"/>
              </a:rPr>
              <a:t>清算等 </a:t>
            </a:r>
          </a:p>
          <a:p>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人民银行清算总中心、商业银行：</a:t>
            </a:r>
            <a:r>
              <a:rPr lang="zh-CN" altLang="en-US" sz="1200" b="0" i="0" u="none" strike="noStrike" kern="1200" baseline="0" dirty="0" smtClean="0">
                <a:solidFill>
                  <a:schemeClr val="tx1"/>
                </a:solidFill>
                <a:latin typeface="+mn-lt"/>
                <a:ea typeface="+mn-ea"/>
                <a:cs typeface="+mn-cs"/>
              </a:rPr>
              <a:t>提供资金清算服务 </a:t>
            </a:r>
          </a:p>
          <a:p>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交易成员：</a:t>
            </a:r>
            <a:r>
              <a:rPr lang="zh-CN" altLang="en-US" sz="1200" b="0" i="0" u="none" strike="noStrike" kern="1200" baseline="0" dirty="0" smtClean="0">
                <a:solidFill>
                  <a:schemeClr val="tx1"/>
                </a:solidFill>
                <a:latin typeface="+mn-lt"/>
                <a:ea typeface="+mn-ea"/>
                <a:cs typeface="+mn-cs"/>
              </a:rPr>
              <a:t>各类金融机构、部分非金融机构及非法人产品 </a:t>
            </a:r>
            <a:endParaRPr lang="en-US" altLang="zh-CN" sz="1200" b="0" i="0" u="none" strike="noStrike" kern="1200" baseline="0" dirty="0" smtClean="0">
              <a:solidFill>
                <a:schemeClr val="tx1"/>
              </a:solidFill>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B2B73CC1-E770-4622-96C2-36A532F3BAA4}" type="slidenum">
              <a:rPr lang="en-US" smtClean="0"/>
              <a:pPr/>
              <a:t>16</a:t>
            </a:fld>
            <a:endParaRPr lang="en-US"/>
          </a:p>
        </p:txBody>
      </p:sp>
    </p:spTree>
    <p:extLst>
      <p:ext uri="{BB962C8B-B14F-4D97-AF65-F5344CB8AC3E}">
        <p14:creationId xmlns:p14="http://schemas.microsoft.com/office/powerpoint/2010/main" val="3900285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货币市场交易方式 </a:t>
            </a:r>
            <a:r>
              <a:rPr lang="zh-CN" altLang="en-US"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询价为主：</a:t>
            </a:r>
            <a:r>
              <a:rPr lang="zh-CN" altLang="en-US" sz="1200" b="0" i="0" u="none" strike="noStrike" kern="1200" baseline="0" dirty="0" smtClean="0">
                <a:solidFill>
                  <a:schemeClr val="tx1"/>
                </a:solidFill>
                <a:latin typeface="+mn-lt"/>
                <a:ea typeface="+mn-ea"/>
                <a:cs typeface="+mn-cs"/>
              </a:rPr>
              <a:t>适用于所有交易品种，便于控制对手方风险 意向报价</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双向报价→对话报价→格式化交谈→成交确认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匿名点击（</a:t>
            </a:r>
            <a:r>
              <a:rPr lang="en-US" altLang="zh-CN" sz="1200" b="1" i="0" u="none" strike="noStrike" kern="1200" baseline="0" dirty="0" smtClean="0">
                <a:solidFill>
                  <a:schemeClr val="tx1"/>
                </a:solidFill>
                <a:latin typeface="+mn-lt"/>
                <a:ea typeface="+mn-ea"/>
                <a:cs typeface="+mn-cs"/>
              </a:rPr>
              <a:t>X-Repo</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 适用于质押式回购，提高交易效率 </a:t>
            </a:r>
          </a:p>
          <a:p>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订单匿名自动匹配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未匹配订单可供点击→授信范围内成交→提交质押券 </a:t>
            </a:r>
          </a:p>
          <a:p>
            <a:r>
              <a:rPr lang="en-US" altLang="zh-CN" sz="1200" b="0" i="0" u="none" strike="noStrike" kern="1200" baseline="0" dirty="0" smtClean="0">
                <a:solidFill>
                  <a:schemeClr val="tx1"/>
                </a:solidFill>
                <a:latin typeface="+mn-lt"/>
                <a:ea typeface="+mn-ea"/>
                <a:cs typeface="+mn-cs"/>
              </a:rPr>
              <a:t>• CFETS</a:t>
            </a:r>
            <a:r>
              <a:rPr lang="zh-CN" altLang="en-US" sz="1200" b="0" i="0" u="none" strike="noStrike" kern="1200" baseline="0" dirty="0" smtClean="0">
                <a:solidFill>
                  <a:schemeClr val="tx1"/>
                </a:solidFill>
                <a:latin typeface="+mn-lt"/>
                <a:ea typeface="+mn-ea"/>
                <a:cs typeface="+mn-cs"/>
              </a:rPr>
              <a:t>规定质押券折算率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同业存单：</a:t>
            </a:r>
            <a:r>
              <a:rPr lang="zh-CN" altLang="en-US" sz="1200" b="0" i="0" u="none" strike="noStrike" kern="1200" baseline="0" dirty="0" smtClean="0">
                <a:solidFill>
                  <a:schemeClr val="tx1"/>
                </a:solidFill>
                <a:latin typeface="+mn-lt"/>
                <a:ea typeface="+mn-ea"/>
                <a:cs typeface="+mn-cs"/>
              </a:rPr>
              <a:t>交易方式同现券，包括询价、点击成交、请求报价、匿名点击等 </a:t>
            </a: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17</a:t>
            </a:fld>
            <a:endParaRPr lang="en-US"/>
          </a:p>
        </p:txBody>
      </p:sp>
    </p:spTree>
    <p:extLst>
      <p:ext uri="{BB962C8B-B14F-4D97-AF65-F5344CB8AC3E}">
        <p14:creationId xmlns:p14="http://schemas.microsoft.com/office/powerpoint/2010/main" val="225676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同业拆借市场交易要素 </a:t>
            </a:r>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交易要素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含义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拆借方向 </a:t>
            </a:r>
            <a:r>
              <a:rPr lang="zh-CN" altLang="en-US" sz="1200" b="0" i="0" u="none" strike="noStrike" kern="1200" baseline="0" dirty="0" smtClean="0">
                <a:solidFill>
                  <a:schemeClr val="tx1"/>
                </a:solidFill>
                <a:latin typeface="+mn-lt"/>
                <a:ea typeface="+mn-ea"/>
                <a:cs typeface="+mn-cs"/>
              </a:rPr>
              <a:t>	拆入或拆出 	</a:t>
            </a:r>
          </a:p>
          <a:p>
            <a:r>
              <a:rPr lang="zh-CN" altLang="en-US" sz="1200" b="1" i="0" u="none" strike="noStrike" kern="1200" baseline="0" dirty="0" smtClean="0">
                <a:solidFill>
                  <a:schemeClr val="tx1"/>
                </a:solidFill>
                <a:latin typeface="+mn-lt"/>
                <a:ea typeface="+mn-ea"/>
                <a:cs typeface="+mn-cs"/>
              </a:rPr>
              <a:t>拆借期限 </a:t>
            </a:r>
            <a:r>
              <a:rPr lang="zh-CN" altLang="en-US" sz="1200" b="0" i="0" u="none" strike="noStrike" kern="1200" baseline="0" dirty="0" smtClean="0">
                <a:solidFill>
                  <a:schemeClr val="tx1"/>
                </a:solidFill>
                <a:latin typeface="+mn-lt"/>
                <a:ea typeface="+mn-ea"/>
                <a:cs typeface="+mn-cs"/>
              </a:rPr>
              <a:t>	拆借天数（最长不超过</a:t>
            </a:r>
            <a:r>
              <a:rPr lang="en-US" altLang="zh-CN" sz="1200" b="0" i="0" u="none" strike="noStrike" kern="1200" baseline="0" dirty="0" smtClean="0">
                <a:solidFill>
                  <a:schemeClr val="tx1"/>
                </a:solidFill>
                <a:latin typeface="+mn-lt"/>
                <a:ea typeface="+mn-ea"/>
                <a:cs typeface="+mn-cs"/>
              </a:rPr>
              <a:t>360</a:t>
            </a:r>
            <a:r>
              <a:rPr lang="zh-CN" altLang="en-US" sz="1200" b="0" i="0" u="none" strike="noStrike" kern="1200" baseline="0" dirty="0" smtClean="0">
                <a:solidFill>
                  <a:schemeClr val="tx1"/>
                </a:solidFill>
                <a:latin typeface="+mn-lt"/>
                <a:ea typeface="+mn-ea"/>
                <a:cs typeface="+mn-cs"/>
              </a:rPr>
              <a:t>天） 	</a:t>
            </a:r>
          </a:p>
          <a:p>
            <a:r>
              <a:rPr lang="zh-CN" altLang="en-US" sz="1200" b="1" i="0" u="none" strike="noStrike" kern="1200" baseline="0" dirty="0" smtClean="0">
                <a:solidFill>
                  <a:schemeClr val="tx1"/>
                </a:solidFill>
                <a:latin typeface="+mn-lt"/>
                <a:ea typeface="+mn-ea"/>
                <a:cs typeface="+mn-cs"/>
              </a:rPr>
              <a:t>拆借利率 </a:t>
            </a:r>
            <a:r>
              <a:rPr lang="zh-CN" altLang="en-US" sz="1200" b="0" i="0" u="none" strike="noStrike" kern="1200" baseline="0" dirty="0" smtClean="0">
                <a:solidFill>
                  <a:schemeClr val="tx1"/>
                </a:solidFill>
                <a:latin typeface="+mn-lt"/>
                <a:ea typeface="+mn-ea"/>
                <a:cs typeface="+mn-cs"/>
              </a:rPr>
              <a:t>	拆入方付给拆出方的资金价格，以年利率表示 	</a:t>
            </a:r>
          </a:p>
          <a:p>
            <a:r>
              <a:rPr lang="zh-CN" altLang="en-US" sz="1200" b="1" i="0" u="none" strike="noStrike" kern="1200" baseline="0" dirty="0" smtClean="0">
                <a:solidFill>
                  <a:schemeClr val="tx1"/>
                </a:solidFill>
                <a:latin typeface="+mn-lt"/>
                <a:ea typeface="+mn-ea"/>
                <a:cs typeface="+mn-cs"/>
              </a:rPr>
              <a:t>拆借金额 </a:t>
            </a:r>
            <a:r>
              <a:rPr lang="zh-CN" altLang="en-US" sz="1200" b="0" i="0" u="none" strike="noStrike" kern="1200" baseline="0" dirty="0" smtClean="0">
                <a:solidFill>
                  <a:schemeClr val="tx1"/>
                </a:solidFill>
                <a:latin typeface="+mn-lt"/>
                <a:ea typeface="+mn-ea"/>
                <a:cs typeface="+mn-cs"/>
              </a:rPr>
              <a:t>	拆借金额，最低为</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万元，最小变动量为</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万元 	</a:t>
            </a:r>
          </a:p>
          <a:p>
            <a:r>
              <a:rPr lang="zh-CN" altLang="en-US" sz="1200" b="1" i="0" u="none" strike="noStrike" kern="1200" baseline="0" dirty="0" smtClean="0">
                <a:solidFill>
                  <a:schemeClr val="tx1"/>
                </a:solidFill>
                <a:latin typeface="+mn-lt"/>
                <a:ea typeface="+mn-ea"/>
                <a:cs typeface="+mn-cs"/>
              </a:rPr>
              <a:t>清算速度 </a:t>
            </a:r>
            <a:r>
              <a:rPr lang="zh-CN" altLang="en-US" sz="1200" b="0" i="0" u="none" strike="noStrike" kern="1200" baseline="0" dirty="0" smtClean="0">
                <a:solidFill>
                  <a:schemeClr val="tx1"/>
                </a:solidFill>
                <a:latin typeface="+mn-lt"/>
                <a:ea typeface="+mn-ea"/>
                <a:cs typeface="+mn-cs"/>
              </a:rPr>
              <a:t>	达成交易到实际清算的天（工作日）数，有</a:t>
            </a:r>
            <a:r>
              <a:rPr lang="en-US" altLang="zh-CN" sz="1200" b="0" i="0" u="none" strike="noStrike" kern="1200" baseline="0" dirty="0" smtClean="0">
                <a:solidFill>
                  <a:schemeClr val="tx1"/>
                </a:solidFill>
                <a:latin typeface="+mn-lt"/>
                <a:ea typeface="+mn-ea"/>
                <a:cs typeface="+mn-cs"/>
              </a:rPr>
              <a:t>T+0</a:t>
            </a:r>
            <a:r>
              <a:rPr lang="zh-CN" altLang="en-US" sz="1200" b="0" i="0" u="none" strike="noStrike" kern="1200" baseline="0" dirty="0" smtClean="0">
                <a:solidFill>
                  <a:schemeClr val="tx1"/>
                </a:solidFill>
                <a:latin typeface="+mn-lt"/>
                <a:ea typeface="+mn-ea"/>
                <a:cs typeface="+mn-cs"/>
              </a:rPr>
              <a:t>（成交当日清算）和</a:t>
            </a:r>
            <a:r>
              <a:rPr lang="en-US" altLang="zh-CN" sz="1200" b="0" i="0" u="none" strike="noStrike" kern="1200" baseline="0" dirty="0" smtClean="0">
                <a:solidFill>
                  <a:schemeClr val="tx1"/>
                </a:solidFill>
                <a:latin typeface="+mn-lt"/>
                <a:ea typeface="+mn-ea"/>
                <a:cs typeface="+mn-cs"/>
              </a:rPr>
              <a:t>T+1</a:t>
            </a:r>
            <a:r>
              <a:rPr lang="zh-CN" altLang="en-US" sz="1200" b="0" i="0" u="none" strike="noStrike" kern="1200" baseline="0" dirty="0" smtClean="0">
                <a:solidFill>
                  <a:schemeClr val="tx1"/>
                </a:solidFill>
                <a:latin typeface="+mn-lt"/>
                <a:ea typeface="+mn-ea"/>
                <a:cs typeface="+mn-cs"/>
              </a:rPr>
              <a:t>（成交次日清算）两种 	</a:t>
            </a:r>
          </a:p>
          <a:p>
            <a:r>
              <a:rPr lang="zh-CN" altLang="en-US" sz="1200" b="1" i="0" u="none" strike="noStrike" kern="1200" baseline="0" dirty="0" smtClean="0">
                <a:solidFill>
                  <a:schemeClr val="tx1"/>
                </a:solidFill>
                <a:latin typeface="+mn-lt"/>
                <a:ea typeface="+mn-ea"/>
                <a:cs typeface="+mn-cs"/>
              </a:rPr>
              <a:t>成交日 </a:t>
            </a:r>
            <a:r>
              <a:rPr lang="zh-CN" altLang="en-US" sz="1200" b="0" i="0" u="none" strike="noStrike" kern="1200" baseline="0" dirty="0" smtClean="0">
                <a:solidFill>
                  <a:schemeClr val="tx1"/>
                </a:solidFill>
                <a:latin typeface="+mn-lt"/>
                <a:ea typeface="+mn-ea"/>
                <a:cs typeface="+mn-cs"/>
              </a:rPr>
              <a:t>	达成交易的日期 	</a:t>
            </a:r>
          </a:p>
          <a:p>
            <a:r>
              <a:rPr lang="zh-CN" altLang="en-US" sz="1200" b="1" i="0" u="none" strike="noStrike" kern="1200" baseline="0" dirty="0" smtClean="0">
                <a:solidFill>
                  <a:schemeClr val="tx1"/>
                </a:solidFill>
                <a:latin typeface="+mn-lt"/>
                <a:ea typeface="+mn-ea"/>
                <a:cs typeface="+mn-cs"/>
              </a:rPr>
              <a:t>首次结算日 </a:t>
            </a:r>
            <a:r>
              <a:rPr lang="zh-CN" altLang="en-US" sz="1200" b="0" i="0" u="none" strike="noStrike" kern="1200" baseline="0" dirty="0" smtClean="0">
                <a:solidFill>
                  <a:schemeClr val="tx1"/>
                </a:solidFill>
                <a:latin typeface="+mn-lt"/>
                <a:ea typeface="+mn-ea"/>
                <a:cs typeface="+mn-cs"/>
              </a:rPr>
              <a:t>	首次结算日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成交日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清算速度（遇节假日顺延到下一工作日），是资金从拆出方向拆入方发生实际转移的日期 	</a:t>
            </a:r>
          </a:p>
          <a:p>
            <a:r>
              <a:rPr lang="zh-CN" altLang="en-US" sz="1200" b="1" i="0" u="none" strike="noStrike" kern="1200" baseline="0" dirty="0" smtClean="0">
                <a:solidFill>
                  <a:schemeClr val="tx1"/>
                </a:solidFill>
                <a:latin typeface="+mn-lt"/>
                <a:ea typeface="+mn-ea"/>
                <a:cs typeface="+mn-cs"/>
              </a:rPr>
              <a:t>到期还款日 </a:t>
            </a:r>
            <a:r>
              <a:rPr lang="zh-CN" altLang="en-US" sz="1200" b="0" i="0" u="none" strike="noStrike" kern="1200" baseline="0" dirty="0" smtClean="0">
                <a:solidFill>
                  <a:schemeClr val="tx1"/>
                </a:solidFill>
                <a:latin typeface="+mn-lt"/>
                <a:ea typeface="+mn-ea"/>
                <a:cs typeface="+mn-cs"/>
              </a:rPr>
              <a:t>	到期还款日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首次结算日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拆借期限（遇节假日顺延到下一工作日），是资金从拆入方实际归还至拆出方的日期 	</a:t>
            </a:r>
          </a:p>
          <a:p>
            <a:r>
              <a:rPr lang="zh-CN" altLang="en-US" sz="1200" b="1" i="0" u="none" strike="noStrike" kern="1200" baseline="0" dirty="0" smtClean="0">
                <a:solidFill>
                  <a:schemeClr val="tx1"/>
                </a:solidFill>
                <a:latin typeface="+mn-lt"/>
                <a:ea typeface="+mn-ea"/>
                <a:cs typeface="+mn-cs"/>
              </a:rPr>
              <a:t>实际占款天数 </a:t>
            </a:r>
            <a:r>
              <a:rPr lang="zh-CN" altLang="en-US" sz="1200" b="0" i="0" u="none" strike="noStrike" kern="1200" baseline="0" dirty="0" smtClean="0">
                <a:solidFill>
                  <a:schemeClr val="tx1"/>
                </a:solidFill>
                <a:latin typeface="+mn-lt"/>
                <a:ea typeface="+mn-ea"/>
                <a:cs typeface="+mn-cs"/>
              </a:rPr>
              <a:t>	实际占款天数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到期还款日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首次结算日 	</a:t>
            </a:r>
          </a:p>
          <a:p>
            <a:r>
              <a:rPr lang="zh-CN" altLang="en-US" sz="1200" b="1" i="0" u="none" strike="noStrike" kern="1200" baseline="0" dirty="0" smtClean="0">
                <a:solidFill>
                  <a:schemeClr val="tx1"/>
                </a:solidFill>
                <a:latin typeface="+mn-lt"/>
                <a:ea typeface="+mn-ea"/>
                <a:cs typeface="+mn-cs"/>
              </a:rPr>
              <a:t>应计利息 </a:t>
            </a:r>
            <a:r>
              <a:rPr lang="zh-CN" altLang="en-US" sz="1200" b="0" i="0" u="none" strike="noStrike" kern="1200" baseline="0" dirty="0" smtClean="0">
                <a:solidFill>
                  <a:schemeClr val="tx1"/>
                </a:solidFill>
                <a:latin typeface="+mn-lt"/>
                <a:ea typeface="+mn-ea"/>
                <a:cs typeface="+mn-cs"/>
              </a:rPr>
              <a:t>	到期还款日拆入方还给拆出方的利息总额，计息基准为</a:t>
            </a:r>
            <a:r>
              <a:rPr lang="zh-CN" altLang="en-US" sz="1200" b="1" i="0" u="none" strike="noStrike" kern="1200" baseline="0" dirty="0" smtClean="0">
                <a:solidFill>
                  <a:schemeClr val="tx1"/>
                </a:solidFill>
                <a:latin typeface="+mn-lt"/>
                <a:ea typeface="+mn-ea"/>
                <a:cs typeface="+mn-cs"/>
              </a:rPr>
              <a:t>“实际天数</a:t>
            </a:r>
            <a:r>
              <a:rPr lang="en-US" altLang="zh-CN" sz="1200" b="1" i="0" u="none" strike="noStrike" kern="1200" baseline="0" dirty="0" smtClean="0">
                <a:solidFill>
                  <a:schemeClr val="tx1"/>
                </a:solidFill>
                <a:latin typeface="+mn-lt"/>
                <a:ea typeface="+mn-ea"/>
                <a:cs typeface="+mn-cs"/>
              </a:rPr>
              <a:t>/360”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到期还款金额 </a:t>
            </a:r>
            <a:r>
              <a:rPr lang="zh-CN" altLang="en-US" sz="1200" b="0" i="0" u="none" strike="noStrike" kern="1200" baseline="0" dirty="0" smtClean="0">
                <a:solidFill>
                  <a:schemeClr val="tx1"/>
                </a:solidFill>
                <a:latin typeface="+mn-lt"/>
                <a:ea typeface="+mn-ea"/>
                <a:cs typeface="+mn-cs"/>
              </a:rPr>
              <a:t>	到期还款金额</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首次结算金额</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应计利息总额，是到期还款日拆入方还给拆出方的总金额 	</a:t>
            </a:r>
          </a:p>
          <a:p>
            <a:r>
              <a:rPr lang="zh-CN" altLang="en-US" sz="1200" b="1" i="0" u="none" strike="noStrike" kern="1200" baseline="0" dirty="0" smtClean="0">
                <a:solidFill>
                  <a:schemeClr val="tx1"/>
                </a:solidFill>
                <a:latin typeface="+mn-lt"/>
                <a:ea typeface="+mn-ea"/>
                <a:cs typeface="+mn-cs"/>
              </a:rPr>
              <a:t>交易品种 </a:t>
            </a:r>
            <a:r>
              <a:rPr lang="zh-CN" altLang="en-US" sz="1200" b="0" i="0" u="none" strike="noStrike" kern="1200" baseline="0" dirty="0" smtClean="0">
                <a:solidFill>
                  <a:schemeClr val="tx1"/>
                </a:solidFill>
                <a:latin typeface="+mn-lt"/>
                <a:ea typeface="+mn-ea"/>
                <a:cs typeface="+mn-cs"/>
              </a:rPr>
              <a:t>	拆借期限所属的统计区间，包括</a:t>
            </a:r>
            <a:r>
              <a:rPr lang="en-US" sz="1200" b="0" i="0" u="none" strike="noStrike" kern="1200" baseline="0" dirty="0" smtClean="0">
                <a:solidFill>
                  <a:schemeClr val="tx1"/>
                </a:solidFill>
                <a:latin typeface="+mn-lt"/>
                <a:ea typeface="+mn-ea"/>
                <a:cs typeface="+mn-cs"/>
              </a:rPr>
              <a:t>IBO001、IBO007、IBO014、IBO021、IBO1M、IBO2M、IBO3M、IBO4M、IBO6M、IBO9M</a:t>
            </a:r>
            <a:r>
              <a:rPr lang="zh-CN" altLang="en-US" sz="1200" b="0" i="0" u="none" strike="noStrike" kern="1200" baseline="0" dirty="0" smtClean="0">
                <a:solidFill>
                  <a:schemeClr val="tx1"/>
                </a:solidFill>
                <a:latin typeface="+mn-lt"/>
                <a:ea typeface="+mn-ea"/>
                <a:cs typeface="+mn-cs"/>
              </a:rPr>
              <a:t>和</a:t>
            </a:r>
            <a:r>
              <a:rPr lang="en-US" sz="1200" b="0" i="0" u="none" strike="noStrike" kern="1200" baseline="0" dirty="0" smtClean="0">
                <a:solidFill>
                  <a:schemeClr val="tx1"/>
                </a:solidFill>
                <a:latin typeface="+mn-lt"/>
                <a:ea typeface="+mn-ea"/>
                <a:cs typeface="+mn-cs"/>
              </a:rPr>
              <a:t>IBO1Y</a:t>
            </a:r>
            <a:r>
              <a:rPr lang="zh-CN" altLang="en-US" sz="1200" b="0" i="0" u="none" strike="noStrike" kern="1200" baseline="0" dirty="0" smtClean="0">
                <a:solidFill>
                  <a:schemeClr val="tx1"/>
                </a:solidFill>
                <a:latin typeface="+mn-lt"/>
                <a:ea typeface="+mn-ea"/>
                <a:cs typeface="+mn-cs"/>
              </a:rPr>
              <a:t>共</a:t>
            </a:r>
            <a:r>
              <a:rPr lang="en-US" altLang="zh-CN" sz="1200" b="0" i="0" u="none" strike="noStrike" kern="1200" baseline="0" dirty="0" smtClean="0">
                <a:solidFill>
                  <a:schemeClr val="tx1"/>
                </a:solidFill>
                <a:latin typeface="+mn-lt"/>
                <a:ea typeface="+mn-ea"/>
                <a:cs typeface="+mn-cs"/>
              </a:rPr>
              <a:t>11</a:t>
            </a:r>
            <a:r>
              <a:rPr lang="zh-CN" altLang="en-US" sz="1200" b="0" i="0" u="none" strike="noStrike" kern="1200" baseline="0" dirty="0" smtClean="0">
                <a:solidFill>
                  <a:schemeClr val="tx1"/>
                </a:solidFill>
                <a:latin typeface="+mn-lt"/>
                <a:ea typeface="+mn-ea"/>
                <a:cs typeface="+mn-cs"/>
              </a:rPr>
              <a:t>个品种 	</a:t>
            </a: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18</a:t>
            </a:fld>
            <a:endParaRPr lang="en-US"/>
          </a:p>
        </p:txBody>
      </p:sp>
    </p:spTree>
    <p:extLst>
      <p:ext uri="{BB962C8B-B14F-4D97-AF65-F5344CB8AC3E}">
        <p14:creationId xmlns:p14="http://schemas.microsoft.com/office/powerpoint/2010/main" val="1272687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a:buNone/>
            </a:pPr>
            <a:r>
              <a:rPr lang="zh-CN" altLang="en-US" sz="1200" dirty="0" smtClean="0"/>
              <a:t>应计利息：</a:t>
            </a:r>
            <a:endParaRPr lang="en-US" altLang="zh-CN" sz="1200" dirty="0" smtClean="0"/>
          </a:p>
          <a:p>
            <a:pPr>
              <a:buNone/>
            </a:pPr>
            <a:r>
              <a:rPr lang="en-US" altLang="zh-CN" sz="1200" dirty="0" smtClean="0"/>
              <a:t>                 </a:t>
            </a:r>
            <a:r>
              <a:rPr lang="zh-CN" altLang="en-US" sz="1200" dirty="0" smtClean="0"/>
              <a:t>应急利息</a:t>
            </a:r>
            <a:r>
              <a:rPr lang="en-US" altLang="zh-CN" sz="1200" dirty="0" smtClean="0"/>
              <a:t>=</a:t>
            </a:r>
            <a:r>
              <a:rPr lang="zh-CN" altLang="en-US" sz="1200" dirty="0" smtClean="0"/>
              <a:t>回购利率*交易金额*实际占款天数</a:t>
            </a:r>
            <a:r>
              <a:rPr lang="en-US" altLang="zh-CN" sz="1200" dirty="0" smtClean="0"/>
              <a:t>/365</a:t>
            </a:r>
          </a:p>
          <a:p>
            <a:pPr>
              <a:buNone/>
            </a:pPr>
            <a:endParaRPr lang="en-US" altLang="zh-CN" sz="1200" dirty="0" smtClean="0"/>
          </a:p>
          <a:p>
            <a:pPr>
              <a:buNone/>
            </a:pPr>
            <a:r>
              <a:rPr lang="zh-CN" altLang="en-US" sz="1200" dirty="0" smtClean="0"/>
              <a:t>交易金额：               </a:t>
            </a:r>
            <a:r>
              <a:rPr lang="en-US" altLang="zh-CN" sz="1200" dirty="0" smtClean="0"/>
              <a:t>n</a:t>
            </a:r>
          </a:p>
          <a:p>
            <a:pPr>
              <a:buNone/>
            </a:pPr>
            <a:r>
              <a:rPr lang="en-US" altLang="zh-CN" sz="1200" dirty="0" smtClean="0"/>
              <a:t>                               T= ∑(A</a:t>
            </a:r>
            <a:r>
              <a:rPr lang="en-US" altLang="zh-CN" sz="1200" baseline="-25000" dirty="0" smtClean="0"/>
              <a:t>i</a:t>
            </a:r>
            <a:r>
              <a:rPr lang="en-US" altLang="zh-CN" sz="1200" dirty="0" smtClean="0"/>
              <a:t>*D</a:t>
            </a:r>
            <a:r>
              <a:rPr lang="en-US" altLang="zh-CN" sz="1200" baseline="-25000" dirty="0" smtClean="0"/>
              <a:t>i</a:t>
            </a:r>
            <a:r>
              <a:rPr lang="en-US" altLang="zh-CN" sz="1200" dirty="0" smtClean="0"/>
              <a:t>)</a:t>
            </a:r>
          </a:p>
          <a:p>
            <a:pPr>
              <a:buNone/>
            </a:pPr>
            <a:r>
              <a:rPr lang="en-US" altLang="zh-CN" sz="1200" dirty="0" smtClean="0"/>
              <a:t>                                     </a:t>
            </a:r>
            <a:r>
              <a:rPr lang="en-US" altLang="zh-CN" sz="1200" dirty="0" err="1" smtClean="0"/>
              <a:t>i</a:t>
            </a:r>
            <a:r>
              <a:rPr lang="en-US" altLang="zh-CN" sz="1200" dirty="0" smtClean="0"/>
              <a:t>=1</a:t>
            </a:r>
          </a:p>
          <a:p>
            <a:pPr>
              <a:buNone/>
            </a:pPr>
            <a:r>
              <a:rPr lang="zh-CN" altLang="en-US" sz="1200" dirty="0" smtClean="0"/>
              <a:t>其中，</a:t>
            </a:r>
            <a:r>
              <a:rPr lang="en-US" altLang="zh-CN" sz="1200" dirty="0" smtClean="0"/>
              <a:t>T </a:t>
            </a:r>
            <a:r>
              <a:rPr lang="zh-CN" altLang="en-US" sz="1200" dirty="0" smtClean="0"/>
              <a:t>为成交总金额，</a:t>
            </a:r>
            <a:r>
              <a:rPr lang="en-US" altLang="zh-CN" sz="1200" dirty="0" smtClean="0"/>
              <a:t>n</a:t>
            </a:r>
            <a:r>
              <a:rPr lang="zh-CN" altLang="en-US" sz="1200" dirty="0" smtClean="0"/>
              <a:t>为质押债券数量，</a:t>
            </a:r>
            <a:r>
              <a:rPr lang="en-US" altLang="zh-CN" sz="1200" dirty="0" smtClean="0"/>
              <a:t>A</a:t>
            </a:r>
            <a:r>
              <a:rPr lang="en-US" altLang="zh-CN" sz="1200" baseline="-25000" dirty="0" smtClean="0"/>
              <a:t>i</a:t>
            </a:r>
            <a:r>
              <a:rPr lang="zh-CN" altLang="en-US" sz="1200" dirty="0" smtClean="0"/>
              <a:t>为第</a:t>
            </a:r>
            <a:r>
              <a:rPr lang="en-US" altLang="zh-CN" sz="1200" dirty="0" err="1" smtClean="0"/>
              <a:t>i</a:t>
            </a:r>
            <a:r>
              <a:rPr lang="zh-CN" altLang="en-US" sz="1200" dirty="0" smtClean="0"/>
              <a:t>只债券的券面总</a:t>
            </a:r>
          </a:p>
          <a:p>
            <a:pPr>
              <a:buNone/>
            </a:pPr>
            <a:r>
              <a:rPr lang="zh-CN" altLang="en-US" sz="1200" dirty="0" smtClean="0"/>
              <a:t>额，</a:t>
            </a:r>
            <a:r>
              <a:rPr lang="en-US" altLang="zh-CN" sz="1200" dirty="0" smtClean="0"/>
              <a:t>D</a:t>
            </a:r>
            <a:r>
              <a:rPr lang="en-US" altLang="zh-CN" sz="1200" baseline="-25000" dirty="0" smtClean="0"/>
              <a:t>i</a:t>
            </a:r>
            <a:r>
              <a:rPr lang="zh-CN" altLang="en-US" sz="1200" dirty="0" smtClean="0"/>
              <a:t>为第</a:t>
            </a:r>
            <a:r>
              <a:rPr lang="en-US" altLang="zh-CN" sz="1200" dirty="0" err="1" smtClean="0"/>
              <a:t>i</a:t>
            </a:r>
            <a:r>
              <a:rPr lang="zh-CN" altLang="en-US" sz="1200" dirty="0" smtClean="0"/>
              <a:t>只债券的折算比例。</a:t>
            </a:r>
            <a:endParaRPr lang="en-US" altLang="zh-CN" sz="1200" dirty="0" smtClean="0"/>
          </a:p>
          <a:p>
            <a:pPr>
              <a:buNone/>
            </a:pPr>
            <a:endParaRPr lang="en-US" altLang="zh-CN" sz="1200" dirty="0" smtClean="0"/>
          </a:p>
          <a:p>
            <a:r>
              <a:rPr lang="zh-CN" altLang="en-US" sz="1200" b="1" i="0" u="none" strike="noStrike" kern="1200" baseline="0" dirty="0" smtClean="0">
                <a:solidFill>
                  <a:schemeClr val="tx1"/>
                </a:solidFill>
                <a:latin typeface="+mn-lt"/>
                <a:ea typeface="+mn-ea"/>
                <a:cs typeface="+mn-cs"/>
              </a:rPr>
              <a:t>质押式回购交易要素 </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交易要素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含义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交易方向 </a:t>
            </a:r>
            <a:r>
              <a:rPr lang="zh-CN" altLang="en-US" sz="1200" b="0" i="0" u="none" strike="noStrike" kern="1200" baseline="0" dirty="0" smtClean="0">
                <a:solidFill>
                  <a:schemeClr val="tx1"/>
                </a:solidFill>
                <a:latin typeface="+mn-lt"/>
                <a:ea typeface="+mn-ea"/>
                <a:cs typeface="+mn-cs"/>
              </a:rPr>
              <a:t>	正回购或逆回购，即融入或融出资金 	</a:t>
            </a:r>
          </a:p>
          <a:p>
            <a:r>
              <a:rPr lang="zh-CN" altLang="en-US" sz="1200" b="1" i="0" u="none" strike="noStrike" kern="1200" baseline="0" dirty="0" smtClean="0">
                <a:solidFill>
                  <a:schemeClr val="tx1"/>
                </a:solidFill>
                <a:latin typeface="+mn-lt"/>
                <a:ea typeface="+mn-ea"/>
                <a:cs typeface="+mn-cs"/>
              </a:rPr>
              <a:t>回购期限 </a:t>
            </a:r>
            <a:r>
              <a:rPr lang="zh-CN" altLang="en-US" sz="1200" b="0" i="0" u="none" strike="noStrike" kern="1200" baseline="0" dirty="0" smtClean="0">
                <a:solidFill>
                  <a:schemeClr val="tx1"/>
                </a:solidFill>
                <a:latin typeface="+mn-lt"/>
                <a:ea typeface="+mn-ea"/>
                <a:cs typeface="+mn-cs"/>
              </a:rPr>
              <a:t>	回购天数</a:t>
            </a:r>
            <a:r>
              <a:rPr lang="zh-CN" altLang="en-US" sz="1200" b="1" i="0" u="none" strike="noStrike" kern="1200" baseline="0" dirty="0" smtClean="0">
                <a:solidFill>
                  <a:schemeClr val="tx1"/>
                </a:solidFill>
                <a:latin typeface="+mn-lt"/>
                <a:ea typeface="+mn-ea"/>
                <a:cs typeface="+mn-cs"/>
              </a:rPr>
              <a:t>（最长不超过</a:t>
            </a:r>
            <a:r>
              <a:rPr lang="en-US" altLang="zh-CN" sz="1200" b="1" i="0" u="none" strike="noStrike" kern="1200" baseline="0" dirty="0" smtClean="0">
                <a:solidFill>
                  <a:schemeClr val="tx1"/>
                </a:solidFill>
                <a:latin typeface="+mn-lt"/>
                <a:ea typeface="+mn-ea"/>
                <a:cs typeface="+mn-cs"/>
              </a:rPr>
              <a:t>365</a:t>
            </a:r>
            <a:r>
              <a:rPr lang="zh-CN" altLang="en-US" sz="1200" b="1" i="0" u="none" strike="noStrike" kern="1200" baseline="0" dirty="0" smtClean="0">
                <a:solidFill>
                  <a:schemeClr val="tx1"/>
                </a:solidFill>
                <a:latin typeface="+mn-lt"/>
                <a:ea typeface="+mn-ea"/>
                <a:cs typeface="+mn-cs"/>
              </a:rPr>
              <a:t>天）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回购利率 </a:t>
            </a:r>
            <a:r>
              <a:rPr lang="zh-CN" altLang="en-US" sz="1200" b="0" i="0" u="none" strike="noStrike" kern="1200" baseline="0" dirty="0" smtClean="0">
                <a:solidFill>
                  <a:schemeClr val="tx1"/>
                </a:solidFill>
                <a:latin typeface="+mn-lt"/>
                <a:ea typeface="+mn-ea"/>
                <a:cs typeface="+mn-cs"/>
              </a:rPr>
              <a:t>	正回购方付给逆回购方的资金价格，以年利率表示 	</a:t>
            </a:r>
          </a:p>
          <a:p>
            <a:r>
              <a:rPr lang="zh-CN" altLang="en-US" sz="1200" b="1" i="0" u="none" strike="noStrike" kern="1200" baseline="0" dirty="0" smtClean="0">
                <a:solidFill>
                  <a:schemeClr val="tx1"/>
                </a:solidFill>
                <a:latin typeface="+mn-lt"/>
                <a:ea typeface="+mn-ea"/>
                <a:cs typeface="+mn-cs"/>
              </a:rPr>
              <a:t>债券代码</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债券名称 </a:t>
            </a:r>
            <a:r>
              <a:rPr lang="zh-CN" altLang="en-US" sz="1200" b="0" i="0" u="none" strike="noStrike" kern="1200" baseline="0" dirty="0" smtClean="0">
                <a:solidFill>
                  <a:schemeClr val="tx1"/>
                </a:solidFill>
                <a:latin typeface="+mn-lt"/>
                <a:ea typeface="+mn-ea"/>
                <a:cs typeface="+mn-cs"/>
              </a:rPr>
              <a:t>	质押债券代码</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名称，单笔交易的质押券数量最多为</a:t>
            </a:r>
            <a:r>
              <a:rPr lang="en-US" altLang="zh-CN" sz="1200" b="1" i="0" u="none" strike="noStrike" kern="1200" baseline="0" dirty="0" smtClean="0">
                <a:solidFill>
                  <a:schemeClr val="tx1"/>
                </a:solidFill>
                <a:latin typeface="+mn-lt"/>
                <a:ea typeface="+mn-ea"/>
                <a:cs typeface="+mn-cs"/>
              </a:rPr>
              <a:t>15</a:t>
            </a:r>
            <a:r>
              <a:rPr lang="zh-CN" altLang="en-US" sz="1200" b="0" i="0" u="none" strike="noStrike" kern="1200" baseline="0" dirty="0" smtClean="0">
                <a:solidFill>
                  <a:schemeClr val="tx1"/>
                </a:solidFill>
                <a:latin typeface="+mn-lt"/>
                <a:ea typeface="+mn-ea"/>
                <a:cs typeface="+mn-cs"/>
              </a:rPr>
              <a:t>只，且必须为</a:t>
            </a:r>
            <a:r>
              <a:rPr lang="zh-CN" altLang="en-US" sz="1200" b="1" i="0" u="none" strike="noStrike" kern="1200" baseline="0" dirty="0" smtClean="0">
                <a:solidFill>
                  <a:schemeClr val="tx1"/>
                </a:solidFill>
                <a:latin typeface="+mn-lt"/>
                <a:ea typeface="+mn-ea"/>
                <a:cs typeface="+mn-cs"/>
              </a:rPr>
              <a:t>同一托管机构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券面总额 </a:t>
            </a:r>
            <a:r>
              <a:rPr lang="zh-CN" altLang="en-US" sz="1200" b="0" i="0" u="none" strike="noStrike" kern="1200" baseline="0" dirty="0" smtClean="0">
                <a:solidFill>
                  <a:schemeClr val="tx1"/>
                </a:solidFill>
                <a:latin typeface="+mn-lt"/>
                <a:ea typeface="+mn-ea"/>
                <a:cs typeface="+mn-cs"/>
              </a:rPr>
              <a:t>	质押债券的券面总额，最低为</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万元，最小变动单位为</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万元 	</a:t>
            </a:r>
          </a:p>
          <a:p>
            <a:r>
              <a:rPr lang="zh-CN" altLang="en-US" sz="1200" b="1" i="0" u="none" strike="noStrike" kern="1200" baseline="0" dirty="0" smtClean="0">
                <a:solidFill>
                  <a:schemeClr val="tx1"/>
                </a:solidFill>
                <a:latin typeface="+mn-lt"/>
                <a:ea typeface="+mn-ea"/>
                <a:cs typeface="+mn-cs"/>
              </a:rPr>
              <a:t>折算比例 </a:t>
            </a:r>
            <a:r>
              <a:rPr lang="zh-CN" altLang="en-US" sz="1200" b="0" i="0" u="none" strike="noStrike" kern="1200" baseline="0" dirty="0" smtClean="0">
                <a:solidFill>
                  <a:schemeClr val="tx1"/>
                </a:solidFill>
                <a:latin typeface="+mn-lt"/>
                <a:ea typeface="+mn-ea"/>
                <a:cs typeface="+mn-cs"/>
              </a:rPr>
              <a:t>	折算比例</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实际融入金额</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质押债券券面总额*</a:t>
            </a:r>
            <a:r>
              <a:rPr lang="en-US" altLang="zh-CN" sz="1200" b="0" i="0" u="none" strike="noStrike" kern="1200" baseline="0" dirty="0" smtClean="0">
                <a:solidFill>
                  <a:schemeClr val="tx1"/>
                </a:solidFill>
                <a:latin typeface="+mn-lt"/>
                <a:ea typeface="+mn-ea"/>
                <a:cs typeface="+mn-cs"/>
              </a:rPr>
              <a:t>100% 	</a:t>
            </a:r>
          </a:p>
          <a:p>
            <a:r>
              <a:rPr lang="zh-CN" altLang="en-US" sz="1200" b="1" i="0" u="none" strike="noStrike" kern="1200" baseline="0" dirty="0" smtClean="0">
                <a:solidFill>
                  <a:schemeClr val="tx1"/>
                </a:solidFill>
                <a:latin typeface="+mn-lt"/>
                <a:ea typeface="+mn-ea"/>
                <a:cs typeface="+mn-cs"/>
              </a:rPr>
              <a:t>交易金额 </a:t>
            </a:r>
            <a:r>
              <a:rPr lang="zh-CN" altLang="en-US" sz="1200" b="0" i="0" u="none" strike="noStrike" kern="1200" baseline="0" dirty="0" smtClean="0">
                <a:solidFill>
                  <a:schemeClr val="tx1"/>
                </a:solidFill>
                <a:latin typeface="+mn-lt"/>
                <a:ea typeface="+mn-ea"/>
                <a:cs typeface="+mn-cs"/>
              </a:rPr>
              <a:t>	正回购方实际融入金额 	</a:t>
            </a:r>
          </a:p>
          <a:p>
            <a:r>
              <a:rPr lang="zh-CN" altLang="en-US" sz="1200" b="1" i="0" u="none" strike="noStrike" kern="1200" baseline="0" dirty="0" smtClean="0">
                <a:solidFill>
                  <a:schemeClr val="tx1"/>
                </a:solidFill>
                <a:latin typeface="+mn-lt"/>
                <a:ea typeface="+mn-ea"/>
                <a:cs typeface="+mn-cs"/>
              </a:rPr>
              <a:t>应计利息 </a:t>
            </a:r>
            <a:r>
              <a:rPr lang="zh-CN" altLang="en-US" sz="1200" b="0" i="0" u="none" strike="noStrike" kern="1200" baseline="0" dirty="0" smtClean="0">
                <a:solidFill>
                  <a:schemeClr val="tx1"/>
                </a:solidFill>
                <a:latin typeface="+mn-lt"/>
                <a:ea typeface="+mn-ea"/>
                <a:cs typeface="+mn-cs"/>
              </a:rPr>
              <a:t>	到期日正回购方还给逆回购方的利息总额，计息基准为</a:t>
            </a:r>
            <a:r>
              <a:rPr lang="zh-CN" altLang="en-US" sz="1200" b="1" i="0" u="none" strike="noStrike" kern="1200" baseline="0" dirty="0" smtClean="0">
                <a:solidFill>
                  <a:schemeClr val="tx1"/>
                </a:solidFill>
                <a:latin typeface="+mn-lt"/>
                <a:ea typeface="+mn-ea"/>
                <a:cs typeface="+mn-cs"/>
              </a:rPr>
              <a:t>“实际天数</a:t>
            </a:r>
            <a:r>
              <a:rPr lang="en-US" altLang="zh-CN" sz="1200" b="1" i="0" u="none" strike="noStrike" kern="1200" baseline="0" dirty="0" smtClean="0">
                <a:solidFill>
                  <a:schemeClr val="tx1"/>
                </a:solidFill>
                <a:latin typeface="+mn-lt"/>
                <a:ea typeface="+mn-ea"/>
                <a:cs typeface="+mn-cs"/>
              </a:rPr>
              <a:t>/365”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到期结算金额 </a:t>
            </a:r>
            <a:r>
              <a:rPr lang="zh-CN" altLang="en-US" sz="1200" b="0" i="0" u="none" strike="noStrike" kern="1200" baseline="0" dirty="0" smtClean="0">
                <a:solidFill>
                  <a:schemeClr val="tx1"/>
                </a:solidFill>
                <a:latin typeface="+mn-lt"/>
                <a:ea typeface="+mn-ea"/>
                <a:cs typeface="+mn-cs"/>
              </a:rPr>
              <a:t>	到期结算金额</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交易金额</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应计利息总额，是到期日正回购方返还的金额 	</a:t>
            </a:r>
          </a:p>
          <a:p>
            <a:r>
              <a:rPr lang="zh-CN" altLang="en-US" sz="1200" b="1" i="0" u="none" strike="noStrike" kern="1200" baseline="0" dirty="0" smtClean="0">
                <a:solidFill>
                  <a:schemeClr val="tx1"/>
                </a:solidFill>
                <a:latin typeface="+mn-lt"/>
                <a:ea typeface="+mn-ea"/>
                <a:cs typeface="+mn-cs"/>
              </a:rPr>
              <a:t>清算速度 </a:t>
            </a:r>
            <a:r>
              <a:rPr lang="zh-CN" altLang="en-US" sz="1200" b="0" i="0" u="none" strike="noStrike" kern="1200" baseline="0" dirty="0" smtClean="0">
                <a:solidFill>
                  <a:schemeClr val="tx1"/>
                </a:solidFill>
                <a:latin typeface="+mn-lt"/>
                <a:ea typeface="+mn-ea"/>
                <a:cs typeface="+mn-cs"/>
              </a:rPr>
              <a:t>	达成交易到实际清算的天（工作日）数，包括</a:t>
            </a:r>
            <a:r>
              <a:rPr lang="en-US" altLang="zh-CN" sz="1200" b="0" i="0" u="none" strike="noStrike" kern="1200" baseline="0" dirty="0" smtClean="0">
                <a:solidFill>
                  <a:schemeClr val="tx1"/>
                </a:solidFill>
                <a:latin typeface="+mn-lt"/>
                <a:ea typeface="+mn-ea"/>
                <a:cs typeface="+mn-cs"/>
              </a:rPr>
              <a:t>T+0</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T+1 	</a:t>
            </a:r>
          </a:p>
          <a:p>
            <a:r>
              <a:rPr lang="zh-CN" altLang="en-US" sz="1200" b="1" i="0" u="none" strike="noStrike" kern="1200" baseline="0" dirty="0" smtClean="0">
                <a:solidFill>
                  <a:schemeClr val="tx1"/>
                </a:solidFill>
                <a:latin typeface="+mn-lt"/>
                <a:ea typeface="+mn-ea"/>
                <a:cs typeface="+mn-cs"/>
              </a:rPr>
              <a:t>成交日 </a:t>
            </a:r>
            <a:r>
              <a:rPr lang="zh-CN" altLang="en-US" sz="1200" b="0" i="0" u="none" strike="noStrike" kern="1200" baseline="0" dirty="0" smtClean="0">
                <a:solidFill>
                  <a:schemeClr val="tx1"/>
                </a:solidFill>
                <a:latin typeface="+mn-lt"/>
                <a:ea typeface="+mn-ea"/>
                <a:cs typeface="+mn-cs"/>
              </a:rPr>
              <a:t>	达成交易的日期 	</a:t>
            </a:r>
          </a:p>
          <a:p>
            <a:r>
              <a:rPr lang="zh-CN" altLang="en-US" sz="1200" b="1" i="0" u="none" strike="noStrike" kern="1200" baseline="0" dirty="0" smtClean="0">
                <a:solidFill>
                  <a:schemeClr val="tx1"/>
                </a:solidFill>
                <a:latin typeface="+mn-lt"/>
                <a:ea typeface="+mn-ea"/>
                <a:cs typeface="+mn-cs"/>
              </a:rPr>
              <a:t>首次结算日 </a:t>
            </a:r>
            <a:r>
              <a:rPr lang="zh-CN" altLang="en-US" sz="1200" b="0" i="0" u="none" strike="noStrike" kern="1200" baseline="0" dirty="0" smtClean="0">
                <a:solidFill>
                  <a:schemeClr val="tx1"/>
                </a:solidFill>
                <a:latin typeface="+mn-lt"/>
                <a:ea typeface="+mn-ea"/>
                <a:cs typeface="+mn-cs"/>
              </a:rPr>
              <a:t>	首次结算日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成交日＋清算速度（遇节假日顺延到下一交易日），开始计息的日期 	</a:t>
            </a:r>
          </a:p>
          <a:p>
            <a:r>
              <a:rPr lang="zh-CN" altLang="en-US" sz="1200" b="1" i="0" u="none" strike="noStrike" kern="1200" baseline="0" dirty="0" smtClean="0">
                <a:solidFill>
                  <a:schemeClr val="tx1"/>
                </a:solidFill>
                <a:latin typeface="+mn-lt"/>
                <a:ea typeface="+mn-ea"/>
                <a:cs typeface="+mn-cs"/>
              </a:rPr>
              <a:t>到期结算日 </a:t>
            </a:r>
            <a:r>
              <a:rPr lang="zh-CN" altLang="en-US" sz="1200" b="0" i="0" u="none" strike="noStrike" kern="1200" baseline="0" dirty="0" smtClean="0">
                <a:solidFill>
                  <a:schemeClr val="tx1"/>
                </a:solidFill>
                <a:latin typeface="+mn-lt"/>
                <a:ea typeface="+mn-ea"/>
                <a:cs typeface="+mn-cs"/>
              </a:rPr>
              <a:t>	到期结算日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首次结算日＋回购期限（遇节假日顺延到下一交易日），到期清算的日期 	</a:t>
            </a:r>
          </a:p>
          <a:p>
            <a:r>
              <a:rPr lang="zh-CN" altLang="en-US" sz="1200" b="1" i="0" u="none" strike="noStrike" kern="1200" baseline="0" dirty="0" smtClean="0">
                <a:solidFill>
                  <a:schemeClr val="tx1"/>
                </a:solidFill>
                <a:latin typeface="+mn-lt"/>
                <a:ea typeface="+mn-ea"/>
                <a:cs typeface="+mn-cs"/>
              </a:rPr>
              <a:t>实际占款天数 </a:t>
            </a:r>
            <a:r>
              <a:rPr lang="zh-CN" altLang="en-US" sz="1200" b="0" i="0" u="none" strike="noStrike" kern="1200" baseline="0" dirty="0" smtClean="0">
                <a:solidFill>
                  <a:schemeClr val="tx1"/>
                </a:solidFill>
                <a:latin typeface="+mn-lt"/>
                <a:ea typeface="+mn-ea"/>
                <a:cs typeface="+mn-cs"/>
              </a:rPr>
              <a:t>	实际占款天数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到期结算日－首次结算日 	</a:t>
            </a:r>
          </a:p>
          <a:p>
            <a:r>
              <a:rPr lang="zh-CN" altLang="en-US" sz="1200" b="1" i="0" u="none" strike="noStrike" kern="1200" baseline="0" dirty="0" smtClean="0">
                <a:solidFill>
                  <a:schemeClr val="tx1"/>
                </a:solidFill>
                <a:latin typeface="+mn-lt"/>
                <a:ea typeface="+mn-ea"/>
                <a:cs typeface="+mn-cs"/>
              </a:rPr>
              <a:t>首次</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到期结算方式 </a:t>
            </a:r>
            <a:r>
              <a:rPr lang="zh-CN" altLang="en-US" sz="1200" b="0" i="0" u="none" strike="noStrike" kern="1200" baseline="0" dirty="0" smtClean="0">
                <a:solidFill>
                  <a:schemeClr val="tx1"/>
                </a:solidFill>
                <a:latin typeface="+mn-lt"/>
                <a:ea typeface="+mn-ea"/>
                <a:cs typeface="+mn-cs"/>
              </a:rPr>
              <a:t>	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到期结算时的资金支付和债券结算方式，均应采用</a:t>
            </a:r>
            <a:r>
              <a:rPr lang="zh-CN" altLang="en-US" sz="1200" b="1" i="0" u="none" strike="noStrike" kern="1200" baseline="0" dirty="0" smtClean="0">
                <a:solidFill>
                  <a:schemeClr val="tx1"/>
                </a:solidFill>
                <a:latin typeface="+mn-lt"/>
                <a:ea typeface="+mn-ea"/>
                <a:cs typeface="+mn-cs"/>
              </a:rPr>
              <a:t>券款对付（</a:t>
            </a:r>
            <a:r>
              <a:rPr lang="en-US" altLang="zh-CN" sz="1200" b="1" i="0" u="none" strike="noStrike" kern="1200" baseline="0" dirty="0" smtClean="0">
                <a:solidFill>
                  <a:schemeClr val="tx1"/>
                </a:solidFill>
                <a:latin typeface="+mn-lt"/>
                <a:ea typeface="+mn-ea"/>
                <a:cs typeface="+mn-cs"/>
              </a:rPr>
              <a:t>DVP</a:t>
            </a:r>
            <a:r>
              <a:rPr lang="zh-CN" altLang="en-US" sz="1200" b="1"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交易品种 </a:t>
            </a:r>
            <a:r>
              <a:rPr lang="zh-CN" altLang="en-US" sz="1200" b="0" i="0" u="none" strike="noStrike" kern="1200" baseline="0" dirty="0" smtClean="0">
                <a:solidFill>
                  <a:schemeClr val="tx1"/>
                </a:solidFill>
                <a:latin typeface="+mn-lt"/>
                <a:ea typeface="+mn-ea"/>
                <a:cs typeface="+mn-cs"/>
              </a:rPr>
              <a:t>	根据质押式回购交易期限，由系统自动计算并显示的回购期限所属的统计区间，包括：</a:t>
            </a:r>
            <a:r>
              <a:rPr lang="en-US" altLang="zh-CN" sz="1200" b="0" i="0" u="none" strike="noStrike" kern="1200" baseline="0" dirty="0" smtClean="0">
                <a:solidFill>
                  <a:schemeClr val="tx1"/>
                </a:solidFill>
                <a:latin typeface="+mn-lt"/>
                <a:ea typeface="+mn-ea"/>
                <a:cs typeface="+mn-cs"/>
              </a:rPr>
              <a:t>R001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R007</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R014</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R021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R1M</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R2M</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R3M</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R4M</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R6M</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R9M</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R1Y </a:t>
            </a:r>
            <a:endParaRPr lang="en-US" altLang="zh-CN" sz="1200" dirty="0" smtClean="0"/>
          </a:p>
          <a:p>
            <a:endParaRPr lang="en-US" dirty="0" smtClean="0"/>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回购市场概述 </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参与主体：</a:t>
            </a:r>
            <a:r>
              <a:rPr lang="zh-CN" altLang="en-US" sz="1200" b="0" i="0" u="none" strike="noStrike" kern="1200" baseline="0" dirty="0" smtClean="0">
                <a:solidFill>
                  <a:schemeClr val="tx1"/>
                </a:solidFill>
                <a:latin typeface="+mn-lt"/>
                <a:ea typeface="+mn-ea"/>
                <a:cs typeface="+mn-cs"/>
              </a:rPr>
              <a:t>成员广泛，各类金融机构和非法人投资者皆可通过回购市场进行资金融通和头寸管理 </a:t>
            </a:r>
          </a:p>
          <a:p>
            <a:r>
              <a:rPr lang="zh-CN" altLang="en-US" sz="1200" b="0" i="0" u="none" strike="noStrike" kern="1200" baseline="0" dirty="0" smtClean="0">
                <a:solidFill>
                  <a:schemeClr val="tx1"/>
                </a:solidFill>
                <a:latin typeface="+mn-lt"/>
                <a:ea typeface="+mn-ea"/>
                <a:cs typeface="+mn-cs"/>
              </a:rPr>
              <a:t>境外参与主体包括境外央行类（境外央行或货币当局、国际金融组织、主权财富基金），境外法人类机构投资者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回购券种：</a:t>
            </a:r>
            <a:r>
              <a:rPr lang="zh-CN" altLang="en-US" sz="1200" b="0" i="0" u="none" strike="noStrike" kern="1200" baseline="0" dirty="0" smtClean="0">
                <a:solidFill>
                  <a:schemeClr val="tx1"/>
                </a:solidFill>
                <a:latin typeface="+mn-lt"/>
                <a:ea typeface="+mn-ea"/>
                <a:cs typeface="+mn-cs"/>
              </a:rPr>
              <a:t>除非公开定向发行债务融资工具</a:t>
            </a:r>
            <a:r>
              <a:rPr lang="en-US" altLang="zh-CN" sz="1200" b="0" i="0" u="none" strike="noStrike" kern="1200" baseline="0" dirty="0" smtClean="0">
                <a:solidFill>
                  <a:schemeClr val="tx1"/>
                </a:solidFill>
                <a:latin typeface="+mn-lt"/>
                <a:ea typeface="+mn-ea"/>
                <a:cs typeface="+mn-cs"/>
              </a:rPr>
              <a:t>(PPN) </a:t>
            </a:r>
            <a:r>
              <a:rPr lang="zh-CN" altLang="en-US" sz="1200" b="0" i="0" u="none" strike="noStrike" kern="1200" baseline="0" dirty="0" smtClean="0">
                <a:solidFill>
                  <a:schemeClr val="tx1"/>
                </a:solidFill>
                <a:latin typeface="+mn-lt"/>
                <a:ea typeface="+mn-ea"/>
                <a:cs typeface="+mn-cs"/>
              </a:rPr>
              <a:t>外，银行间债券市场的各类券种（包括外币债、</a:t>
            </a:r>
            <a:r>
              <a:rPr lang="en-US" altLang="zh-CN" sz="1200" b="0" i="0" u="none" strike="noStrike" kern="1200" baseline="0" dirty="0" smtClean="0">
                <a:solidFill>
                  <a:schemeClr val="tx1"/>
                </a:solidFill>
                <a:latin typeface="+mn-lt"/>
                <a:ea typeface="+mn-ea"/>
                <a:cs typeface="+mn-cs"/>
              </a:rPr>
              <a:t>SDR</a:t>
            </a:r>
            <a:r>
              <a:rPr lang="zh-CN" altLang="en-US" sz="1200" b="0" i="0" u="none" strike="noStrike" kern="1200" baseline="0" dirty="0" smtClean="0">
                <a:solidFill>
                  <a:schemeClr val="tx1"/>
                </a:solidFill>
                <a:latin typeface="+mn-lt"/>
                <a:ea typeface="+mn-ea"/>
                <a:cs typeface="+mn-cs"/>
              </a:rPr>
              <a:t>计价债券）均可用于回购，资产支持证券（</a:t>
            </a:r>
            <a:r>
              <a:rPr lang="en-US" altLang="zh-CN" sz="1200" b="0" i="0" u="none" strike="noStrike" kern="1200" baseline="0" dirty="0" smtClean="0">
                <a:solidFill>
                  <a:schemeClr val="tx1"/>
                </a:solidFill>
                <a:latin typeface="+mn-lt"/>
                <a:ea typeface="+mn-ea"/>
                <a:cs typeface="+mn-cs"/>
              </a:rPr>
              <a:t>ABS</a:t>
            </a:r>
            <a:r>
              <a:rPr lang="zh-CN" altLang="en-US" sz="1200" b="0" i="0" u="none" strike="noStrike" kern="1200" baseline="0" dirty="0" smtClean="0">
                <a:solidFill>
                  <a:schemeClr val="tx1"/>
                </a:solidFill>
                <a:latin typeface="+mn-lt"/>
                <a:ea typeface="+mn-ea"/>
                <a:cs typeface="+mn-cs"/>
              </a:rPr>
              <a:t>）仅支持质押式回购 </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2015</a:t>
            </a:r>
            <a:r>
              <a:rPr lang="zh-CN" altLang="en-US" sz="1200" b="0" i="0" u="none" strike="noStrike" kern="1200" baseline="0" dirty="0" smtClean="0">
                <a:solidFill>
                  <a:schemeClr val="tx1"/>
                </a:solidFill>
                <a:latin typeface="+mn-lt"/>
                <a:ea typeface="+mn-ea"/>
                <a:cs typeface="+mn-cs"/>
              </a:rPr>
              <a:t>年</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月</a:t>
            </a:r>
            <a:r>
              <a:rPr lang="en-US" altLang="zh-CN" sz="1200" b="0" i="0" u="none" strike="noStrike" kern="1200" baseline="0" dirty="0" smtClean="0">
                <a:solidFill>
                  <a:schemeClr val="tx1"/>
                </a:solidFill>
                <a:latin typeface="+mn-lt"/>
                <a:ea typeface="+mn-ea"/>
                <a:cs typeface="+mn-cs"/>
              </a:rPr>
              <a:t>9</a:t>
            </a:r>
            <a:r>
              <a:rPr lang="zh-CN" altLang="en-US" sz="1200" b="0" i="0" u="none" strike="noStrike" kern="1200" baseline="0" dirty="0" smtClean="0">
                <a:solidFill>
                  <a:schemeClr val="tx1"/>
                </a:solidFill>
                <a:latin typeface="+mn-lt"/>
                <a:ea typeface="+mn-ea"/>
                <a:cs typeface="+mn-cs"/>
              </a:rPr>
              <a:t>日起，投资者可以自己发行的债券为标的资产进行债券回购交易（需进行信息披露，并符合比例要求）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交易平台：</a:t>
            </a:r>
            <a:r>
              <a:rPr lang="zh-CN" altLang="en-US" sz="1200" b="0" i="0" u="none" strike="noStrike" kern="1200" baseline="0" dirty="0" smtClean="0">
                <a:solidFill>
                  <a:schemeClr val="tx1"/>
                </a:solidFill>
                <a:latin typeface="+mn-lt"/>
                <a:ea typeface="+mn-ea"/>
                <a:cs typeface="+mn-cs"/>
              </a:rPr>
              <a:t>回购交易必须通过交易中心本币交易系统达成（中国人民银行公告</a:t>
            </a:r>
            <a:r>
              <a:rPr lang="en-US" altLang="zh-CN" sz="1200" b="0" i="0" u="none" strike="noStrike" kern="1200" baseline="0" dirty="0" smtClean="0">
                <a:solidFill>
                  <a:schemeClr val="tx1"/>
                </a:solidFill>
                <a:latin typeface="+mn-lt"/>
                <a:ea typeface="+mn-ea"/>
                <a:cs typeface="+mn-cs"/>
              </a:rPr>
              <a:t>【2013】</a:t>
            </a:r>
            <a:r>
              <a:rPr lang="zh-CN" altLang="en-US" sz="1200" b="0" i="0" u="none" strike="noStrike" kern="1200" baseline="0" dirty="0" smtClean="0">
                <a:solidFill>
                  <a:schemeClr val="tx1"/>
                </a:solidFill>
                <a:latin typeface="+mn-lt"/>
                <a:ea typeface="+mn-ea"/>
                <a:cs typeface="+mn-cs"/>
              </a:rPr>
              <a:t>第</a:t>
            </a:r>
            <a:r>
              <a:rPr lang="en-US" altLang="zh-CN" sz="1200" b="0" i="0" u="none" strike="noStrike" kern="1200" baseline="0" dirty="0" smtClean="0">
                <a:solidFill>
                  <a:schemeClr val="tx1"/>
                </a:solidFill>
                <a:latin typeface="+mn-lt"/>
                <a:ea typeface="+mn-ea"/>
                <a:cs typeface="+mn-cs"/>
              </a:rPr>
              <a:t>8</a:t>
            </a:r>
            <a:r>
              <a:rPr lang="zh-CN" altLang="en-US" sz="1200" b="0" i="0" u="none" strike="noStrike" kern="1200" baseline="0" dirty="0" smtClean="0">
                <a:solidFill>
                  <a:schemeClr val="tx1"/>
                </a:solidFill>
                <a:latin typeface="+mn-lt"/>
                <a:ea typeface="+mn-ea"/>
                <a:cs typeface="+mn-cs"/>
              </a:rPr>
              <a:t>号） </a:t>
            </a:r>
            <a:r>
              <a:rPr lang="en-US" altLang="zh-CN" sz="1200" b="0" i="0" u="none" strike="noStrike" kern="1200" baseline="0" dirty="0" smtClean="0">
                <a:solidFill>
                  <a:schemeClr val="tx1"/>
                </a:solidFill>
                <a:latin typeface="+mn-lt"/>
                <a:ea typeface="+mn-ea"/>
                <a:cs typeface="+mn-cs"/>
              </a:rPr>
              <a:t>	</a:t>
            </a: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19</a:t>
            </a:fld>
            <a:endParaRPr lang="en-US"/>
          </a:p>
        </p:txBody>
      </p:sp>
    </p:spTree>
    <p:extLst>
      <p:ext uri="{BB962C8B-B14F-4D97-AF65-F5344CB8AC3E}">
        <p14:creationId xmlns:p14="http://schemas.microsoft.com/office/powerpoint/2010/main" val="324093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这是我们的目录，我会介绍了解银行间市场可以阅读的书目，然后概述一下银行间市场，再具体介绍银行间外汇市场和本币市场，最后大家可以提出问题我们一起解决</a:t>
            </a:r>
            <a:endParaRPr lang="en-US" b="1" dirty="0"/>
          </a:p>
        </p:txBody>
      </p:sp>
      <p:sp>
        <p:nvSpPr>
          <p:cNvPr id="4" name="灯片编号占位符 3"/>
          <p:cNvSpPr>
            <a:spLocks noGrp="1"/>
          </p:cNvSpPr>
          <p:nvPr>
            <p:ph type="sldNum" sz="quarter" idx="10"/>
          </p:nvPr>
        </p:nvSpPr>
        <p:spPr/>
        <p:txBody>
          <a:bodyPr/>
          <a:lstStyle/>
          <a:p>
            <a:fld id="{B2B73CC1-E770-4622-96C2-36A532F3BAA4}" type="slidenum">
              <a:rPr lang="en-US" smtClean="0"/>
              <a:pPr/>
              <a:t>2</a:t>
            </a:fld>
            <a:endParaRPr lang="en-US"/>
          </a:p>
        </p:txBody>
      </p:sp>
    </p:spTree>
    <p:extLst>
      <p:ext uri="{BB962C8B-B14F-4D97-AF65-F5344CB8AC3E}">
        <p14:creationId xmlns:p14="http://schemas.microsoft.com/office/powerpoint/2010/main" val="2654227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a:lnSpc>
                <a:spcPct val="130000"/>
              </a:lnSpc>
            </a:pPr>
            <a:r>
              <a:rPr lang="zh-CN" altLang="en-US" b="1" dirty="0" smtClean="0">
                <a:solidFill>
                  <a:srgbClr val="C00000"/>
                </a:solidFill>
              </a:rPr>
              <a:t>融出方的利益</a:t>
            </a:r>
          </a:p>
          <a:p>
            <a:pPr>
              <a:lnSpc>
                <a:spcPct val="130000"/>
              </a:lnSpc>
            </a:pPr>
            <a:r>
              <a:rPr lang="zh-CN" altLang="en-US" sz="1200" b="0" dirty="0" smtClean="0"/>
              <a:t>资产组合中的非活动债券就可以通过短期借出获得费用收入，而得以利用。费用往往按照借入债券的价值的年率计算。费用金额也取决于具体时间内特定债券的需求</a:t>
            </a:r>
            <a:r>
              <a:rPr lang="en-US" altLang="zh-CN" sz="1200" b="0" dirty="0" smtClean="0"/>
              <a:t>/</a:t>
            </a:r>
            <a:r>
              <a:rPr lang="zh-CN" altLang="en-US" sz="1200" b="0" dirty="0" smtClean="0"/>
              <a:t>供给水平。 </a:t>
            </a:r>
          </a:p>
          <a:p>
            <a:pPr>
              <a:lnSpc>
                <a:spcPct val="130000"/>
              </a:lnSpc>
            </a:pPr>
            <a:r>
              <a:rPr lang="zh-CN" altLang="en-US" sz="1200" b="0" dirty="0" smtClean="0"/>
              <a:t>融出方拥有在将来时间收回借贷债券的权力。 </a:t>
            </a:r>
          </a:p>
          <a:p>
            <a:pPr>
              <a:lnSpc>
                <a:spcPct val="130000"/>
              </a:lnSpc>
            </a:pPr>
            <a:r>
              <a:rPr lang="zh-CN" altLang="en-US" b="1" dirty="0" smtClean="0"/>
              <a:t>融入方的利益</a:t>
            </a:r>
          </a:p>
          <a:p>
            <a:pPr>
              <a:lnSpc>
                <a:spcPct val="130000"/>
              </a:lnSpc>
            </a:pPr>
            <a:r>
              <a:rPr lang="zh-CN" altLang="en-US" sz="1200" b="0" dirty="0" smtClean="0"/>
              <a:t>债券借贷作为惯例已经成为一种在交易方没有足够的债券来进行支付时，帮助交易方获取短期借贷债券的手段。</a:t>
            </a:r>
          </a:p>
          <a:p>
            <a:pPr>
              <a:lnSpc>
                <a:spcPct val="130000"/>
              </a:lnSpc>
            </a:pPr>
            <a:r>
              <a:rPr lang="zh-CN" altLang="en-US" sz="1200" b="0" dirty="0" smtClean="0"/>
              <a:t>债券借入使得交易成员在借贷期间保留债券的完全实质所有权。</a:t>
            </a: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买断式回购交易要素 </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
            </a:r>
            <a:br>
              <a:rPr lang="en-US" altLang="zh-CN" sz="1200" b="0" i="0" u="none" strike="noStrike" kern="1200" baseline="0" dirty="0" smtClean="0">
                <a:solidFill>
                  <a:schemeClr val="tx1"/>
                </a:solidFill>
                <a:latin typeface="+mn-lt"/>
                <a:ea typeface="+mn-ea"/>
                <a:cs typeface="+mn-cs"/>
              </a:rPr>
            </a:br>
            <a:r>
              <a:rPr lang="zh-CN" altLang="en-US" sz="1200" b="1" i="0" u="none" strike="noStrike" kern="1200" baseline="0" dirty="0" smtClean="0">
                <a:solidFill>
                  <a:schemeClr val="tx1"/>
                </a:solidFill>
                <a:latin typeface="+mn-lt"/>
                <a:ea typeface="+mn-ea"/>
                <a:cs typeface="+mn-cs"/>
              </a:rPr>
              <a:t>交易要素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含义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交易方向 </a:t>
            </a:r>
            <a:r>
              <a:rPr lang="zh-CN" altLang="en-US" sz="1200" b="0" i="0" u="none" strike="noStrike" kern="1200" baseline="0" dirty="0" smtClean="0">
                <a:solidFill>
                  <a:schemeClr val="tx1"/>
                </a:solidFill>
                <a:latin typeface="+mn-lt"/>
                <a:ea typeface="+mn-ea"/>
                <a:cs typeface="+mn-cs"/>
              </a:rPr>
              <a:t>	正回购或逆回购，即融入或融出资金 	</a:t>
            </a:r>
          </a:p>
          <a:p>
            <a:r>
              <a:rPr lang="zh-CN" altLang="en-US" sz="1200" b="1" i="0" u="none" strike="noStrike" kern="1200" baseline="0" dirty="0" smtClean="0">
                <a:solidFill>
                  <a:schemeClr val="tx1"/>
                </a:solidFill>
                <a:latin typeface="+mn-lt"/>
                <a:ea typeface="+mn-ea"/>
                <a:cs typeface="+mn-cs"/>
              </a:rPr>
              <a:t>回购期限 </a:t>
            </a:r>
            <a:r>
              <a:rPr lang="zh-CN" altLang="en-US" sz="1200" b="0" i="0" u="none" strike="noStrike" kern="1200" baseline="0" dirty="0" smtClean="0">
                <a:solidFill>
                  <a:schemeClr val="tx1"/>
                </a:solidFill>
                <a:latin typeface="+mn-lt"/>
                <a:ea typeface="+mn-ea"/>
                <a:cs typeface="+mn-cs"/>
              </a:rPr>
              <a:t>	回购天数</a:t>
            </a:r>
            <a:r>
              <a:rPr lang="zh-CN" altLang="en-US" sz="1200" b="1" i="0" u="none" strike="noStrike" kern="1200" baseline="0" dirty="0" smtClean="0">
                <a:solidFill>
                  <a:schemeClr val="tx1"/>
                </a:solidFill>
                <a:latin typeface="+mn-lt"/>
                <a:ea typeface="+mn-ea"/>
                <a:cs typeface="+mn-cs"/>
              </a:rPr>
              <a:t>（最长不超过</a:t>
            </a:r>
            <a:r>
              <a:rPr lang="en-US" altLang="zh-CN" sz="1200" b="1" i="0" u="none" strike="noStrike" kern="1200" baseline="0" dirty="0" smtClean="0">
                <a:solidFill>
                  <a:schemeClr val="tx1"/>
                </a:solidFill>
                <a:latin typeface="+mn-lt"/>
                <a:ea typeface="+mn-ea"/>
                <a:cs typeface="+mn-cs"/>
              </a:rPr>
              <a:t>91</a:t>
            </a:r>
            <a:r>
              <a:rPr lang="zh-CN" altLang="en-US" sz="1200" b="1" i="0" u="none" strike="noStrike" kern="1200" baseline="0" dirty="0" smtClean="0">
                <a:solidFill>
                  <a:schemeClr val="tx1"/>
                </a:solidFill>
                <a:latin typeface="+mn-lt"/>
                <a:ea typeface="+mn-ea"/>
                <a:cs typeface="+mn-cs"/>
              </a:rPr>
              <a:t>天）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券面总额 </a:t>
            </a:r>
            <a:r>
              <a:rPr lang="zh-CN" altLang="en-US" sz="1200" b="0" i="0" u="none" strike="noStrike" kern="1200" baseline="0" dirty="0" smtClean="0">
                <a:solidFill>
                  <a:schemeClr val="tx1"/>
                </a:solidFill>
                <a:latin typeface="+mn-lt"/>
                <a:ea typeface="+mn-ea"/>
                <a:cs typeface="+mn-cs"/>
              </a:rPr>
              <a:t>	回购债券面值的总量，最低为</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万元，最小变动单位为</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万 	</a:t>
            </a:r>
          </a:p>
          <a:p>
            <a:r>
              <a:rPr lang="zh-CN" altLang="en-US" sz="1200" b="1" i="0" u="none" strike="noStrike" kern="1200" baseline="0" dirty="0" smtClean="0">
                <a:solidFill>
                  <a:schemeClr val="tx1"/>
                </a:solidFill>
                <a:latin typeface="+mn-lt"/>
                <a:ea typeface="+mn-ea"/>
                <a:cs typeface="+mn-cs"/>
              </a:rPr>
              <a:t>回购利率 </a:t>
            </a:r>
            <a:r>
              <a:rPr lang="zh-CN" altLang="en-US" sz="1200" b="0" i="0" u="none" strike="noStrike" kern="1200" baseline="0" dirty="0" smtClean="0">
                <a:solidFill>
                  <a:schemeClr val="tx1"/>
                </a:solidFill>
                <a:latin typeface="+mn-lt"/>
                <a:ea typeface="+mn-ea"/>
                <a:cs typeface="+mn-cs"/>
              </a:rPr>
              <a:t>	根据首次结算金额和到期结算金额计算出的参考利率，不能为负 	</a:t>
            </a:r>
          </a:p>
          <a:p>
            <a:r>
              <a:rPr lang="zh-CN" altLang="en-US" sz="1200" b="1" i="0" u="none" strike="noStrike" kern="1200" baseline="0" dirty="0" smtClean="0">
                <a:solidFill>
                  <a:schemeClr val="tx1"/>
                </a:solidFill>
                <a:latin typeface="+mn-lt"/>
                <a:ea typeface="+mn-ea"/>
                <a:cs typeface="+mn-cs"/>
              </a:rPr>
              <a:t>首次</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到期净价 </a:t>
            </a:r>
            <a:r>
              <a:rPr lang="zh-CN" altLang="en-US" sz="1200" b="0" i="0" u="none" strike="noStrike" kern="1200" baseline="0" dirty="0" smtClean="0">
                <a:solidFill>
                  <a:schemeClr val="tx1"/>
                </a:solidFill>
                <a:latin typeface="+mn-lt"/>
                <a:ea typeface="+mn-ea"/>
                <a:cs typeface="+mn-cs"/>
              </a:rPr>
              <a:t>	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到期结算时逆</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正回购方对回购债券支付的净价 	</a:t>
            </a:r>
          </a:p>
          <a:p>
            <a:r>
              <a:rPr lang="zh-CN" altLang="en-US" sz="1200" b="1" i="0" u="none" strike="noStrike" kern="1200" baseline="0" dirty="0" smtClean="0">
                <a:solidFill>
                  <a:schemeClr val="tx1"/>
                </a:solidFill>
                <a:latin typeface="+mn-lt"/>
                <a:ea typeface="+mn-ea"/>
                <a:cs typeface="+mn-cs"/>
              </a:rPr>
              <a:t>首次</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到期收益率 </a:t>
            </a:r>
            <a:r>
              <a:rPr lang="zh-CN" altLang="en-US" sz="1200" b="0" i="0" u="none" strike="noStrike" kern="1200" baseline="0" dirty="0" smtClean="0">
                <a:solidFill>
                  <a:schemeClr val="tx1"/>
                </a:solidFill>
                <a:latin typeface="+mn-lt"/>
                <a:ea typeface="+mn-ea"/>
                <a:cs typeface="+mn-cs"/>
              </a:rPr>
              <a:t>	以首次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到期交易全价买入债券并持有至到期的收益率 	</a:t>
            </a:r>
          </a:p>
          <a:p>
            <a:r>
              <a:rPr lang="zh-CN" altLang="en-US" sz="1200" b="1" i="0" u="none" strike="noStrike" kern="1200" baseline="0" dirty="0" smtClean="0">
                <a:solidFill>
                  <a:schemeClr val="tx1"/>
                </a:solidFill>
                <a:latin typeface="+mn-lt"/>
                <a:ea typeface="+mn-ea"/>
                <a:cs typeface="+mn-cs"/>
              </a:rPr>
              <a:t>首次</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到期应计利息 </a:t>
            </a:r>
            <a:r>
              <a:rPr lang="zh-CN" altLang="en-US" sz="1200" b="0" i="0" u="none" strike="noStrike" kern="1200" baseline="0" dirty="0" smtClean="0">
                <a:solidFill>
                  <a:schemeClr val="tx1"/>
                </a:solidFill>
                <a:latin typeface="+mn-lt"/>
                <a:ea typeface="+mn-ea"/>
                <a:cs typeface="+mn-cs"/>
              </a:rPr>
              <a:t>	上次付息日（或起息日）至首次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到期结算日为止（不含首次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到期结算日）累积的按百元面值计算的债券发行人应付给债券持有人的利息 	</a:t>
            </a:r>
          </a:p>
          <a:p>
            <a:r>
              <a:rPr lang="zh-CN" altLang="en-US" sz="1200" b="1" i="0" u="none" strike="noStrike" kern="1200" baseline="0" dirty="0" smtClean="0">
                <a:solidFill>
                  <a:schemeClr val="tx1"/>
                </a:solidFill>
                <a:latin typeface="+mn-lt"/>
                <a:ea typeface="+mn-ea"/>
                <a:cs typeface="+mn-cs"/>
              </a:rPr>
              <a:t>首次</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到期全价 </a:t>
            </a:r>
            <a:r>
              <a:rPr lang="zh-CN" altLang="en-US" sz="1200" b="0" i="0" u="none" strike="noStrike" kern="1200" baseline="0" dirty="0" smtClean="0">
                <a:solidFill>
                  <a:schemeClr val="tx1"/>
                </a:solidFill>
                <a:latin typeface="+mn-lt"/>
                <a:ea typeface="+mn-ea"/>
                <a:cs typeface="+mn-cs"/>
              </a:rPr>
              <a:t>	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到期全价</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到期净价</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到期应计利息 	</a:t>
            </a:r>
          </a:p>
          <a:p>
            <a:r>
              <a:rPr lang="zh-CN" altLang="en-US" sz="1200" b="1" i="0" u="none" strike="noStrike" kern="1200" baseline="0" dirty="0" smtClean="0">
                <a:solidFill>
                  <a:schemeClr val="tx1"/>
                </a:solidFill>
                <a:latin typeface="+mn-lt"/>
                <a:ea typeface="+mn-ea"/>
                <a:cs typeface="+mn-cs"/>
              </a:rPr>
              <a:t>首次</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到期结算金额 </a:t>
            </a:r>
            <a:r>
              <a:rPr lang="zh-CN" altLang="en-US" sz="1200" b="0" i="0" u="none" strike="noStrike" kern="1200" baseline="0" dirty="0" smtClean="0">
                <a:solidFill>
                  <a:schemeClr val="tx1"/>
                </a:solidFill>
                <a:latin typeface="+mn-lt"/>
                <a:ea typeface="+mn-ea"/>
                <a:cs typeface="+mn-cs"/>
              </a:rPr>
              <a:t>	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到期结算金额</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首次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到期全价</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券面总额 </a:t>
            </a:r>
            <a:r>
              <a:rPr lang="en-US" altLang="zh-CN" sz="1200" b="0" i="0" u="none" strike="noStrike" kern="1200" baseline="0" dirty="0" smtClean="0">
                <a:solidFill>
                  <a:schemeClr val="tx1"/>
                </a:solidFill>
                <a:latin typeface="+mn-lt"/>
                <a:ea typeface="+mn-ea"/>
                <a:cs typeface="+mn-cs"/>
              </a:rPr>
              <a:t>/ 100 	</a:t>
            </a:r>
          </a:p>
          <a:p>
            <a:r>
              <a:rPr lang="zh-CN" altLang="en-US" sz="1200" b="1" i="0" u="none" strike="noStrike" kern="1200" baseline="0" dirty="0" smtClean="0">
                <a:solidFill>
                  <a:schemeClr val="tx1"/>
                </a:solidFill>
                <a:latin typeface="+mn-lt"/>
                <a:ea typeface="+mn-ea"/>
                <a:cs typeface="+mn-cs"/>
              </a:rPr>
              <a:t>保证品 </a:t>
            </a:r>
            <a:r>
              <a:rPr lang="zh-CN" altLang="en-US" sz="1200" b="0" i="0" u="none" strike="noStrike" kern="1200" baseline="0" dirty="0" smtClean="0">
                <a:solidFill>
                  <a:schemeClr val="tx1"/>
                </a:solidFill>
                <a:latin typeface="+mn-lt"/>
                <a:ea typeface="+mn-ea"/>
                <a:cs typeface="+mn-cs"/>
              </a:rPr>
              <a:t>	交易双方为减少风险而使用的质押物，可以是保证金或保证券 	</a:t>
            </a:r>
          </a:p>
          <a:p>
            <a:r>
              <a:rPr lang="zh-CN" altLang="en-US" sz="1200" b="1" i="0" u="none" strike="noStrike" kern="1200" baseline="0" dirty="0" smtClean="0">
                <a:solidFill>
                  <a:schemeClr val="tx1"/>
                </a:solidFill>
                <a:latin typeface="+mn-lt"/>
                <a:ea typeface="+mn-ea"/>
                <a:cs typeface="+mn-cs"/>
              </a:rPr>
              <a:t>首次结算日 </a:t>
            </a:r>
            <a:r>
              <a:rPr lang="zh-CN" altLang="en-US" sz="1200" b="0" i="0" u="none" strike="noStrike" kern="1200" baseline="0" dirty="0" smtClean="0">
                <a:solidFill>
                  <a:schemeClr val="tx1"/>
                </a:solidFill>
                <a:latin typeface="+mn-lt"/>
                <a:ea typeface="+mn-ea"/>
                <a:cs typeface="+mn-cs"/>
              </a:rPr>
              <a:t>	首次结算日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成交日＋清算速度（遇节假日顺延到下一交易日） 	</a:t>
            </a:r>
          </a:p>
          <a:p>
            <a:r>
              <a:rPr lang="zh-CN" altLang="en-US" sz="1200" b="1" i="0" u="none" strike="noStrike" kern="1200" baseline="0" dirty="0" smtClean="0">
                <a:solidFill>
                  <a:schemeClr val="tx1"/>
                </a:solidFill>
                <a:latin typeface="+mn-lt"/>
                <a:ea typeface="+mn-ea"/>
                <a:cs typeface="+mn-cs"/>
              </a:rPr>
              <a:t>到期结算日 </a:t>
            </a:r>
            <a:r>
              <a:rPr lang="zh-CN" altLang="en-US" sz="1200" b="0" i="0" u="none" strike="noStrike" kern="1200" baseline="0" dirty="0" smtClean="0">
                <a:solidFill>
                  <a:schemeClr val="tx1"/>
                </a:solidFill>
                <a:latin typeface="+mn-lt"/>
                <a:ea typeface="+mn-ea"/>
                <a:cs typeface="+mn-cs"/>
              </a:rPr>
              <a:t>	到期结算日＝首次结算日＋回购期限（遇节假日顺延到下一交易日） 	</a:t>
            </a:r>
          </a:p>
          <a:p>
            <a:r>
              <a:rPr lang="zh-CN" altLang="en-US" sz="1200" b="1" i="0" u="none" strike="noStrike" kern="1200" baseline="0" dirty="0" smtClean="0">
                <a:solidFill>
                  <a:schemeClr val="tx1"/>
                </a:solidFill>
                <a:latin typeface="+mn-lt"/>
                <a:ea typeface="+mn-ea"/>
                <a:cs typeface="+mn-cs"/>
              </a:rPr>
              <a:t>交易品种 </a:t>
            </a:r>
            <a:r>
              <a:rPr lang="zh-CN" altLang="en-US" sz="1200" b="0" i="0" u="none" strike="noStrike" kern="1200" baseline="0" dirty="0" smtClean="0">
                <a:solidFill>
                  <a:schemeClr val="tx1"/>
                </a:solidFill>
                <a:latin typeface="+mn-lt"/>
                <a:ea typeface="+mn-ea"/>
                <a:cs typeface="+mn-cs"/>
              </a:rPr>
              <a:t>	回购期限所属的统计区间，由系统自动计算并显示，包括：</a:t>
            </a:r>
            <a:r>
              <a:rPr lang="en-US" altLang="zh-CN" sz="1200" b="0" i="0" u="none" strike="noStrike" kern="1200" baseline="0" dirty="0" smtClean="0">
                <a:solidFill>
                  <a:schemeClr val="tx1"/>
                </a:solidFill>
                <a:latin typeface="+mn-lt"/>
                <a:ea typeface="+mn-ea"/>
                <a:cs typeface="+mn-cs"/>
              </a:rPr>
              <a:t>OR001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OR007</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OR014</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OR021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OR1M</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OR2M</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OR3M 	</a:t>
            </a: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20</a:t>
            </a:fld>
            <a:endParaRPr lang="en-US"/>
          </a:p>
        </p:txBody>
      </p:sp>
    </p:spTree>
    <p:extLst>
      <p:ext uri="{BB962C8B-B14F-4D97-AF65-F5344CB8AC3E}">
        <p14:creationId xmlns:p14="http://schemas.microsoft.com/office/powerpoint/2010/main" val="374755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质押式回购市场并没有改变债券的所有权</a:t>
            </a:r>
            <a:r>
              <a:rPr lang="zh-CN" altLang="en-US" sz="1200" dirty="0" smtClean="0"/>
              <a:t>，债券质押期间不能买卖</a:t>
            </a:r>
            <a:r>
              <a:rPr lang="en-US" altLang="zh-CN" sz="1200" dirty="0" smtClean="0"/>
              <a:t>,</a:t>
            </a:r>
            <a:r>
              <a:rPr lang="zh-CN" altLang="en-US" sz="1200" dirty="0" smtClean="0"/>
              <a:t>不能在用于质押</a:t>
            </a:r>
            <a:r>
              <a:rPr lang="en-US" altLang="zh-CN" sz="1200" dirty="0" smtClean="0"/>
              <a:t>;</a:t>
            </a:r>
            <a:r>
              <a:rPr lang="zh-CN" altLang="en-US" sz="1200" dirty="0" smtClean="0"/>
              <a:t>而</a:t>
            </a:r>
            <a:r>
              <a:rPr lang="zh-CN" altLang="en-US" sz="1200" dirty="0" smtClean="0">
                <a:solidFill>
                  <a:srgbClr val="FF0000"/>
                </a:solidFill>
              </a:rPr>
              <a:t>买断式回购市场改变了债券的所有权</a:t>
            </a:r>
            <a:endParaRPr lang="en-US" dirty="0" smtClean="0"/>
          </a:p>
          <a:p>
            <a:endParaRPr lang="en-US" dirty="0" smtClean="0"/>
          </a:p>
          <a:p>
            <a:r>
              <a:rPr lang="zh-CN" altLang="en-US" b="1" dirty="0" smtClean="0"/>
              <a:t>同业拆借</a:t>
            </a:r>
          </a:p>
          <a:p>
            <a:r>
              <a:rPr lang="en-US" altLang="zh-CN" dirty="0" smtClean="0"/>
              <a:t>•</a:t>
            </a:r>
            <a:r>
              <a:rPr lang="zh-CN" altLang="en-US" dirty="0" smtClean="0"/>
              <a:t>无担保</a:t>
            </a:r>
          </a:p>
          <a:p>
            <a:r>
              <a:rPr lang="en-US" altLang="zh-CN" dirty="0" smtClean="0"/>
              <a:t>•</a:t>
            </a:r>
            <a:r>
              <a:rPr lang="zh-CN" altLang="en-US" dirty="0" smtClean="0"/>
              <a:t>短期资金融通</a:t>
            </a:r>
          </a:p>
          <a:p>
            <a:r>
              <a:rPr lang="en-US" altLang="zh-CN" dirty="0" smtClean="0"/>
              <a:t>•</a:t>
            </a:r>
            <a:r>
              <a:rPr lang="zh-CN" altLang="en-US" dirty="0" smtClean="0"/>
              <a:t>日均交易</a:t>
            </a:r>
            <a:r>
              <a:rPr lang="en-US" altLang="zh-CN" dirty="0" smtClean="0"/>
              <a:t>3820</a:t>
            </a:r>
            <a:r>
              <a:rPr lang="zh-CN" altLang="en-US" dirty="0" smtClean="0"/>
              <a:t>亿</a:t>
            </a:r>
            <a:endParaRPr lang="en-US" altLang="zh-CN" dirty="0" smtClean="0"/>
          </a:p>
          <a:p>
            <a:endParaRPr lang="en-US" dirty="0" smtClean="0"/>
          </a:p>
          <a:p>
            <a:r>
              <a:rPr lang="zh-CN" altLang="en-US" b="1" dirty="0" smtClean="0"/>
              <a:t>质押式回购</a:t>
            </a:r>
          </a:p>
          <a:p>
            <a:r>
              <a:rPr lang="en-US" altLang="zh-CN" dirty="0" smtClean="0"/>
              <a:t>•</a:t>
            </a:r>
            <a:r>
              <a:rPr lang="zh-CN" altLang="en-US" dirty="0" smtClean="0"/>
              <a:t>债券质押</a:t>
            </a:r>
          </a:p>
          <a:p>
            <a:r>
              <a:rPr lang="en-US" altLang="zh-CN" dirty="0" smtClean="0"/>
              <a:t>•</a:t>
            </a:r>
            <a:r>
              <a:rPr lang="zh-CN" altLang="en-US" dirty="0" smtClean="0"/>
              <a:t>短期资金融通</a:t>
            </a:r>
          </a:p>
          <a:p>
            <a:r>
              <a:rPr lang="en-US" altLang="zh-CN" dirty="0" smtClean="0"/>
              <a:t>•</a:t>
            </a:r>
            <a:r>
              <a:rPr lang="zh-CN" altLang="en-US" dirty="0" smtClean="0"/>
              <a:t>日均交易</a:t>
            </a:r>
            <a:r>
              <a:rPr lang="en-US" altLang="zh-CN" dirty="0" smtClean="0"/>
              <a:t>2.26</a:t>
            </a:r>
            <a:r>
              <a:rPr lang="zh-CN" altLang="en-US" dirty="0" smtClean="0"/>
              <a:t>万亿</a:t>
            </a:r>
            <a:endParaRPr lang="en-US" dirty="0" smtClean="0"/>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买断式回购 </a:t>
            </a:r>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债券所有权转移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短期资金融通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日均交易</a:t>
            </a:r>
            <a:r>
              <a:rPr lang="en-US" altLang="zh-CN" sz="1200" b="0" i="0" u="none" strike="noStrike" kern="1200" baseline="0" dirty="0" smtClean="0">
                <a:solidFill>
                  <a:schemeClr val="tx1"/>
                </a:solidFill>
                <a:latin typeface="+mn-lt"/>
                <a:ea typeface="+mn-ea"/>
                <a:cs typeface="+mn-cs"/>
              </a:rPr>
              <a:t>1315</a:t>
            </a:r>
            <a:r>
              <a:rPr lang="zh-CN" altLang="en-US" sz="1200" b="0" i="0" u="none" strike="noStrike" kern="1200" baseline="0" dirty="0" smtClean="0">
                <a:solidFill>
                  <a:schemeClr val="tx1"/>
                </a:solidFill>
                <a:latin typeface="+mn-lt"/>
                <a:ea typeface="+mn-ea"/>
                <a:cs typeface="+mn-cs"/>
              </a:rPr>
              <a:t>亿 </a:t>
            </a:r>
          </a:p>
          <a:p>
            <a:endParaRPr lang="en-US" sz="1200" b="1" i="0" u="none" strike="noStrike" kern="1200" baseline="0" dirty="0" smtClean="0">
              <a:solidFill>
                <a:schemeClr val="tx1"/>
              </a:solidFill>
              <a:latin typeface="+mn-lt"/>
              <a:ea typeface="+mn-ea"/>
              <a:cs typeface="+mn-cs"/>
            </a:endParaRPr>
          </a:p>
          <a:p>
            <a:r>
              <a:rPr lang="zh-CN" altLang="en-US" b="1" dirty="0" smtClean="0"/>
              <a:t>同业存单</a:t>
            </a:r>
          </a:p>
          <a:p>
            <a:r>
              <a:rPr lang="en-US" altLang="zh-CN" dirty="0" smtClean="0"/>
              <a:t>•</a:t>
            </a:r>
            <a:r>
              <a:rPr lang="zh-CN" altLang="en-US" dirty="0" smtClean="0"/>
              <a:t>可转让记账式定期存款凭证</a:t>
            </a:r>
          </a:p>
          <a:p>
            <a:r>
              <a:rPr lang="en-US" altLang="zh-CN" dirty="0" smtClean="0"/>
              <a:t>•</a:t>
            </a:r>
            <a:r>
              <a:rPr lang="zh-CN" altLang="en-US" dirty="0" smtClean="0"/>
              <a:t>日均发行</a:t>
            </a:r>
            <a:r>
              <a:rPr lang="en-US" altLang="zh-CN" dirty="0" smtClean="0"/>
              <a:t>500</a:t>
            </a:r>
            <a:r>
              <a:rPr lang="zh-CN" altLang="en-US" dirty="0" smtClean="0"/>
              <a:t>亿</a:t>
            </a:r>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21</a:t>
            </a:fld>
            <a:endParaRPr lang="en-US"/>
          </a:p>
        </p:txBody>
      </p:sp>
    </p:spTree>
    <p:extLst>
      <p:ext uri="{BB962C8B-B14F-4D97-AF65-F5344CB8AC3E}">
        <p14:creationId xmlns:p14="http://schemas.microsoft.com/office/powerpoint/2010/main" val="1145899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u="none" strike="noStrike" kern="1200" baseline="0" dirty="0" smtClean="0">
                <a:solidFill>
                  <a:schemeClr val="tx1"/>
                </a:solidFill>
                <a:latin typeface="+mn-lt"/>
                <a:ea typeface="+mn-ea"/>
                <a:cs typeface="+mn-cs"/>
              </a:rPr>
              <a:t>现券市场交易方式 </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询价为主：</a:t>
            </a:r>
            <a:r>
              <a:rPr lang="zh-CN" altLang="en-US" sz="1200" b="0" i="0" u="none" strike="noStrike" kern="1200" baseline="0" dirty="0" smtClean="0">
                <a:solidFill>
                  <a:schemeClr val="tx1"/>
                </a:solidFill>
                <a:latin typeface="+mn-lt"/>
                <a:ea typeface="+mn-ea"/>
                <a:cs typeface="+mn-cs"/>
              </a:rPr>
              <a:t>适用于所有交易品种，便于控制对手方风险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意向报价→对话报价→格式化交谈→成交确认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点击成交： </a:t>
            </a:r>
            <a:r>
              <a:rPr lang="zh-CN" altLang="en-US" sz="1200" b="0" i="0" u="none" strike="noStrike" kern="1200" baseline="0" dirty="0" smtClean="0">
                <a:solidFill>
                  <a:schemeClr val="tx1"/>
                </a:solidFill>
                <a:latin typeface="+mn-lt"/>
                <a:ea typeface="+mn-ea"/>
                <a:cs typeface="+mn-cs"/>
              </a:rPr>
              <a:t>做市机构主动报价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做市机构发送点击成交报价→报价被点击、选择成交量→报价量内直接成交 </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限价报价：</a:t>
            </a:r>
            <a:r>
              <a:rPr lang="zh-CN" altLang="en-US" sz="1200" b="0" i="0" u="none" strike="noStrike" kern="1200" baseline="0" dirty="0" smtClean="0">
                <a:solidFill>
                  <a:schemeClr val="tx1"/>
                </a:solidFill>
                <a:latin typeface="+mn-lt"/>
                <a:ea typeface="+mn-ea"/>
                <a:cs typeface="+mn-cs"/>
              </a:rPr>
              <a:t>发送限价指令→出现符合条件的点击成交报价→直接匹配成交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请求报价（</a:t>
            </a:r>
            <a:r>
              <a:rPr lang="en-US" altLang="zh-CN" sz="1200" b="1" i="0" u="none" strike="noStrike" kern="1200" baseline="0" dirty="0" smtClean="0">
                <a:solidFill>
                  <a:schemeClr val="tx1"/>
                </a:solidFill>
                <a:latin typeface="+mn-lt"/>
                <a:ea typeface="+mn-ea"/>
                <a:cs typeface="+mn-cs"/>
              </a:rPr>
              <a:t>RFQ</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非做市机构主动询价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匿名点击（</a:t>
            </a:r>
            <a:r>
              <a:rPr lang="en-US" altLang="zh-CN" sz="1200" b="1" i="0" u="none" strike="noStrike" kern="1200" baseline="0" dirty="0" smtClean="0">
                <a:solidFill>
                  <a:schemeClr val="tx1"/>
                </a:solidFill>
                <a:latin typeface="+mn-lt"/>
                <a:ea typeface="+mn-ea"/>
                <a:cs typeface="+mn-cs"/>
              </a:rPr>
              <a:t>X-Bond</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匿名匹配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点击成交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匿名发送报价→报价自动匹配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未匹配报价可供点击→授信范围内成交 </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银行间债券市场概述 </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参与主体：</a:t>
            </a:r>
            <a:r>
              <a:rPr lang="zh-CN" altLang="en-US" sz="1200" b="0" i="0" u="none" strike="noStrike" kern="1200" baseline="0" dirty="0" smtClean="0">
                <a:solidFill>
                  <a:schemeClr val="tx1"/>
                </a:solidFill>
                <a:latin typeface="+mn-lt"/>
                <a:ea typeface="+mn-ea"/>
                <a:cs typeface="+mn-cs"/>
              </a:rPr>
              <a:t>合格机构投资者（中国人民银行公告</a:t>
            </a:r>
            <a:r>
              <a:rPr lang="en-US" altLang="zh-CN" sz="1200" b="0" i="0" u="none" strike="noStrike" kern="1200" baseline="0" dirty="0" smtClean="0">
                <a:solidFill>
                  <a:schemeClr val="tx1"/>
                </a:solidFill>
                <a:latin typeface="+mn-lt"/>
                <a:ea typeface="+mn-ea"/>
                <a:cs typeface="+mn-cs"/>
              </a:rPr>
              <a:t>【2016】</a:t>
            </a:r>
            <a:r>
              <a:rPr lang="zh-CN" altLang="en-US" sz="1200" b="0" i="0" u="none" strike="noStrike" kern="1200" baseline="0" dirty="0" smtClean="0">
                <a:solidFill>
                  <a:schemeClr val="tx1"/>
                </a:solidFill>
                <a:latin typeface="+mn-lt"/>
                <a:ea typeface="+mn-ea"/>
                <a:cs typeface="+mn-cs"/>
              </a:rPr>
              <a:t>第</a:t>
            </a:r>
            <a:r>
              <a:rPr lang="en-US" altLang="zh-CN" sz="1200" b="0" i="0" u="none" strike="noStrike" kern="1200" baseline="0" dirty="0" smtClean="0">
                <a:solidFill>
                  <a:schemeClr val="tx1"/>
                </a:solidFill>
                <a:latin typeface="+mn-lt"/>
                <a:ea typeface="+mn-ea"/>
                <a:cs typeface="+mn-cs"/>
              </a:rPr>
              <a:t>8</a:t>
            </a:r>
            <a:r>
              <a:rPr lang="zh-CN" altLang="en-US" sz="1200" b="0" i="0" u="none" strike="noStrike" kern="1200" baseline="0" dirty="0" smtClean="0">
                <a:solidFill>
                  <a:schemeClr val="tx1"/>
                </a:solidFill>
                <a:latin typeface="+mn-lt"/>
                <a:ea typeface="+mn-ea"/>
                <a:cs typeface="+mn-cs"/>
              </a:rPr>
              <a:t>号） </a:t>
            </a:r>
          </a:p>
          <a:p>
            <a:r>
              <a:rPr lang="zh-CN" altLang="en-US" sz="1200" b="0" i="0" u="none" strike="noStrike" kern="1200" baseline="0" dirty="0" smtClean="0">
                <a:solidFill>
                  <a:schemeClr val="tx1"/>
                </a:solidFill>
                <a:latin typeface="+mn-lt"/>
                <a:ea typeface="+mn-ea"/>
                <a:cs typeface="+mn-cs"/>
              </a:rPr>
              <a:t>主体范围：债券市场</a:t>
            </a:r>
            <a:r>
              <a:rPr lang="en-US" altLang="zh-CN" sz="1200" b="0" i="0" u="none" strike="noStrike" kern="1200" baseline="0" dirty="0" smtClean="0">
                <a:solidFill>
                  <a:schemeClr val="tx1"/>
                </a:solidFill>
                <a:latin typeface="+mn-lt"/>
                <a:ea typeface="+mn-ea"/>
                <a:cs typeface="+mn-cs"/>
              </a:rPr>
              <a:t>&gt;</a:t>
            </a:r>
            <a:r>
              <a:rPr lang="zh-CN" altLang="en-US" sz="1200" b="0" i="0" u="none" strike="noStrike" kern="1200" baseline="0" dirty="0" smtClean="0">
                <a:solidFill>
                  <a:schemeClr val="tx1"/>
                </a:solidFill>
                <a:latin typeface="+mn-lt"/>
                <a:ea typeface="+mn-ea"/>
                <a:cs typeface="+mn-cs"/>
              </a:rPr>
              <a:t>回购市场＞同业拆借市场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交易品种：</a:t>
            </a:r>
            <a:r>
              <a:rPr lang="zh-CN" altLang="en-US" sz="1200" b="0" i="0" u="none" strike="noStrike" kern="1200" baseline="0" dirty="0" smtClean="0">
                <a:solidFill>
                  <a:schemeClr val="tx1"/>
                </a:solidFill>
                <a:latin typeface="+mn-lt"/>
                <a:ea typeface="+mn-ea"/>
                <a:cs typeface="+mn-cs"/>
              </a:rPr>
              <a:t>现券买卖、债券借贷、预发行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交易平台</a:t>
            </a:r>
            <a:r>
              <a:rPr lang="zh-CN" altLang="en-US" sz="1200" b="0" i="0" u="none" strike="noStrike" kern="1200" baseline="0" dirty="0" smtClean="0">
                <a:solidFill>
                  <a:schemeClr val="tx1"/>
                </a:solidFill>
                <a:latin typeface="+mn-lt"/>
                <a:ea typeface="+mn-ea"/>
                <a:cs typeface="+mn-cs"/>
              </a:rPr>
              <a:t>：银行间债券市场交易必须通过交易中心本币交易系统达成（中国人民银行公告</a:t>
            </a:r>
            <a:r>
              <a:rPr lang="en-US" altLang="zh-CN" sz="1200" b="0" i="0" u="none" strike="noStrike" kern="1200" baseline="0" dirty="0" smtClean="0">
                <a:solidFill>
                  <a:schemeClr val="tx1"/>
                </a:solidFill>
                <a:latin typeface="+mn-lt"/>
                <a:ea typeface="+mn-ea"/>
                <a:cs typeface="+mn-cs"/>
              </a:rPr>
              <a:t>【2013】</a:t>
            </a:r>
            <a:r>
              <a:rPr lang="zh-CN" altLang="en-US" sz="1200" b="0" i="0" u="none" strike="noStrike" kern="1200" baseline="0" dirty="0" smtClean="0">
                <a:solidFill>
                  <a:schemeClr val="tx1"/>
                </a:solidFill>
                <a:latin typeface="+mn-lt"/>
                <a:ea typeface="+mn-ea"/>
                <a:cs typeface="+mn-cs"/>
              </a:rPr>
              <a:t>第</a:t>
            </a:r>
            <a:r>
              <a:rPr lang="en-US" altLang="zh-CN" sz="1200" b="0" i="0" u="none" strike="noStrike" kern="1200" baseline="0" dirty="0" smtClean="0">
                <a:solidFill>
                  <a:schemeClr val="tx1"/>
                </a:solidFill>
                <a:latin typeface="+mn-lt"/>
                <a:ea typeface="+mn-ea"/>
                <a:cs typeface="+mn-cs"/>
              </a:rPr>
              <a:t>8</a:t>
            </a:r>
            <a:r>
              <a:rPr lang="zh-CN" altLang="en-US" sz="1200" b="0" i="0" u="none" strike="noStrike" kern="1200" baseline="0" dirty="0" smtClean="0">
                <a:solidFill>
                  <a:schemeClr val="tx1"/>
                </a:solidFill>
                <a:latin typeface="+mn-lt"/>
                <a:ea typeface="+mn-ea"/>
                <a:cs typeface="+mn-cs"/>
              </a:rPr>
              <a:t>号） </a:t>
            </a:r>
          </a:p>
          <a:p>
            <a:endParaRPr lang="en-US" altLang="zh-CN" sz="1200" b="0" i="0" u="none" strike="noStrike" kern="1200" baseline="0" dirty="0" smtClean="0">
              <a:solidFill>
                <a:schemeClr val="tx1"/>
              </a:solidFill>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22</a:t>
            </a:fld>
            <a:endParaRPr lang="en-US"/>
          </a:p>
        </p:txBody>
      </p:sp>
    </p:spTree>
    <p:extLst>
      <p:ext uri="{BB962C8B-B14F-4D97-AF65-F5344CB8AC3E}">
        <p14:creationId xmlns:p14="http://schemas.microsoft.com/office/powerpoint/2010/main" val="3792896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b="1" i="0" u="none" strike="noStrike" kern="1200" baseline="0" dirty="0" smtClean="0">
                <a:solidFill>
                  <a:schemeClr val="tx1"/>
                </a:solidFill>
                <a:latin typeface="+mn-lt"/>
                <a:ea typeface="+mn-ea"/>
                <a:cs typeface="+mn-cs"/>
              </a:rPr>
              <a:t>现券买卖（含</a:t>
            </a:r>
            <a:r>
              <a:rPr lang="en-US" altLang="zh-CN" sz="1200" b="1" i="0" u="none" strike="noStrike" kern="1200" baseline="0" dirty="0" smtClean="0">
                <a:solidFill>
                  <a:schemeClr val="tx1"/>
                </a:solidFill>
                <a:latin typeface="+mn-lt"/>
                <a:ea typeface="+mn-ea"/>
                <a:cs typeface="+mn-cs"/>
              </a:rPr>
              <a:t>ABS</a:t>
            </a:r>
            <a:r>
              <a:rPr lang="zh-CN" altLang="en-US" sz="1200" b="1" i="0" u="none" strike="noStrike" kern="1200" baseline="0" dirty="0" smtClean="0">
                <a:solidFill>
                  <a:schemeClr val="tx1"/>
                </a:solidFill>
                <a:latin typeface="+mn-lt"/>
                <a:ea typeface="+mn-ea"/>
                <a:cs typeface="+mn-cs"/>
              </a:rPr>
              <a:t>）交易要素 </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要素名称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要素含义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交易方向 </a:t>
            </a:r>
            <a:r>
              <a:rPr lang="zh-CN" altLang="en-US" sz="1200" b="0" i="0" u="none" strike="noStrike" kern="1200" baseline="0" dirty="0" smtClean="0">
                <a:solidFill>
                  <a:schemeClr val="tx1"/>
                </a:solidFill>
                <a:latin typeface="+mn-lt"/>
                <a:ea typeface="+mn-ea"/>
                <a:cs typeface="+mn-cs"/>
              </a:rPr>
              <a:t>	买入或卖出 	</a:t>
            </a:r>
          </a:p>
          <a:p>
            <a:r>
              <a:rPr lang="zh-CN" altLang="en-US" sz="1200" b="1" i="0" u="none" strike="noStrike" kern="1200" baseline="0" dirty="0" smtClean="0">
                <a:solidFill>
                  <a:schemeClr val="tx1"/>
                </a:solidFill>
                <a:latin typeface="+mn-lt"/>
                <a:ea typeface="+mn-ea"/>
                <a:cs typeface="+mn-cs"/>
              </a:rPr>
              <a:t>拆分标识 </a:t>
            </a:r>
            <a:r>
              <a:rPr lang="zh-CN" altLang="en-US" sz="1200" b="0" i="0" u="none" strike="noStrike" kern="1200" baseline="0" dirty="0" smtClean="0">
                <a:solidFill>
                  <a:schemeClr val="tx1"/>
                </a:solidFill>
                <a:latin typeface="+mn-lt"/>
                <a:ea typeface="+mn-ea"/>
                <a:cs typeface="+mn-cs"/>
              </a:rPr>
              <a:t>	全额成交还是拆分成交，适用于</a:t>
            </a:r>
            <a:r>
              <a:rPr lang="zh-CN" altLang="en-US" sz="1200" b="1" i="0" u="none" strike="noStrike" kern="1200" baseline="0" dirty="0" smtClean="0">
                <a:solidFill>
                  <a:schemeClr val="tx1"/>
                </a:solidFill>
                <a:latin typeface="+mn-lt"/>
                <a:ea typeface="+mn-ea"/>
                <a:cs typeface="+mn-cs"/>
              </a:rPr>
              <a:t>限价报价</a:t>
            </a:r>
            <a:r>
              <a:rPr lang="zh-CN" altLang="en-US" sz="1200" b="0" i="0" u="none" strike="noStrike" kern="1200" baseline="0" dirty="0" smtClean="0">
                <a:solidFill>
                  <a:schemeClr val="tx1"/>
                </a:solidFill>
                <a:latin typeface="+mn-lt"/>
                <a:ea typeface="+mn-ea"/>
                <a:cs typeface="+mn-cs"/>
              </a:rPr>
              <a:t>与</a:t>
            </a:r>
            <a:r>
              <a:rPr lang="zh-CN" altLang="en-US" sz="1200" b="1" i="0" u="none" strike="noStrike" kern="1200" baseline="0" dirty="0" smtClean="0">
                <a:solidFill>
                  <a:schemeClr val="tx1"/>
                </a:solidFill>
                <a:latin typeface="+mn-lt"/>
                <a:ea typeface="+mn-ea"/>
                <a:cs typeface="+mn-cs"/>
              </a:rPr>
              <a:t>点击成交报价</a:t>
            </a:r>
            <a:r>
              <a:rPr lang="zh-CN" altLang="en-US" sz="1200" b="0" i="0" u="none" strike="noStrike" kern="1200" baseline="0" dirty="0" smtClean="0">
                <a:solidFill>
                  <a:schemeClr val="tx1"/>
                </a:solidFill>
                <a:latin typeface="+mn-lt"/>
                <a:ea typeface="+mn-ea"/>
                <a:cs typeface="+mn-cs"/>
              </a:rPr>
              <a:t>确认成交 	</a:t>
            </a:r>
          </a:p>
          <a:p>
            <a:r>
              <a:rPr lang="zh-CN" altLang="en-US" sz="1200" b="1" i="0" u="none" strike="noStrike" kern="1200" baseline="0" dirty="0" smtClean="0">
                <a:solidFill>
                  <a:schemeClr val="tx1"/>
                </a:solidFill>
                <a:latin typeface="+mn-lt"/>
                <a:ea typeface="+mn-ea"/>
                <a:cs typeface="+mn-cs"/>
              </a:rPr>
              <a:t>债券代码</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债券名称 </a:t>
            </a:r>
            <a:r>
              <a:rPr lang="zh-CN" altLang="en-US" sz="1200" b="0" i="0" u="none" strike="noStrike" kern="1200" baseline="0" dirty="0" smtClean="0">
                <a:solidFill>
                  <a:schemeClr val="tx1"/>
                </a:solidFill>
                <a:latin typeface="+mn-lt"/>
                <a:ea typeface="+mn-ea"/>
                <a:cs typeface="+mn-cs"/>
              </a:rPr>
              <a:t>	交易债券的代码</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名称 	</a:t>
            </a:r>
          </a:p>
          <a:p>
            <a:r>
              <a:rPr lang="zh-CN" altLang="en-US" sz="1200" b="1" i="0" u="none" strike="noStrike" kern="1200" baseline="0" dirty="0" smtClean="0">
                <a:solidFill>
                  <a:schemeClr val="tx1"/>
                </a:solidFill>
                <a:latin typeface="+mn-lt"/>
                <a:ea typeface="+mn-ea"/>
                <a:cs typeface="+mn-cs"/>
              </a:rPr>
              <a:t>净价 </a:t>
            </a:r>
            <a:r>
              <a:rPr lang="zh-CN" altLang="en-US" sz="1200" b="0" i="0" u="none" strike="noStrike" kern="1200" baseline="0" dirty="0" smtClean="0">
                <a:solidFill>
                  <a:schemeClr val="tx1"/>
                </a:solidFill>
                <a:latin typeface="+mn-lt"/>
                <a:ea typeface="+mn-ea"/>
                <a:cs typeface="+mn-cs"/>
              </a:rPr>
              <a:t>	不含应计利息的价格 	</a:t>
            </a:r>
          </a:p>
          <a:p>
            <a:r>
              <a:rPr lang="zh-CN" altLang="en-US" sz="1200" b="1" i="0" u="none" strike="noStrike" kern="1200" baseline="0" dirty="0" smtClean="0">
                <a:solidFill>
                  <a:schemeClr val="tx1"/>
                </a:solidFill>
                <a:latin typeface="+mn-lt"/>
                <a:ea typeface="+mn-ea"/>
                <a:cs typeface="+mn-cs"/>
              </a:rPr>
              <a:t>到期收益率 </a:t>
            </a:r>
            <a:r>
              <a:rPr lang="zh-CN" altLang="en-US" sz="1200" b="0" i="0" u="none" strike="noStrike" kern="1200" baseline="0" dirty="0" smtClean="0">
                <a:solidFill>
                  <a:schemeClr val="tx1"/>
                </a:solidFill>
                <a:latin typeface="+mn-lt"/>
                <a:ea typeface="+mn-ea"/>
                <a:cs typeface="+mn-cs"/>
              </a:rPr>
              <a:t>	以全价买入并将债券持有至到期的收益率</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ABS</a:t>
            </a:r>
            <a:r>
              <a:rPr lang="zh-CN" altLang="en-US" sz="1200" b="1" i="0" u="none" strike="noStrike" kern="1200" baseline="0" dirty="0" smtClean="0">
                <a:solidFill>
                  <a:schemeClr val="tx1"/>
                </a:solidFill>
                <a:latin typeface="+mn-lt"/>
                <a:ea typeface="+mn-ea"/>
                <a:cs typeface="+mn-cs"/>
              </a:rPr>
              <a:t>不适用</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行权收益率 </a:t>
            </a:r>
            <a:r>
              <a:rPr lang="zh-CN" altLang="en-US" sz="1200" b="0" i="0" u="none" strike="noStrike" kern="1200" baseline="0" dirty="0" smtClean="0">
                <a:solidFill>
                  <a:schemeClr val="tx1"/>
                </a:solidFill>
                <a:latin typeface="+mn-lt"/>
                <a:ea typeface="+mn-ea"/>
                <a:cs typeface="+mn-cs"/>
              </a:rPr>
              <a:t>	含权债券的内嵌选择权被行使时的收益率</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ABS</a:t>
            </a:r>
            <a:r>
              <a:rPr lang="zh-CN" altLang="en-US" sz="1200" b="1" i="0" u="none" strike="noStrike" kern="1200" baseline="0" dirty="0" smtClean="0">
                <a:solidFill>
                  <a:schemeClr val="tx1"/>
                </a:solidFill>
                <a:latin typeface="+mn-lt"/>
                <a:ea typeface="+mn-ea"/>
                <a:cs typeface="+mn-cs"/>
              </a:rPr>
              <a:t>不适用</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券面总额 </a:t>
            </a:r>
            <a:r>
              <a:rPr lang="zh-CN" altLang="en-US" sz="1200" b="0" i="0" u="none" strike="noStrike" kern="1200" baseline="0" dirty="0" smtClean="0">
                <a:solidFill>
                  <a:schemeClr val="tx1"/>
                </a:solidFill>
                <a:latin typeface="+mn-lt"/>
                <a:ea typeface="+mn-ea"/>
                <a:cs typeface="+mn-cs"/>
              </a:rPr>
              <a:t>	交易债券的券面总额 	</a:t>
            </a:r>
          </a:p>
          <a:p>
            <a:r>
              <a:rPr lang="zh-CN" altLang="en-US" sz="1200" b="1" i="0" u="none" strike="noStrike" kern="1200" baseline="0" dirty="0" smtClean="0">
                <a:solidFill>
                  <a:schemeClr val="tx1"/>
                </a:solidFill>
                <a:latin typeface="+mn-lt"/>
                <a:ea typeface="+mn-ea"/>
                <a:cs typeface="+mn-cs"/>
              </a:rPr>
              <a:t>最大显示券面总额 </a:t>
            </a:r>
            <a:r>
              <a:rPr lang="zh-CN" altLang="en-US" sz="1200" b="0" i="0" u="none" strike="noStrike" kern="1200" baseline="0" dirty="0" smtClean="0">
                <a:solidFill>
                  <a:schemeClr val="tx1"/>
                </a:solidFill>
                <a:latin typeface="+mn-lt"/>
                <a:ea typeface="+mn-ea"/>
                <a:cs typeface="+mn-cs"/>
              </a:rPr>
              <a:t>	在点击成交报价窗口或实时订单窗口显示的券面总额，点击成交方式下可手工输入 	</a:t>
            </a:r>
          </a:p>
          <a:p>
            <a:r>
              <a:rPr lang="zh-CN" altLang="en-US" sz="1200" b="1" i="0" u="none" strike="noStrike" kern="1200" baseline="0" dirty="0" smtClean="0">
                <a:solidFill>
                  <a:schemeClr val="tx1"/>
                </a:solidFill>
                <a:latin typeface="+mn-lt"/>
                <a:ea typeface="+mn-ea"/>
                <a:cs typeface="+mn-cs"/>
              </a:rPr>
              <a:t>成交券面总额变动单位 </a:t>
            </a:r>
            <a:r>
              <a:rPr lang="zh-CN" altLang="en-US" sz="1200" b="0" i="0" u="none" strike="noStrike" kern="1200" baseline="0" dirty="0" smtClean="0">
                <a:solidFill>
                  <a:schemeClr val="tx1"/>
                </a:solidFill>
                <a:latin typeface="+mn-lt"/>
                <a:ea typeface="+mn-ea"/>
                <a:cs typeface="+mn-cs"/>
              </a:rPr>
              <a:t>	达成交易的券面总额变动单位 	</a:t>
            </a:r>
          </a:p>
          <a:p>
            <a:r>
              <a:rPr lang="zh-CN" altLang="en-US" sz="1200" b="1" i="0" u="none" strike="noStrike" kern="1200" baseline="0" dirty="0" smtClean="0">
                <a:solidFill>
                  <a:schemeClr val="tx1"/>
                </a:solidFill>
                <a:latin typeface="+mn-lt"/>
                <a:ea typeface="+mn-ea"/>
                <a:cs typeface="+mn-cs"/>
              </a:rPr>
              <a:t>每百元本金额（仅</a:t>
            </a:r>
            <a:r>
              <a:rPr lang="en-US" altLang="zh-CN" sz="1200" b="1" i="0" u="none" strike="noStrike" kern="1200" baseline="0" dirty="0" smtClean="0">
                <a:solidFill>
                  <a:schemeClr val="tx1"/>
                </a:solidFill>
                <a:latin typeface="+mn-lt"/>
                <a:ea typeface="+mn-ea"/>
                <a:cs typeface="+mn-cs"/>
              </a:rPr>
              <a:t>ABS)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每百元待清偿的本金金额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结算方式 </a:t>
            </a:r>
            <a:r>
              <a:rPr lang="zh-CN" altLang="en-US" sz="1200" b="0" i="0" u="none" strike="noStrike" kern="1200" baseline="0" dirty="0" smtClean="0">
                <a:solidFill>
                  <a:schemeClr val="tx1"/>
                </a:solidFill>
                <a:latin typeface="+mn-lt"/>
                <a:ea typeface="+mn-ea"/>
                <a:cs typeface="+mn-cs"/>
              </a:rPr>
              <a:t>	应采用券款对付（</a:t>
            </a:r>
            <a:r>
              <a:rPr lang="en-US" altLang="zh-CN" sz="1200" b="0" i="0" u="none" strike="noStrike" kern="1200" baseline="0" dirty="0" smtClean="0">
                <a:solidFill>
                  <a:schemeClr val="tx1"/>
                </a:solidFill>
                <a:latin typeface="+mn-lt"/>
                <a:ea typeface="+mn-ea"/>
                <a:cs typeface="+mn-cs"/>
              </a:rPr>
              <a:t>DVP) 	</a:t>
            </a:r>
          </a:p>
          <a:p>
            <a:r>
              <a:rPr lang="zh-CN" altLang="en-US" sz="1200" b="1" i="0" u="none" strike="noStrike" kern="1200" baseline="0" dirty="0" smtClean="0">
                <a:solidFill>
                  <a:schemeClr val="tx1"/>
                </a:solidFill>
                <a:latin typeface="+mn-lt"/>
                <a:ea typeface="+mn-ea"/>
                <a:cs typeface="+mn-cs"/>
              </a:rPr>
              <a:t>应计利息 </a:t>
            </a:r>
            <a:r>
              <a:rPr lang="zh-CN" altLang="en-US" sz="1200" b="0" i="0" u="none" strike="noStrike" kern="1200" baseline="0" dirty="0" smtClean="0">
                <a:solidFill>
                  <a:schemeClr val="tx1"/>
                </a:solidFill>
                <a:latin typeface="+mn-lt"/>
                <a:ea typeface="+mn-ea"/>
                <a:cs typeface="+mn-cs"/>
              </a:rPr>
              <a:t>	上一付息日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或起息日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至结算日之间累计的按百元面值计算的发行人应付给债券持有人的利息 	</a:t>
            </a:r>
          </a:p>
          <a:p>
            <a:r>
              <a:rPr lang="zh-CN" altLang="en-US" sz="1200" b="1" i="0" u="none" strike="noStrike" kern="1200" baseline="0" dirty="0" smtClean="0">
                <a:solidFill>
                  <a:schemeClr val="tx1"/>
                </a:solidFill>
                <a:latin typeface="+mn-lt"/>
                <a:ea typeface="+mn-ea"/>
                <a:cs typeface="+mn-cs"/>
              </a:rPr>
              <a:t>应计利息总额 </a:t>
            </a:r>
            <a:r>
              <a:rPr lang="zh-CN" altLang="en-US" sz="1200" b="0" i="0" u="none" strike="noStrike" kern="1200" baseline="0" dirty="0" smtClean="0">
                <a:solidFill>
                  <a:schemeClr val="tx1"/>
                </a:solidFill>
                <a:latin typeface="+mn-lt"/>
                <a:ea typeface="+mn-ea"/>
                <a:cs typeface="+mn-cs"/>
              </a:rPr>
              <a:t>	总的应计利息金额，（应计利息 </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券面总额）</a:t>
            </a:r>
            <a:r>
              <a:rPr lang="en-US" altLang="zh-CN" sz="1200" b="0" i="0" u="none" strike="noStrike" kern="1200" baseline="0" dirty="0" smtClean="0">
                <a:solidFill>
                  <a:schemeClr val="tx1"/>
                </a:solidFill>
                <a:latin typeface="+mn-lt"/>
                <a:ea typeface="+mn-ea"/>
                <a:cs typeface="+mn-cs"/>
              </a:rPr>
              <a:t>/ 100 	</a:t>
            </a:r>
          </a:p>
          <a:p>
            <a:r>
              <a:rPr lang="zh-CN" altLang="en-US" sz="1200" b="1" i="0" u="none" strike="noStrike" kern="1200" baseline="0" dirty="0" smtClean="0">
                <a:solidFill>
                  <a:schemeClr val="tx1"/>
                </a:solidFill>
                <a:latin typeface="+mn-lt"/>
                <a:ea typeface="+mn-ea"/>
                <a:cs typeface="+mn-cs"/>
              </a:rPr>
              <a:t>全价 </a:t>
            </a:r>
            <a:r>
              <a:rPr lang="zh-CN" altLang="en-US" sz="1200" b="0" i="0" u="none" strike="noStrike" kern="1200" baseline="0" dirty="0" smtClean="0">
                <a:solidFill>
                  <a:schemeClr val="tx1"/>
                </a:solidFill>
                <a:latin typeface="+mn-lt"/>
                <a:ea typeface="+mn-ea"/>
                <a:cs typeface="+mn-cs"/>
              </a:rPr>
              <a:t>	未来现金流的现值之和，为净价与应计利息之和 	</a:t>
            </a:r>
          </a:p>
          <a:p>
            <a:r>
              <a:rPr lang="zh-CN" altLang="en-US" sz="1200" b="1" i="0" u="none" strike="noStrike" kern="1200" baseline="0" dirty="0" smtClean="0">
                <a:solidFill>
                  <a:schemeClr val="tx1"/>
                </a:solidFill>
                <a:latin typeface="+mn-lt"/>
                <a:ea typeface="+mn-ea"/>
                <a:cs typeface="+mn-cs"/>
              </a:rPr>
              <a:t>交易金额 </a:t>
            </a:r>
            <a:r>
              <a:rPr lang="zh-CN" altLang="en-US" sz="1200" b="0" i="0" u="none" strike="noStrike" kern="1200" baseline="0" dirty="0" smtClean="0">
                <a:solidFill>
                  <a:schemeClr val="tx1"/>
                </a:solidFill>
                <a:latin typeface="+mn-lt"/>
                <a:ea typeface="+mn-ea"/>
                <a:cs typeface="+mn-cs"/>
              </a:rPr>
              <a:t>	按净价算出的成交金额，（净价 </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券面总额）</a:t>
            </a:r>
            <a:r>
              <a:rPr lang="en-US" altLang="zh-CN" sz="1200" b="0" i="0" u="none" strike="noStrike" kern="1200" baseline="0" dirty="0" smtClean="0">
                <a:solidFill>
                  <a:schemeClr val="tx1"/>
                </a:solidFill>
                <a:latin typeface="+mn-lt"/>
                <a:ea typeface="+mn-ea"/>
                <a:cs typeface="+mn-cs"/>
              </a:rPr>
              <a:t>/ 100 	</a:t>
            </a:r>
          </a:p>
          <a:p>
            <a:r>
              <a:rPr lang="zh-CN" altLang="en-US" sz="1200" b="1" i="0" u="none" strike="noStrike" kern="1200" baseline="0" dirty="0" smtClean="0">
                <a:solidFill>
                  <a:schemeClr val="tx1"/>
                </a:solidFill>
                <a:latin typeface="+mn-lt"/>
                <a:ea typeface="+mn-ea"/>
                <a:cs typeface="+mn-cs"/>
              </a:rPr>
              <a:t>结算金额 </a:t>
            </a:r>
            <a:r>
              <a:rPr lang="zh-CN" altLang="en-US" sz="1200" b="0" i="0" u="none" strike="noStrike" kern="1200" baseline="0" dirty="0" smtClean="0">
                <a:solidFill>
                  <a:schemeClr val="tx1"/>
                </a:solidFill>
                <a:latin typeface="+mn-lt"/>
                <a:ea typeface="+mn-ea"/>
                <a:cs typeface="+mn-cs"/>
              </a:rPr>
              <a:t>	按全价算出的成交金额，（全价 </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券面总额）</a:t>
            </a:r>
            <a:r>
              <a:rPr lang="en-US" altLang="zh-CN" sz="1200" b="0" i="0" u="none" strike="noStrike" kern="1200" baseline="0" dirty="0" smtClean="0">
                <a:solidFill>
                  <a:schemeClr val="tx1"/>
                </a:solidFill>
                <a:latin typeface="+mn-lt"/>
                <a:ea typeface="+mn-ea"/>
                <a:cs typeface="+mn-cs"/>
              </a:rPr>
              <a:t>/ 100 	</a:t>
            </a:r>
          </a:p>
          <a:p>
            <a:r>
              <a:rPr lang="zh-CN" altLang="en-US" sz="1200" b="1" i="0" u="none" strike="noStrike" kern="1200" baseline="0" dirty="0" smtClean="0">
                <a:solidFill>
                  <a:schemeClr val="tx1"/>
                </a:solidFill>
                <a:latin typeface="+mn-lt"/>
                <a:ea typeface="+mn-ea"/>
                <a:cs typeface="+mn-cs"/>
              </a:rPr>
              <a:t>结算日 </a:t>
            </a:r>
            <a:r>
              <a:rPr lang="zh-CN" altLang="en-US" sz="1200" b="0" i="0" u="none" strike="noStrike" kern="1200" baseline="0" dirty="0" smtClean="0">
                <a:solidFill>
                  <a:schemeClr val="tx1"/>
                </a:solidFill>
                <a:latin typeface="+mn-lt"/>
                <a:ea typeface="+mn-ea"/>
                <a:cs typeface="+mn-cs"/>
              </a:rPr>
              <a:t>	现券买卖交易的结算日期 	</a:t>
            </a:r>
            <a:endParaRPr lang="en-US" altLang="zh-CN" sz="1200" b="0" i="0" u="none" strike="noStrike" kern="1200" baseline="0" dirty="0" smtClean="0">
              <a:solidFill>
                <a:schemeClr val="tx1"/>
              </a:solidFill>
              <a:latin typeface="+mn-lt"/>
              <a:ea typeface="+mn-ea"/>
              <a:cs typeface="+mn-cs"/>
            </a:endParaRPr>
          </a:p>
          <a:p>
            <a:endParaRPr lang="zh-CN" altLang="en-US" dirty="0" smtClean="0"/>
          </a:p>
          <a:p>
            <a:r>
              <a:rPr lang="zh-CN" altLang="en-US" sz="1200" kern="1200" dirty="0" smtClean="0">
                <a:solidFill>
                  <a:schemeClr val="tx1"/>
                </a:solidFill>
                <a:effectLst/>
                <a:latin typeface="+mn-lt"/>
                <a:ea typeface="+mn-ea"/>
                <a:cs typeface="+mn-cs"/>
              </a:rPr>
              <a:t>国债 </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企业债（城市投资公司？？） </a:t>
            </a:r>
            <a:endParaRPr lang="en-US" sz="1200" kern="1200" dirty="0" smtClean="0">
              <a:solidFill>
                <a:schemeClr val="tx1"/>
              </a:solidFill>
              <a:effectLst/>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23</a:t>
            </a:fld>
            <a:endParaRPr lang="en-US"/>
          </a:p>
        </p:txBody>
      </p:sp>
    </p:spTree>
    <p:extLst>
      <p:ext uri="{BB962C8B-B14F-4D97-AF65-F5344CB8AC3E}">
        <p14:creationId xmlns:p14="http://schemas.microsoft.com/office/powerpoint/2010/main" val="2794578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例如，温州皮革厂发布的债券（信用不高）</a:t>
            </a:r>
            <a:endParaRPr lang="en-US" altLang="zh-CN" dirty="0" smtClean="0"/>
          </a:p>
        </p:txBody>
      </p:sp>
      <p:sp>
        <p:nvSpPr>
          <p:cNvPr id="4" name="灯片编号占位符 3"/>
          <p:cNvSpPr>
            <a:spLocks noGrp="1"/>
          </p:cNvSpPr>
          <p:nvPr>
            <p:ph type="sldNum" sz="quarter" idx="10"/>
          </p:nvPr>
        </p:nvSpPr>
        <p:spPr/>
        <p:txBody>
          <a:bodyPr/>
          <a:lstStyle/>
          <a:p>
            <a:fld id="{B2B73CC1-E770-4622-96C2-36A532F3BAA4}" type="slidenum">
              <a:rPr lang="en-US" smtClean="0"/>
              <a:pPr/>
              <a:t>24</a:t>
            </a:fld>
            <a:endParaRPr lang="en-US"/>
          </a:p>
        </p:txBody>
      </p:sp>
    </p:spTree>
    <p:extLst>
      <p:ext uri="{BB962C8B-B14F-4D97-AF65-F5344CB8AC3E}">
        <p14:creationId xmlns:p14="http://schemas.microsoft.com/office/powerpoint/2010/main" val="2420716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sz="1200" b="1" i="0" u="none" strike="noStrike" kern="1200" baseline="0" dirty="0" smtClean="0">
                <a:solidFill>
                  <a:schemeClr val="tx1"/>
                </a:solidFill>
                <a:latin typeface="+mn-lt"/>
                <a:ea typeface="+mn-ea"/>
                <a:cs typeface="+mn-cs"/>
              </a:rPr>
              <a:t>债券远期交易要素 </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要素名称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要素含义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买卖方向 </a:t>
            </a:r>
            <a:r>
              <a:rPr lang="zh-CN" altLang="en-US" sz="1200" b="0" i="0" u="none" strike="noStrike" kern="1200" baseline="0" dirty="0" smtClean="0">
                <a:solidFill>
                  <a:schemeClr val="tx1"/>
                </a:solidFill>
                <a:latin typeface="+mn-lt"/>
                <a:ea typeface="+mn-ea"/>
                <a:cs typeface="+mn-cs"/>
              </a:rPr>
              <a:t>	买卖标的债券的方向，买入或卖出 	</a:t>
            </a:r>
          </a:p>
          <a:p>
            <a:r>
              <a:rPr lang="zh-CN" altLang="en-US" sz="1200" b="1" i="0" u="none" strike="noStrike" kern="1200" baseline="0" dirty="0" smtClean="0">
                <a:solidFill>
                  <a:schemeClr val="tx1"/>
                </a:solidFill>
                <a:latin typeface="+mn-lt"/>
                <a:ea typeface="+mn-ea"/>
                <a:cs typeface="+mn-cs"/>
              </a:rPr>
              <a:t>债券代码</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名称 </a:t>
            </a:r>
            <a:r>
              <a:rPr lang="zh-CN" altLang="en-US" sz="1200" b="0" i="0" u="none" strike="noStrike" kern="1200" baseline="0" dirty="0" smtClean="0">
                <a:solidFill>
                  <a:schemeClr val="tx1"/>
                </a:solidFill>
                <a:latin typeface="+mn-lt"/>
                <a:ea typeface="+mn-ea"/>
                <a:cs typeface="+mn-cs"/>
              </a:rPr>
              <a:t>	债券远期标的债券代码</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名称。 	</a:t>
            </a:r>
          </a:p>
          <a:p>
            <a:r>
              <a:rPr lang="zh-CN" altLang="en-US" sz="1200" b="1" i="0" u="none" strike="noStrike" kern="1200" baseline="0" dirty="0" smtClean="0">
                <a:solidFill>
                  <a:schemeClr val="tx1"/>
                </a:solidFill>
                <a:latin typeface="+mn-lt"/>
                <a:ea typeface="+mn-ea"/>
                <a:cs typeface="+mn-cs"/>
              </a:rPr>
              <a:t>远期交易期限 </a:t>
            </a:r>
            <a:r>
              <a:rPr lang="zh-CN" altLang="en-US" sz="1200" b="0" i="0" u="none" strike="noStrike" kern="1200" baseline="0" dirty="0" smtClean="0">
                <a:solidFill>
                  <a:schemeClr val="tx1"/>
                </a:solidFill>
                <a:latin typeface="+mn-lt"/>
                <a:ea typeface="+mn-ea"/>
                <a:cs typeface="+mn-cs"/>
              </a:rPr>
              <a:t>	成交日至结算日的实际天数，含成交日，不含结算日（最短</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天，最长</a:t>
            </a:r>
            <a:r>
              <a:rPr lang="en-US" altLang="zh-CN" sz="1200" b="0" i="0" u="none" strike="noStrike" kern="1200" baseline="0" dirty="0" smtClean="0">
                <a:solidFill>
                  <a:schemeClr val="tx1"/>
                </a:solidFill>
                <a:latin typeface="+mn-lt"/>
                <a:ea typeface="+mn-ea"/>
                <a:cs typeface="+mn-cs"/>
              </a:rPr>
              <a:t>365</a:t>
            </a:r>
            <a:r>
              <a:rPr lang="zh-CN" altLang="en-US" sz="1200" b="0" i="0" u="none" strike="noStrike" kern="1200" baseline="0" dirty="0" smtClean="0">
                <a:solidFill>
                  <a:schemeClr val="tx1"/>
                </a:solidFill>
                <a:latin typeface="+mn-lt"/>
                <a:ea typeface="+mn-ea"/>
                <a:cs typeface="+mn-cs"/>
              </a:rPr>
              <a:t>天） 	</a:t>
            </a:r>
          </a:p>
          <a:p>
            <a:r>
              <a:rPr lang="zh-CN" altLang="en-US" sz="1200" b="1" i="0" u="none" strike="noStrike" kern="1200" baseline="0" dirty="0" smtClean="0">
                <a:solidFill>
                  <a:schemeClr val="tx1"/>
                </a:solidFill>
                <a:latin typeface="+mn-lt"/>
                <a:ea typeface="+mn-ea"/>
                <a:cs typeface="+mn-cs"/>
              </a:rPr>
              <a:t>券面总额 </a:t>
            </a:r>
            <a:r>
              <a:rPr lang="zh-CN" altLang="en-US" sz="1200" b="0" i="0" u="none" strike="noStrike" kern="1200" baseline="0" dirty="0" smtClean="0">
                <a:solidFill>
                  <a:schemeClr val="tx1"/>
                </a:solidFill>
                <a:latin typeface="+mn-lt"/>
                <a:ea typeface="+mn-ea"/>
                <a:cs typeface="+mn-cs"/>
              </a:rPr>
              <a:t>	标的债券的面值总额</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最低为</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万元，以万元为单位变动 	</a:t>
            </a:r>
          </a:p>
          <a:p>
            <a:r>
              <a:rPr lang="zh-CN" altLang="en-US" sz="1200" b="1" i="0" u="none" strike="noStrike" kern="1200" baseline="0" dirty="0" smtClean="0">
                <a:solidFill>
                  <a:schemeClr val="tx1"/>
                </a:solidFill>
                <a:latin typeface="+mn-lt"/>
                <a:ea typeface="+mn-ea"/>
                <a:cs typeface="+mn-cs"/>
              </a:rPr>
              <a:t>远期收益率 </a:t>
            </a:r>
            <a:r>
              <a:rPr lang="zh-CN" altLang="en-US" sz="1200" b="0" i="0" u="none" strike="noStrike" kern="1200" baseline="0" dirty="0" smtClean="0">
                <a:solidFill>
                  <a:schemeClr val="tx1"/>
                </a:solidFill>
                <a:latin typeface="+mn-lt"/>
                <a:ea typeface="+mn-ea"/>
                <a:cs typeface="+mn-cs"/>
              </a:rPr>
              <a:t>	交易双方在成交日约定的标的债券在结算日的到期收益率 	</a:t>
            </a:r>
          </a:p>
          <a:p>
            <a:r>
              <a:rPr lang="zh-CN" altLang="en-US" sz="1200" b="1" i="0" u="none" strike="noStrike" kern="1200" baseline="0" dirty="0" smtClean="0">
                <a:solidFill>
                  <a:schemeClr val="tx1"/>
                </a:solidFill>
                <a:latin typeface="+mn-lt"/>
                <a:ea typeface="+mn-ea"/>
                <a:cs typeface="+mn-cs"/>
              </a:rPr>
              <a:t>远期交易净价 </a:t>
            </a:r>
            <a:r>
              <a:rPr lang="zh-CN" altLang="en-US" sz="1200" b="0" i="0" u="none" strike="noStrike" kern="1200" baseline="0" dirty="0" smtClean="0">
                <a:solidFill>
                  <a:schemeClr val="tx1"/>
                </a:solidFill>
                <a:latin typeface="+mn-lt"/>
                <a:ea typeface="+mn-ea"/>
                <a:cs typeface="+mn-cs"/>
              </a:rPr>
              <a:t>	交易双方在成交日约定、在结算日进行交割的标的债券净价，单位为元</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百元面值 	</a:t>
            </a:r>
          </a:p>
          <a:p>
            <a:r>
              <a:rPr lang="zh-CN" altLang="en-US" sz="1200" b="1" i="0" u="none" strike="noStrike" kern="1200" baseline="0" dirty="0" smtClean="0">
                <a:solidFill>
                  <a:schemeClr val="tx1"/>
                </a:solidFill>
                <a:latin typeface="+mn-lt"/>
                <a:ea typeface="+mn-ea"/>
                <a:cs typeface="+mn-cs"/>
              </a:rPr>
              <a:t>结算金额 </a:t>
            </a:r>
            <a:r>
              <a:rPr lang="zh-CN" altLang="en-US" sz="1200" b="0" i="0" u="none" strike="noStrike" kern="1200" baseline="0" dirty="0" smtClean="0">
                <a:solidFill>
                  <a:schemeClr val="tx1"/>
                </a:solidFill>
                <a:latin typeface="+mn-lt"/>
                <a:ea typeface="+mn-ea"/>
                <a:cs typeface="+mn-cs"/>
              </a:rPr>
              <a:t>	远期交易结算时买方向卖方支付的资金额。结算金额＝</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（远期交易净价＋结算日应计利息）</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标的债券券面总额</a:t>
            </a:r>
            <a:r>
              <a:rPr lang="en-US" altLang="zh-CN" sz="1200" b="0" i="0" u="none" strike="noStrike" kern="1200" baseline="0" dirty="0" smtClean="0">
                <a:solidFill>
                  <a:schemeClr val="tx1"/>
                </a:solidFill>
                <a:latin typeface="+mn-lt"/>
                <a:ea typeface="+mn-ea"/>
                <a:cs typeface="+mn-cs"/>
              </a:rPr>
              <a:t>]/100</a:t>
            </a:r>
            <a:r>
              <a:rPr lang="zh-CN" altLang="en-US" sz="1200" b="0" i="0" u="none" strike="noStrike" kern="1200" baseline="0" dirty="0" smtClean="0">
                <a:solidFill>
                  <a:schemeClr val="tx1"/>
                </a:solidFill>
                <a:latin typeface="+mn-lt"/>
                <a:ea typeface="+mn-ea"/>
                <a:cs typeface="+mn-cs"/>
              </a:rPr>
              <a:t>，单位为元 	</a:t>
            </a:r>
          </a:p>
          <a:p>
            <a:r>
              <a:rPr lang="zh-CN" altLang="en-US" sz="1200" b="1" i="0" u="none" strike="noStrike" kern="1200" baseline="0" dirty="0" smtClean="0">
                <a:solidFill>
                  <a:schemeClr val="tx1"/>
                </a:solidFill>
                <a:latin typeface="+mn-lt"/>
                <a:ea typeface="+mn-ea"/>
                <a:cs typeface="+mn-cs"/>
              </a:rPr>
              <a:t>期限品种 </a:t>
            </a:r>
            <a:r>
              <a:rPr lang="zh-CN" altLang="en-US" sz="1200" b="0" i="0" u="none" strike="noStrike" kern="1200" baseline="0" dirty="0" smtClean="0">
                <a:solidFill>
                  <a:schemeClr val="tx1"/>
                </a:solidFill>
                <a:latin typeface="+mn-lt"/>
                <a:ea typeface="+mn-ea"/>
                <a:cs typeface="+mn-cs"/>
              </a:rPr>
              <a:t>	远期期限所属的统计区间，包括</a:t>
            </a:r>
            <a:r>
              <a:rPr lang="en-US" sz="1200" b="0" i="0" u="none" strike="noStrike" kern="1200" baseline="0" dirty="0" smtClean="0">
                <a:solidFill>
                  <a:schemeClr val="tx1"/>
                </a:solidFill>
                <a:latin typeface="+mn-lt"/>
                <a:ea typeface="+mn-ea"/>
                <a:cs typeface="+mn-cs"/>
              </a:rPr>
              <a:t>BFD0007，BFD0014，BFD0021，BFD1M, BFD2M, BFD3M, BFD4M, BFD5M, BFD6M, BFD7M, BFD8M, BFD9M, BFD1Y</a:t>
            </a:r>
            <a:r>
              <a:rPr lang="zh-CN" altLang="en-US" sz="1200" b="0" i="0" u="none" strike="noStrike" kern="1200" baseline="0" dirty="0" smtClean="0">
                <a:solidFill>
                  <a:schemeClr val="tx1"/>
                </a:solidFill>
                <a:latin typeface="+mn-lt"/>
                <a:ea typeface="+mn-ea"/>
                <a:cs typeface="+mn-cs"/>
              </a:rPr>
              <a:t>共</a:t>
            </a:r>
            <a:r>
              <a:rPr lang="en-US" altLang="zh-CN" sz="1200" b="0" i="0" u="none" strike="noStrike" kern="1200" baseline="0" dirty="0" smtClean="0">
                <a:solidFill>
                  <a:schemeClr val="tx1"/>
                </a:solidFill>
                <a:latin typeface="+mn-lt"/>
                <a:ea typeface="+mn-ea"/>
                <a:cs typeface="+mn-cs"/>
              </a:rPr>
              <a:t>13</a:t>
            </a:r>
            <a:r>
              <a:rPr lang="zh-CN" altLang="en-US" sz="1200" b="0" i="0" u="none" strike="noStrike" kern="1200" baseline="0" dirty="0" smtClean="0">
                <a:solidFill>
                  <a:schemeClr val="tx1"/>
                </a:solidFill>
                <a:latin typeface="+mn-lt"/>
                <a:ea typeface="+mn-ea"/>
                <a:cs typeface="+mn-cs"/>
              </a:rPr>
              <a:t>个期限品种 	</a:t>
            </a:r>
          </a:p>
          <a:p>
            <a:r>
              <a:rPr lang="zh-CN" altLang="en-US" sz="1200" b="1" i="0" u="none" strike="noStrike" kern="1200" baseline="0" dirty="0" smtClean="0">
                <a:solidFill>
                  <a:schemeClr val="tx1"/>
                </a:solidFill>
                <a:latin typeface="+mn-lt"/>
                <a:ea typeface="+mn-ea"/>
                <a:cs typeface="+mn-cs"/>
              </a:rPr>
              <a:t>结算日应计利息 </a:t>
            </a:r>
            <a:r>
              <a:rPr lang="zh-CN" altLang="en-US" sz="1200" b="0" i="0" u="none" strike="noStrike" kern="1200" baseline="0" dirty="0" smtClean="0">
                <a:solidFill>
                  <a:schemeClr val="tx1"/>
                </a:solidFill>
                <a:latin typeface="+mn-lt"/>
                <a:ea typeface="+mn-ea"/>
                <a:cs typeface="+mn-cs"/>
              </a:rPr>
              <a:t>	上次付息日（或起息日）至结算日为止（不含结算日）累计的按百元面值计算的债券发行人应付给债券持有人的利息，单位为元</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百元面值 	</a:t>
            </a:r>
          </a:p>
          <a:p>
            <a:r>
              <a:rPr lang="zh-CN" altLang="en-US" sz="1200" b="1" i="0" u="none" strike="noStrike" kern="1200" baseline="0" dirty="0" smtClean="0">
                <a:solidFill>
                  <a:schemeClr val="tx1"/>
                </a:solidFill>
                <a:latin typeface="+mn-lt"/>
                <a:ea typeface="+mn-ea"/>
                <a:cs typeface="+mn-cs"/>
              </a:rPr>
              <a:t>结算方式 </a:t>
            </a:r>
            <a:r>
              <a:rPr lang="zh-CN" altLang="en-US" sz="1200" b="0" i="0" u="none" strike="noStrike" kern="1200" baseline="0" dirty="0" smtClean="0">
                <a:solidFill>
                  <a:schemeClr val="tx1"/>
                </a:solidFill>
                <a:latin typeface="+mn-lt"/>
                <a:ea typeface="+mn-ea"/>
                <a:cs typeface="+mn-cs"/>
              </a:rPr>
              <a:t>	交易双方约定采用的资金支付和债券交割方式，应采用券款对付</a:t>
            </a:r>
            <a:r>
              <a:rPr lang="en-US" altLang="zh-CN" sz="1200" b="0" i="0" u="none" strike="noStrike" kern="1200" baseline="0" dirty="0" smtClean="0">
                <a:solidFill>
                  <a:schemeClr val="tx1"/>
                </a:solidFill>
                <a:latin typeface="+mn-lt"/>
                <a:ea typeface="+mn-ea"/>
                <a:cs typeface="+mn-cs"/>
              </a:rPr>
              <a:t>(DVP) 	</a:t>
            </a:r>
          </a:p>
          <a:p>
            <a:endParaRPr lang="zh-CN" altLang="en-US" dirty="0" smtClean="0"/>
          </a:p>
          <a:p>
            <a:endParaRPr lang="en-US" dirty="0" smtClean="0"/>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25</a:t>
            </a:fld>
            <a:endParaRPr lang="en-US"/>
          </a:p>
        </p:txBody>
      </p:sp>
    </p:spTree>
    <p:extLst>
      <p:ext uri="{BB962C8B-B14F-4D97-AF65-F5344CB8AC3E}">
        <p14:creationId xmlns:p14="http://schemas.microsoft.com/office/powerpoint/2010/main" val="2598991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债券借贷市场概述 </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定义：</a:t>
            </a:r>
            <a:r>
              <a:rPr lang="zh-CN" altLang="en-US" sz="1200" b="0" i="0" u="none" strike="noStrike" kern="1200" baseline="0" dirty="0" smtClean="0">
                <a:solidFill>
                  <a:schemeClr val="tx1"/>
                </a:solidFill>
                <a:latin typeface="+mn-lt"/>
                <a:ea typeface="+mn-ea"/>
                <a:cs typeface="+mn-cs"/>
              </a:rPr>
              <a:t>债券融入方以一定数量的债券为质物，从债券融出方借入标的债券，同时约定在未来某一日期归还所借入标的债券，并由债券融出方返还相应质物的债券融通行为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期限：</a:t>
            </a:r>
            <a:r>
              <a:rPr lang="zh-CN" altLang="en-US" sz="1200" b="0" i="0" u="none" strike="noStrike" kern="1200" baseline="0" dirty="0" smtClean="0">
                <a:solidFill>
                  <a:schemeClr val="tx1"/>
                </a:solidFill>
                <a:latin typeface="+mn-lt"/>
                <a:ea typeface="+mn-ea"/>
                <a:cs typeface="+mn-cs"/>
              </a:rPr>
              <a:t>最长为</a:t>
            </a:r>
            <a:r>
              <a:rPr lang="en-US" altLang="zh-CN" sz="1200" b="0" i="0" u="none" strike="noStrike" kern="1200" baseline="0" dirty="0" smtClean="0">
                <a:solidFill>
                  <a:schemeClr val="tx1"/>
                </a:solidFill>
                <a:latin typeface="+mn-lt"/>
                <a:ea typeface="+mn-ea"/>
                <a:cs typeface="+mn-cs"/>
              </a:rPr>
              <a:t>365</a:t>
            </a:r>
            <a:r>
              <a:rPr lang="zh-CN" altLang="en-US" sz="1200" b="0" i="0" u="none" strike="noStrike" kern="1200" baseline="0" dirty="0" smtClean="0">
                <a:solidFill>
                  <a:schemeClr val="tx1"/>
                </a:solidFill>
                <a:latin typeface="+mn-lt"/>
                <a:ea typeface="+mn-ea"/>
                <a:cs typeface="+mn-cs"/>
              </a:rPr>
              <a:t>天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结算方式：</a:t>
            </a:r>
            <a:r>
              <a:rPr lang="zh-CN" altLang="en-US" sz="1200" b="0" i="0" u="none" strike="noStrike" kern="1200" baseline="0" dirty="0" smtClean="0">
                <a:solidFill>
                  <a:schemeClr val="tx1"/>
                </a:solidFill>
                <a:latin typeface="+mn-lt"/>
                <a:ea typeface="+mn-ea"/>
                <a:cs typeface="+mn-cs"/>
              </a:rPr>
              <a:t>首期结算方式为</a:t>
            </a:r>
            <a:r>
              <a:rPr lang="zh-CN" altLang="en-US" sz="1200" b="1" i="0" u="none" strike="noStrike" kern="1200" baseline="0" dirty="0" smtClean="0">
                <a:solidFill>
                  <a:schemeClr val="tx1"/>
                </a:solidFill>
                <a:latin typeface="+mn-lt"/>
                <a:ea typeface="+mn-ea"/>
                <a:cs typeface="+mn-cs"/>
              </a:rPr>
              <a:t>券券对付</a:t>
            </a:r>
            <a:r>
              <a:rPr lang="zh-CN" altLang="en-US" sz="1200" b="0" i="0" u="none" strike="noStrike" kern="1200" baseline="0" dirty="0" smtClean="0">
                <a:solidFill>
                  <a:schemeClr val="tx1"/>
                </a:solidFill>
                <a:latin typeface="+mn-lt"/>
                <a:ea typeface="+mn-ea"/>
                <a:cs typeface="+mn-cs"/>
              </a:rPr>
              <a:t>，到期结算方式为</a:t>
            </a:r>
            <a:r>
              <a:rPr lang="zh-CN" altLang="en-US" sz="1200" b="1" i="0" u="none" strike="noStrike" kern="1200" baseline="0" dirty="0" smtClean="0">
                <a:solidFill>
                  <a:schemeClr val="tx1"/>
                </a:solidFill>
                <a:latin typeface="+mn-lt"/>
                <a:ea typeface="+mn-ea"/>
                <a:cs typeface="+mn-cs"/>
              </a:rPr>
              <a:t>券费对付（</a:t>
            </a:r>
            <a:r>
              <a:rPr lang="zh-CN" altLang="en-US" sz="1200" b="0" i="0" u="none" strike="noStrike" kern="1200" baseline="0" dirty="0" smtClean="0">
                <a:solidFill>
                  <a:schemeClr val="tx1"/>
                </a:solidFill>
                <a:latin typeface="+mn-lt"/>
                <a:ea typeface="+mn-ea"/>
                <a:cs typeface="+mn-cs"/>
              </a:rPr>
              <a:t>到期结算方式又称</a:t>
            </a:r>
            <a:r>
              <a:rPr lang="zh-CN" altLang="en-US" sz="1200" b="1" i="0" u="none" strike="noStrike" kern="1200" baseline="0" dirty="0" smtClean="0">
                <a:solidFill>
                  <a:schemeClr val="tx1"/>
                </a:solidFill>
                <a:latin typeface="+mn-lt"/>
                <a:ea typeface="+mn-ea"/>
                <a:cs typeface="+mn-cs"/>
              </a:rPr>
              <a:t>券券费对付</a:t>
            </a:r>
            <a:r>
              <a:rPr lang="zh-CN" altLang="en-US" sz="1200" b="0" i="0" u="none" strike="noStrike" kern="1200" baseline="0" dirty="0" smtClean="0">
                <a:solidFill>
                  <a:schemeClr val="tx1"/>
                </a:solidFill>
                <a:latin typeface="+mn-lt"/>
                <a:ea typeface="+mn-ea"/>
                <a:cs typeface="+mn-cs"/>
              </a:rPr>
              <a:t>，双方持券和资金三者类似现券</a:t>
            </a:r>
            <a:r>
              <a:rPr lang="en-US" altLang="zh-CN" sz="1200" b="0" i="0" u="none" strike="noStrike" kern="1200" baseline="0" dirty="0" smtClean="0">
                <a:solidFill>
                  <a:schemeClr val="tx1"/>
                </a:solidFill>
                <a:latin typeface="+mn-lt"/>
                <a:ea typeface="+mn-ea"/>
                <a:cs typeface="+mn-cs"/>
              </a:rPr>
              <a:t>DVP</a:t>
            </a:r>
            <a:r>
              <a:rPr lang="zh-CN" altLang="en-US" sz="1200" b="0" i="0" u="none" strike="noStrike" kern="1200" baseline="0" dirty="0" smtClean="0">
                <a:solidFill>
                  <a:schemeClr val="tx1"/>
                </a:solidFill>
                <a:latin typeface="+mn-lt"/>
                <a:ea typeface="+mn-ea"/>
                <a:cs typeface="+mn-cs"/>
              </a:rPr>
              <a:t>对付）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市场功能： </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以信用债融利率债，提高抵押品质量 出售融入债券，提供有效的做空手段 提升市场流动性，满足临时结算需求 融出方盘活债券存量，提高投资收益 </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B2B73CC1-E770-4622-96C2-36A532F3BAA4}" type="slidenum">
              <a:rPr lang="en-US" smtClean="0"/>
              <a:pPr/>
              <a:t>26</a:t>
            </a:fld>
            <a:endParaRPr lang="en-US"/>
          </a:p>
        </p:txBody>
      </p:sp>
    </p:spTree>
    <p:extLst>
      <p:ext uri="{BB962C8B-B14F-4D97-AF65-F5344CB8AC3E}">
        <p14:creationId xmlns:p14="http://schemas.microsoft.com/office/powerpoint/2010/main" val="183685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债券预发行 </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银行间市场债券预发行业务：</a:t>
            </a:r>
            <a:r>
              <a:rPr lang="zh-CN" altLang="en-US" sz="1200" b="0" i="0" u="none" strike="noStrike" kern="1200" baseline="0" dirty="0" smtClean="0">
                <a:solidFill>
                  <a:schemeClr val="tx1"/>
                </a:solidFill>
                <a:latin typeface="+mn-lt"/>
                <a:ea typeface="+mn-ea"/>
                <a:cs typeface="+mn-cs"/>
              </a:rPr>
              <a:t>全国银行间债券市场投资者以即将发行的债券为标的进行的债券买卖行为，通过全国银行间同业拆借中心交易系统进行。 </a:t>
            </a:r>
          </a:p>
          <a:p>
            <a:r>
              <a:rPr lang="zh-CN" altLang="en-US" sz="1200" b="0" i="0" u="none" strike="noStrike" kern="1200" baseline="0" dirty="0" smtClean="0">
                <a:solidFill>
                  <a:schemeClr val="tx1"/>
                </a:solidFill>
                <a:latin typeface="+mn-lt"/>
                <a:ea typeface="+mn-ea"/>
                <a:cs typeface="+mn-cs"/>
              </a:rPr>
              <a:t>投资人 	全国银行间债券市场成员 	</a:t>
            </a:r>
          </a:p>
          <a:p>
            <a:r>
              <a:rPr lang="zh-CN" altLang="en-US" sz="1200" b="0" i="0" u="none" strike="noStrike" kern="1200" baseline="0" dirty="0" smtClean="0">
                <a:solidFill>
                  <a:schemeClr val="tx1"/>
                </a:solidFill>
                <a:latin typeface="+mn-lt"/>
                <a:ea typeface="+mn-ea"/>
                <a:cs typeface="+mn-cs"/>
              </a:rPr>
              <a:t>交易性质 	现货交易，非衍生品交易 	</a:t>
            </a:r>
          </a:p>
          <a:p>
            <a:r>
              <a:rPr lang="zh-CN" altLang="en-US" sz="1200" b="0" i="0" u="none" strike="noStrike" kern="1200" baseline="0" dirty="0" smtClean="0">
                <a:solidFill>
                  <a:schemeClr val="tx1"/>
                </a:solidFill>
                <a:latin typeface="+mn-lt"/>
                <a:ea typeface="+mn-ea"/>
                <a:cs typeface="+mn-cs"/>
              </a:rPr>
              <a:t>标的券种 	国债；招标发行的其他券种，如政策性金融债等（新发、续发均可） 	</a:t>
            </a:r>
          </a:p>
          <a:p>
            <a:r>
              <a:rPr lang="zh-CN" altLang="en-US" sz="1200" b="0" i="0" u="none" strike="noStrike" kern="1200" baseline="0" dirty="0" smtClean="0">
                <a:solidFill>
                  <a:schemeClr val="tx1"/>
                </a:solidFill>
                <a:latin typeface="+mn-lt"/>
                <a:ea typeface="+mn-ea"/>
                <a:cs typeface="+mn-cs"/>
              </a:rPr>
              <a:t>交易方式 	询价；点击成交（含限价成交）；请求报价 	</a:t>
            </a:r>
          </a:p>
          <a:p>
            <a:r>
              <a:rPr lang="zh-CN" altLang="en-US" sz="1200" b="0" i="0" u="none" strike="noStrike" kern="1200" baseline="0" dirty="0" smtClean="0">
                <a:solidFill>
                  <a:schemeClr val="tx1"/>
                </a:solidFill>
                <a:latin typeface="+mn-lt"/>
                <a:ea typeface="+mn-ea"/>
                <a:cs typeface="+mn-cs"/>
              </a:rPr>
              <a:t>结算方式 	实物结算（券款对付）；现金结算 	</a:t>
            </a:r>
          </a:p>
          <a:p>
            <a:r>
              <a:rPr lang="zh-CN" altLang="en-US" sz="1200" b="0" i="0" u="none" strike="noStrike" kern="1200" baseline="0" dirty="0" smtClean="0">
                <a:solidFill>
                  <a:schemeClr val="tx1"/>
                </a:solidFill>
                <a:latin typeface="+mn-lt"/>
                <a:ea typeface="+mn-ea"/>
                <a:cs typeface="+mn-cs"/>
              </a:rPr>
              <a:t>交易期间 	国债招标日前四个工作日至招标日前一个工作日；其他券种发行公告发布后一个工作日至招标日前一个工作日 	</a:t>
            </a:r>
          </a:p>
          <a:p>
            <a:r>
              <a:rPr lang="zh-CN" altLang="en-US" sz="1200" b="0" i="0" u="none" strike="noStrike" kern="1200" baseline="0" dirty="0" smtClean="0">
                <a:solidFill>
                  <a:schemeClr val="tx1"/>
                </a:solidFill>
                <a:latin typeface="+mn-lt"/>
                <a:ea typeface="+mn-ea"/>
                <a:cs typeface="+mn-cs"/>
              </a:rPr>
              <a:t>结算期间 	招标日至上市流通日前一个工作日（点击成交与限价成交方式下为缴款日） 	</a:t>
            </a: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27</a:t>
            </a:fld>
            <a:endParaRPr lang="en-US"/>
          </a:p>
        </p:txBody>
      </p:sp>
    </p:spTree>
    <p:extLst>
      <p:ext uri="{BB962C8B-B14F-4D97-AF65-F5344CB8AC3E}">
        <p14:creationId xmlns:p14="http://schemas.microsoft.com/office/powerpoint/2010/main" val="666928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b="1" i="0" u="none" strike="noStrike" kern="1200" baseline="0" dirty="0" smtClean="0">
                <a:solidFill>
                  <a:schemeClr val="tx1"/>
                </a:solidFill>
                <a:latin typeface="+mn-lt"/>
                <a:ea typeface="+mn-ea"/>
                <a:cs typeface="+mn-cs"/>
              </a:rPr>
              <a:t>衍生品市场主要交易方式 </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询价：</a:t>
            </a:r>
            <a:r>
              <a:rPr lang="zh-CN" altLang="en-US" sz="1200" b="0" i="0" u="none" strike="noStrike" kern="1200" baseline="0" dirty="0" smtClean="0">
                <a:solidFill>
                  <a:schemeClr val="tx1"/>
                </a:solidFill>
                <a:latin typeface="+mn-lt"/>
                <a:ea typeface="+mn-ea"/>
                <a:cs typeface="+mn-cs"/>
              </a:rPr>
              <a:t>适用于债券远期、利率互换、远期利率协议、信用风险缓释凭证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意向报价</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双向报价→对话报价→格式化交谈→成交确认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匿名点击（</a:t>
            </a:r>
            <a:r>
              <a:rPr lang="en-US" altLang="zh-CN" sz="1200" b="1" i="0" u="none" strike="noStrike" kern="1200" baseline="0" dirty="0" smtClean="0">
                <a:solidFill>
                  <a:schemeClr val="tx1"/>
                </a:solidFill>
                <a:latin typeface="+mn-lt"/>
                <a:ea typeface="+mn-ea"/>
                <a:cs typeface="+mn-cs"/>
              </a:rPr>
              <a:t>X-Swap)</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适用于利率互换、标准利率衍生产品、标准债券远期，促进价格发现，提高交易效率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订单匿名匹配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未匹配订单可点击→授信范围内成交→上海清算所</a:t>
            </a:r>
            <a:r>
              <a:rPr lang="en-US" altLang="zh-CN" sz="1200" b="0" i="0" u="none" strike="noStrike" kern="1200" baseline="0" dirty="0" smtClean="0">
                <a:solidFill>
                  <a:schemeClr val="tx1"/>
                </a:solidFill>
                <a:latin typeface="+mn-lt"/>
                <a:ea typeface="+mn-ea"/>
                <a:cs typeface="+mn-cs"/>
              </a:rPr>
              <a:t>CCP</a:t>
            </a:r>
            <a:r>
              <a:rPr lang="zh-CN" altLang="en-US" sz="1200" b="0" i="0" u="none" strike="noStrike" kern="1200" baseline="0" dirty="0" smtClean="0">
                <a:solidFill>
                  <a:schemeClr val="tx1"/>
                </a:solidFill>
                <a:latin typeface="+mn-lt"/>
                <a:ea typeface="+mn-ea"/>
                <a:cs typeface="+mn-cs"/>
              </a:rPr>
              <a:t>承接 </a:t>
            </a:r>
          </a:p>
          <a:p>
            <a:r>
              <a:rPr lang="zh-CN" altLang="en-US" sz="1200" b="0" i="0" u="none" strike="noStrike" kern="1200" baseline="0" dirty="0" smtClean="0">
                <a:solidFill>
                  <a:schemeClr val="tx1"/>
                </a:solidFill>
                <a:latin typeface="+mn-lt"/>
                <a:ea typeface="+mn-ea"/>
                <a:cs typeface="+mn-cs"/>
              </a:rPr>
              <a:t>兼容双边授信模式和</a:t>
            </a:r>
            <a:r>
              <a:rPr lang="en-US" altLang="zh-CN" sz="1200" b="0" i="0" u="none" strike="noStrike" kern="1200" baseline="0" dirty="0" smtClean="0">
                <a:solidFill>
                  <a:schemeClr val="tx1"/>
                </a:solidFill>
                <a:latin typeface="+mn-lt"/>
                <a:ea typeface="+mn-ea"/>
                <a:cs typeface="+mn-cs"/>
              </a:rPr>
              <a:t>CCP</a:t>
            </a:r>
            <a:r>
              <a:rPr lang="zh-CN" altLang="en-US" sz="1200" b="0" i="0" u="none" strike="noStrike" kern="1200" baseline="0" dirty="0" smtClean="0">
                <a:solidFill>
                  <a:schemeClr val="tx1"/>
                </a:solidFill>
                <a:latin typeface="+mn-lt"/>
                <a:ea typeface="+mn-ea"/>
                <a:cs typeface="+mn-cs"/>
              </a:rPr>
              <a:t>集中授信模式 </a:t>
            </a: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衍生品市场交易品种 </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交易品种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定义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债券远期 </a:t>
            </a:r>
            <a:r>
              <a:rPr lang="zh-CN" altLang="en-US" sz="1200" b="0" i="0" u="none" strike="noStrike" kern="1200" baseline="0" dirty="0" smtClean="0">
                <a:solidFill>
                  <a:schemeClr val="tx1"/>
                </a:solidFill>
                <a:latin typeface="+mn-lt"/>
                <a:ea typeface="+mn-ea"/>
                <a:cs typeface="+mn-cs"/>
              </a:rPr>
              <a:t>	交易双方约定在未来某一日期，以约定价格和数量买卖标的债券 	</a:t>
            </a:r>
          </a:p>
          <a:p>
            <a:r>
              <a:rPr lang="zh-CN" altLang="en-US" sz="1200" b="1" i="0" u="none" strike="noStrike" kern="1200" baseline="0" dirty="0" smtClean="0">
                <a:solidFill>
                  <a:schemeClr val="tx1"/>
                </a:solidFill>
                <a:latin typeface="+mn-lt"/>
                <a:ea typeface="+mn-ea"/>
                <a:cs typeface="+mn-cs"/>
              </a:rPr>
              <a:t>利率互换（</a:t>
            </a:r>
            <a:r>
              <a:rPr lang="en-US" altLang="zh-CN" sz="1200" b="1" i="0" u="none" strike="noStrike" kern="1200" baseline="0" dirty="0" smtClean="0">
                <a:solidFill>
                  <a:schemeClr val="tx1"/>
                </a:solidFill>
                <a:latin typeface="+mn-lt"/>
                <a:ea typeface="+mn-ea"/>
                <a:cs typeface="+mn-cs"/>
              </a:rPr>
              <a:t>IRS</a:t>
            </a:r>
            <a:r>
              <a:rPr lang="zh-CN" altLang="en-US" sz="1200" b="1"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	交易双方约定在未来一定期限内根据约定的人民币本金和利率计算并交换分别以固定利率和参考利率计算利息 	</a:t>
            </a:r>
          </a:p>
          <a:p>
            <a:r>
              <a:rPr lang="zh-CN" altLang="en-US" sz="1200" b="1" i="0" u="none" strike="noStrike" kern="1200" baseline="0" dirty="0" smtClean="0">
                <a:solidFill>
                  <a:schemeClr val="tx1"/>
                </a:solidFill>
                <a:latin typeface="+mn-lt"/>
                <a:ea typeface="+mn-ea"/>
                <a:cs typeface="+mn-cs"/>
              </a:rPr>
              <a:t>远期利率协议（</a:t>
            </a:r>
            <a:r>
              <a:rPr lang="en-US" altLang="zh-CN" sz="1200" b="1" i="0" u="none" strike="noStrike" kern="1200" baseline="0" dirty="0" smtClean="0">
                <a:solidFill>
                  <a:schemeClr val="tx1"/>
                </a:solidFill>
                <a:latin typeface="+mn-lt"/>
                <a:ea typeface="+mn-ea"/>
                <a:cs typeface="+mn-cs"/>
              </a:rPr>
              <a:t>FRA</a:t>
            </a:r>
            <a:r>
              <a:rPr lang="zh-CN" altLang="en-US" sz="1200" b="1"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	交易双方约定在未来某一日，交换协议期间内一定名义本金基础上分别以固定利率和参考利率计算的利息 	</a:t>
            </a:r>
          </a:p>
          <a:p>
            <a:r>
              <a:rPr lang="zh-CN" altLang="en-US" sz="1200" b="1" i="0" u="none" strike="noStrike" kern="1200" baseline="0" dirty="0" smtClean="0">
                <a:solidFill>
                  <a:schemeClr val="tx1"/>
                </a:solidFill>
                <a:latin typeface="+mn-lt"/>
                <a:ea typeface="+mn-ea"/>
                <a:cs typeface="+mn-cs"/>
              </a:rPr>
              <a:t>标准化利率衍生品 </a:t>
            </a:r>
            <a:r>
              <a:rPr lang="zh-CN" altLang="en-US" sz="1200" b="0" i="0" u="none" strike="noStrike" kern="1200" baseline="0" dirty="0" smtClean="0">
                <a:solidFill>
                  <a:schemeClr val="tx1"/>
                </a:solidFill>
                <a:latin typeface="+mn-lt"/>
                <a:ea typeface="+mn-ea"/>
                <a:cs typeface="+mn-cs"/>
              </a:rPr>
              <a:t>	到期日、期限等产品要素标准化的利率衍生产品 	</a:t>
            </a:r>
          </a:p>
          <a:p>
            <a:r>
              <a:rPr lang="zh-CN" altLang="en-US" sz="1200" b="1" i="0" u="none" strike="noStrike" kern="1200" baseline="0" dirty="0" smtClean="0">
                <a:solidFill>
                  <a:schemeClr val="tx1"/>
                </a:solidFill>
                <a:latin typeface="+mn-lt"/>
                <a:ea typeface="+mn-ea"/>
                <a:cs typeface="+mn-cs"/>
              </a:rPr>
              <a:t>标准化债券远期 </a:t>
            </a:r>
            <a:r>
              <a:rPr lang="zh-CN" altLang="en-US" sz="1200" b="0" i="0" u="none" strike="noStrike" kern="1200" baseline="0" dirty="0" smtClean="0">
                <a:solidFill>
                  <a:schemeClr val="tx1"/>
                </a:solidFill>
                <a:latin typeface="+mn-lt"/>
                <a:ea typeface="+mn-ea"/>
                <a:cs typeface="+mn-cs"/>
              </a:rPr>
              <a:t>	标的债券、交割日等产品要素标准化的债券远期合约 	</a:t>
            </a:r>
          </a:p>
          <a:p>
            <a:r>
              <a:rPr lang="zh-CN" altLang="en-US" sz="1200" b="1" i="0" u="none" strike="noStrike" kern="1200" baseline="0" dirty="0" smtClean="0">
                <a:solidFill>
                  <a:schemeClr val="tx1"/>
                </a:solidFill>
                <a:latin typeface="+mn-lt"/>
                <a:ea typeface="+mn-ea"/>
                <a:cs typeface="+mn-cs"/>
              </a:rPr>
              <a:t>信用风险缓释合约（</a:t>
            </a:r>
            <a:r>
              <a:rPr lang="en-US" altLang="zh-CN" sz="1200" b="1" i="0" u="none" strike="noStrike" kern="1200" baseline="0" dirty="0" smtClean="0">
                <a:solidFill>
                  <a:schemeClr val="tx1"/>
                </a:solidFill>
                <a:latin typeface="+mn-lt"/>
                <a:ea typeface="+mn-ea"/>
                <a:cs typeface="+mn-cs"/>
              </a:rPr>
              <a:t>CRMA</a:t>
            </a:r>
            <a:r>
              <a:rPr lang="zh-CN" altLang="en-US" sz="1200" b="1"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	约定在未来一定期限内，信用保护买方按照约定的标准和方式向信用保护卖方支付信用保护费用，由信用保护卖方就约定的标的债务向信用保护买方提供信用风险保护的金融合约。 	</a:t>
            </a:r>
          </a:p>
          <a:p>
            <a:r>
              <a:rPr lang="zh-CN" altLang="en-US" sz="1200" b="1" i="0" u="none" strike="noStrike" kern="1200" baseline="0" dirty="0" smtClean="0">
                <a:solidFill>
                  <a:schemeClr val="tx1"/>
                </a:solidFill>
                <a:latin typeface="+mn-lt"/>
                <a:ea typeface="+mn-ea"/>
                <a:cs typeface="+mn-cs"/>
              </a:rPr>
              <a:t>信用风险缓释凭证（</a:t>
            </a:r>
            <a:r>
              <a:rPr lang="en-US" altLang="zh-CN" sz="1200" b="1" i="0" u="none" strike="noStrike" kern="1200" baseline="0" dirty="0" smtClean="0">
                <a:solidFill>
                  <a:schemeClr val="tx1"/>
                </a:solidFill>
                <a:latin typeface="+mn-lt"/>
                <a:ea typeface="+mn-ea"/>
                <a:cs typeface="+mn-cs"/>
              </a:rPr>
              <a:t>CRMW</a:t>
            </a:r>
            <a:r>
              <a:rPr lang="zh-CN" altLang="en-US" sz="1200" b="1"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	是指由标的实体以外的机构创设的，为凭证持有人就标的债务提供信用风险保护的，可交易流通的有价凭证。 	</a:t>
            </a: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28</a:t>
            </a:fld>
            <a:endParaRPr lang="en-US"/>
          </a:p>
        </p:txBody>
      </p:sp>
    </p:spTree>
    <p:extLst>
      <p:ext uri="{BB962C8B-B14F-4D97-AF65-F5344CB8AC3E}">
        <p14:creationId xmlns:p14="http://schemas.microsoft.com/office/powerpoint/2010/main" val="378530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a:lnSpc>
                <a:spcPct val="170000"/>
              </a:lnSpc>
            </a:pPr>
            <a:r>
              <a:rPr lang="zh-CN" altLang="en-US" sz="1600" b="1" dirty="0" smtClean="0"/>
              <a:t>固定</a:t>
            </a:r>
            <a:r>
              <a:rPr lang="en-US" sz="1600" b="1" dirty="0" smtClean="0"/>
              <a:t>-</a:t>
            </a:r>
            <a:r>
              <a:rPr lang="zh-CN" altLang="en-US" sz="1600" b="1" dirty="0" smtClean="0"/>
              <a:t>浮动互换业务综述：</a:t>
            </a:r>
            <a:endParaRPr lang="en-US" altLang="zh-CN" sz="1600" b="1" dirty="0" smtClean="0">
              <a:latin typeface="+mn-ea"/>
            </a:endParaRPr>
          </a:p>
          <a:p>
            <a:pPr>
              <a:lnSpc>
                <a:spcPct val="170000"/>
              </a:lnSpc>
            </a:pPr>
            <a:r>
              <a:rPr lang="zh-CN" altLang="en-US" sz="1200" dirty="0" smtClean="0">
                <a:latin typeface="+mn-ea"/>
              </a:rPr>
              <a:t>  一方同意在合同期限内的指定日期向另外一方</a:t>
            </a:r>
            <a:r>
              <a:rPr lang="zh-CN" altLang="en-US" sz="1200" dirty="0" smtClean="0">
                <a:solidFill>
                  <a:srgbClr val="C00000"/>
                </a:solidFill>
                <a:latin typeface="+mn-ea"/>
              </a:rPr>
              <a:t>支付固定利息</a:t>
            </a:r>
            <a:r>
              <a:rPr lang="zh-CN" altLang="en-US" sz="1200" dirty="0" smtClean="0">
                <a:latin typeface="+mn-ea"/>
              </a:rPr>
              <a:t>。这方称为固定利率支付方。同意支付随参考利率变化而变化的利息的另外一方称为浮动利率支付方</a:t>
            </a:r>
            <a:endParaRPr lang="en-US" altLang="zh-CN" sz="1200" dirty="0" smtClean="0">
              <a:latin typeface="+mn-ea"/>
            </a:endParaRPr>
          </a:p>
          <a:p>
            <a:pPr>
              <a:lnSpc>
                <a:spcPct val="170000"/>
              </a:lnSpc>
            </a:pPr>
            <a:endParaRPr lang="en-US" sz="1200" dirty="0" smtClean="0">
              <a:latin typeface="+mn-ea"/>
            </a:endParaRPr>
          </a:p>
          <a:p>
            <a:pPr lvl="0">
              <a:lnSpc>
                <a:spcPct val="170000"/>
              </a:lnSpc>
            </a:pPr>
            <a:r>
              <a:rPr lang="zh-CN" altLang="en-US" sz="1600" b="1" dirty="0" smtClean="0"/>
              <a:t>基准互换（浮动</a:t>
            </a:r>
            <a:r>
              <a:rPr lang="en-US" sz="1600" b="1" dirty="0" smtClean="0"/>
              <a:t>-</a:t>
            </a:r>
            <a:r>
              <a:rPr lang="zh-CN" altLang="en-US" sz="1600" b="1" dirty="0" smtClean="0"/>
              <a:t>浮动）业务综述：</a:t>
            </a:r>
            <a:endParaRPr lang="en-US" sz="1600" b="1" dirty="0" smtClean="0"/>
          </a:p>
          <a:p>
            <a:pPr lvl="0">
              <a:lnSpc>
                <a:spcPct val="170000"/>
              </a:lnSpc>
            </a:pPr>
            <a:r>
              <a:rPr lang="zh-CN" altLang="en-US" sz="1200" dirty="0" smtClean="0"/>
              <a:t>  在基准互换中，</a:t>
            </a:r>
            <a:r>
              <a:rPr lang="zh-CN" altLang="en-US" sz="1200" dirty="0" smtClean="0">
                <a:solidFill>
                  <a:srgbClr val="C00000"/>
                </a:solidFill>
              </a:rPr>
              <a:t>双方均为浮动利率</a:t>
            </a:r>
            <a:r>
              <a:rPr lang="zh-CN" altLang="en-US" sz="1200" dirty="0" smtClean="0"/>
              <a:t>并且</a:t>
            </a:r>
            <a:r>
              <a:rPr lang="zh-CN" altLang="en-US" sz="1200" dirty="0" smtClean="0">
                <a:solidFill>
                  <a:srgbClr val="C00000"/>
                </a:solidFill>
              </a:rPr>
              <a:t>与不同的参考利率关联</a:t>
            </a:r>
            <a:r>
              <a:rPr lang="zh-CN" altLang="en-US" sz="1200" dirty="0" smtClean="0"/>
              <a:t>。较常见的是基准互换中两个浮动利率分别来自货币市场的不同细分市场。以优惠利率拆出并以</a:t>
            </a:r>
            <a:r>
              <a:rPr lang="en-US" sz="1200" dirty="0" smtClean="0"/>
              <a:t>Libor</a:t>
            </a:r>
            <a:r>
              <a:rPr lang="zh-CN" altLang="en-US" sz="1200" dirty="0" smtClean="0"/>
              <a:t>拆入资金的银行是优惠利率－</a:t>
            </a:r>
            <a:r>
              <a:rPr lang="en-US" sz="1200" dirty="0" smtClean="0"/>
              <a:t>Libor</a:t>
            </a:r>
            <a:r>
              <a:rPr lang="zh-CN" altLang="en-US" sz="1200" dirty="0" smtClean="0"/>
              <a:t>基准互换的使用者。其他交易的基准互换中双方也可以同时与同一个浮动利率关联，但是期限不同。一方可能参考</a:t>
            </a:r>
            <a:r>
              <a:rPr lang="en-US" sz="1200" dirty="0" smtClean="0"/>
              <a:t>3</a:t>
            </a:r>
            <a:r>
              <a:rPr lang="zh-CN" altLang="en-US" sz="1200" dirty="0" smtClean="0"/>
              <a:t>个月的</a:t>
            </a:r>
            <a:r>
              <a:rPr lang="en-US" sz="1200" dirty="0" smtClean="0"/>
              <a:t>SHIBOR</a:t>
            </a:r>
            <a:r>
              <a:rPr lang="zh-CN" altLang="en-US" sz="1200" dirty="0" smtClean="0"/>
              <a:t>而另外一方可能参考</a:t>
            </a:r>
            <a:r>
              <a:rPr lang="en-US" sz="1200" dirty="0" smtClean="0"/>
              <a:t>6</a:t>
            </a:r>
            <a:r>
              <a:rPr lang="zh-CN" altLang="en-US" sz="1200" dirty="0" smtClean="0"/>
              <a:t>个月的</a:t>
            </a:r>
            <a:r>
              <a:rPr lang="en-US" sz="1200" dirty="0" smtClean="0"/>
              <a:t>SHIBOR</a:t>
            </a:r>
            <a:r>
              <a:rPr lang="zh-CN" altLang="en-US" sz="1200" dirty="0" smtClean="0"/>
              <a:t>。</a:t>
            </a:r>
            <a:endParaRPr lang="en-US" altLang="zh-CN" sz="1200" dirty="0" smtClean="0"/>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利率互换交易要素 </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要素名称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要素含义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交易方向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买方为收取参考利率，支付固定利率；卖方为收取固定利率，支付参考利率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产品名称 </a:t>
            </a:r>
            <a:r>
              <a:rPr lang="zh-CN" altLang="en-US" sz="1200" b="0" i="0" u="none" strike="noStrike" kern="1200" baseline="0" dirty="0" smtClean="0">
                <a:solidFill>
                  <a:schemeClr val="tx1"/>
                </a:solidFill>
                <a:latin typeface="+mn-lt"/>
                <a:ea typeface="+mn-ea"/>
                <a:cs typeface="+mn-cs"/>
              </a:rPr>
              <a:t>	表明产品类型，用以区分场务定义的标准产品、双向报价产品和用户自定义产品 	</a:t>
            </a:r>
          </a:p>
          <a:p>
            <a:r>
              <a:rPr lang="zh-CN" altLang="en-US" sz="1200" b="1" i="0" u="none" strike="noStrike" kern="1200" baseline="0" dirty="0" smtClean="0">
                <a:solidFill>
                  <a:schemeClr val="tx1"/>
                </a:solidFill>
                <a:latin typeface="+mn-lt"/>
                <a:ea typeface="+mn-ea"/>
                <a:cs typeface="+mn-cs"/>
              </a:rPr>
              <a:t>名义本金 </a:t>
            </a:r>
            <a:r>
              <a:rPr lang="zh-CN" altLang="en-US" sz="1200" b="0" i="0" u="none" strike="noStrike" kern="1200" baseline="0" dirty="0" smtClean="0">
                <a:solidFill>
                  <a:schemeClr val="tx1"/>
                </a:solidFill>
                <a:latin typeface="+mn-lt"/>
                <a:ea typeface="+mn-ea"/>
                <a:cs typeface="+mn-cs"/>
              </a:rPr>
              <a:t>	双方约定用于计算利息的本金总额 	</a:t>
            </a:r>
          </a:p>
          <a:p>
            <a:r>
              <a:rPr lang="zh-CN" altLang="en-US" sz="1200" b="1" i="0" u="none" strike="noStrike" kern="1200" baseline="0" dirty="0" smtClean="0">
                <a:solidFill>
                  <a:schemeClr val="tx1"/>
                </a:solidFill>
                <a:latin typeface="+mn-lt"/>
                <a:ea typeface="+mn-ea"/>
                <a:cs typeface="+mn-cs"/>
              </a:rPr>
              <a:t>固定利率 </a:t>
            </a:r>
            <a:r>
              <a:rPr lang="zh-CN" altLang="en-US" sz="1200" b="0" i="0" u="none" strike="noStrike" kern="1200" baseline="0" dirty="0" smtClean="0">
                <a:solidFill>
                  <a:schemeClr val="tx1"/>
                </a:solidFill>
                <a:latin typeface="+mn-lt"/>
                <a:ea typeface="+mn-ea"/>
                <a:cs typeface="+mn-cs"/>
              </a:rPr>
              <a:t>	本方愿意支付</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收取的固定利率值，年化利率</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，在普通互换中出现 	</a:t>
            </a:r>
          </a:p>
          <a:p>
            <a:r>
              <a:rPr lang="zh-CN" altLang="en-US" sz="1200" b="1" i="0" u="none" strike="noStrike" kern="1200" baseline="0" dirty="0" smtClean="0">
                <a:solidFill>
                  <a:schemeClr val="tx1"/>
                </a:solidFill>
                <a:latin typeface="+mn-lt"/>
                <a:ea typeface="+mn-ea"/>
                <a:cs typeface="+mn-cs"/>
              </a:rPr>
              <a:t>参考利率 </a:t>
            </a:r>
            <a:r>
              <a:rPr lang="zh-CN" altLang="en-US" sz="1200" b="0" i="0" u="none" strike="noStrike" kern="1200" baseline="0" dirty="0" smtClean="0">
                <a:solidFill>
                  <a:schemeClr val="tx1"/>
                </a:solidFill>
                <a:latin typeface="+mn-lt"/>
                <a:ea typeface="+mn-ea"/>
                <a:cs typeface="+mn-cs"/>
              </a:rPr>
              <a:t>	用于确定浮动利率水平的利率指标 	</a:t>
            </a:r>
          </a:p>
          <a:p>
            <a:r>
              <a:rPr lang="zh-CN" altLang="en-US" sz="1200" b="1" i="0" u="none" strike="noStrike" kern="1200" baseline="0" dirty="0" smtClean="0">
                <a:solidFill>
                  <a:schemeClr val="tx1"/>
                </a:solidFill>
                <a:latin typeface="+mn-lt"/>
                <a:ea typeface="+mn-ea"/>
                <a:cs typeface="+mn-cs"/>
              </a:rPr>
              <a:t>起息日 </a:t>
            </a:r>
            <a:r>
              <a:rPr lang="zh-CN" altLang="en-US" sz="1200" b="0" i="0" u="none" strike="noStrike" kern="1200" baseline="0" dirty="0" smtClean="0">
                <a:solidFill>
                  <a:schemeClr val="tx1"/>
                </a:solidFill>
                <a:latin typeface="+mn-lt"/>
                <a:ea typeface="+mn-ea"/>
                <a:cs typeface="+mn-cs"/>
              </a:rPr>
              <a:t>	利率互换开始计息的日期，系统默认起息日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成交日</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个工作日，可以更改 	</a:t>
            </a:r>
          </a:p>
          <a:p>
            <a:r>
              <a:rPr lang="zh-CN" altLang="en-US" sz="1200" b="1" i="0" u="none" strike="noStrike" kern="1200" baseline="0" dirty="0" smtClean="0">
                <a:solidFill>
                  <a:schemeClr val="tx1"/>
                </a:solidFill>
                <a:latin typeface="+mn-lt"/>
                <a:ea typeface="+mn-ea"/>
                <a:cs typeface="+mn-cs"/>
              </a:rPr>
              <a:t>到期日 </a:t>
            </a:r>
            <a:r>
              <a:rPr lang="zh-CN" altLang="en-US" sz="1200" b="0" i="0" u="none" strike="noStrike" kern="1200" baseline="0" dirty="0" smtClean="0">
                <a:solidFill>
                  <a:schemeClr val="tx1"/>
                </a:solidFill>
                <a:latin typeface="+mn-lt"/>
                <a:ea typeface="+mn-ea"/>
                <a:cs typeface="+mn-cs"/>
              </a:rPr>
              <a:t>	利率互换到期日，到期日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起息日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合约期限 	</a:t>
            </a:r>
          </a:p>
          <a:p>
            <a:r>
              <a:rPr lang="zh-CN" altLang="en-US" sz="1200" b="1" i="0" u="none" strike="noStrike" kern="1200" baseline="0" dirty="0" smtClean="0">
                <a:solidFill>
                  <a:schemeClr val="tx1"/>
                </a:solidFill>
                <a:latin typeface="+mn-lt"/>
                <a:ea typeface="+mn-ea"/>
                <a:cs typeface="+mn-cs"/>
              </a:rPr>
              <a:t>参考利率确定日 </a:t>
            </a:r>
            <a:r>
              <a:rPr lang="zh-CN" altLang="en-US" sz="1200" b="0" i="0" u="none" strike="noStrike" kern="1200" baseline="0" dirty="0" smtClean="0">
                <a:solidFill>
                  <a:schemeClr val="tx1"/>
                </a:solidFill>
                <a:latin typeface="+mn-lt"/>
                <a:ea typeface="+mn-ea"/>
                <a:cs typeface="+mn-cs"/>
              </a:rPr>
              <a:t>	确定参考利率的日期 	</a:t>
            </a:r>
          </a:p>
          <a:p>
            <a:r>
              <a:rPr lang="zh-CN" altLang="en-US" sz="1200" b="1" i="0" u="none" strike="noStrike" kern="1200" baseline="0" dirty="0" smtClean="0">
                <a:solidFill>
                  <a:schemeClr val="tx1"/>
                </a:solidFill>
                <a:latin typeface="+mn-lt"/>
                <a:ea typeface="+mn-ea"/>
                <a:cs typeface="+mn-cs"/>
              </a:rPr>
              <a:t>重置频率 </a:t>
            </a:r>
            <a:r>
              <a:rPr lang="zh-CN" altLang="en-US" sz="1200" b="0" i="0" u="none" strike="noStrike" kern="1200" baseline="0" dirty="0" smtClean="0">
                <a:solidFill>
                  <a:schemeClr val="tx1"/>
                </a:solidFill>
                <a:latin typeface="+mn-lt"/>
                <a:ea typeface="+mn-ea"/>
                <a:cs typeface="+mn-cs"/>
              </a:rPr>
              <a:t>	确定新的参考利率水平的频率 	</a:t>
            </a:r>
          </a:p>
          <a:p>
            <a:r>
              <a:rPr lang="zh-CN" altLang="en-US" sz="1200" b="1" i="0" u="none" strike="noStrike" kern="1200" baseline="0" dirty="0" smtClean="0">
                <a:solidFill>
                  <a:schemeClr val="tx1"/>
                </a:solidFill>
                <a:latin typeface="+mn-lt"/>
                <a:ea typeface="+mn-ea"/>
                <a:cs typeface="+mn-cs"/>
              </a:rPr>
              <a:t>支付频率 </a:t>
            </a:r>
            <a:r>
              <a:rPr lang="zh-CN" altLang="en-US" sz="1200" b="0" i="0" u="none" strike="noStrike" kern="1200" baseline="0" dirty="0" smtClean="0">
                <a:solidFill>
                  <a:schemeClr val="tx1"/>
                </a:solidFill>
                <a:latin typeface="+mn-lt"/>
                <a:ea typeface="+mn-ea"/>
                <a:cs typeface="+mn-cs"/>
              </a:rPr>
              <a:t>	利率互换中支付相应利率水平下利息的频率 	</a:t>
            </a:r>
          </a:p>
          <a:p>
            <a:r>
              <a:rPr lang="zh-CN" altLang="en-US" sz="1200" b="1" i="0" u="none" strike="noStrike" kern="1200" baseline="0" dirty="0" smtClean="0">
                <a:solidFill>
                  <a:schemeClr val="tx1"/>
                </a:solidFill>
                <a:latin typeface="+mn-lt"/>
                <a:ea typeface="+mn-ea"/>
                <a:cs typeface="+mn-cs"/>
              </a:rPr>
              <a:t>支付日 </a:t>
            </a:r>
            <a:r>
              <a:rPr lang="zh-CN" altLang="en-US" sz="1200" b="0" i="0" u="none" strike="noStrike" kern="1200" baseline="0" dirty="0" smtClean="0">
                <a:solidFill>
                  <a:schemeClr val="tx1"/>
                </a:solidFill>
                <a:latin typeface="+mn-lt"/>
                <a:ea typeface="+mn-ea"/>
                <a:cs typeface="+mn-cs"/>
              </a:rPr>
              <a:t>	指利率互换进行利息支付的日期；首次支付日为起息日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支付频率 	</a:t>
            </a:r>
          </a:p>
          <a:p>
            <a:r>
              <a:rPr lang="zh-CN" altLang="en-US" sz="1200" b="1" i="0" u="none" strike="noStrike" kern="1200" baseline="0" dirty="0" smtClean="0">
                <a:solidFill>
                  <a:schemeClr val="tx1"/>
                </a:solidFill>
                <a:latin typeface="+mn-lt"/>
                <a:ea typeface="+mn-ea"/>
                <a:cs typeface="+mn-cs"/>
              </a:rPr>
              <a:t>营业日准则 </a:t>
            </a:r>
            <a:r>
              <a:rPr lang="zh-CN" altLang="en-US" sz="1200" b="0" i="0" u="none" strike="noStrike" kern="1200" baseline="0" dirty="0" smtClean="0">
                <a:solidFill>
                  <a:schemeClr val="tx1"/>
                </a:solidFill>
                <a:latin typeface="+mn-lt"/>
                <a:ea typeface="+mn-ea"/>
                <a:cs typeface="+mn-cs"/>
              </a:rPr>
              <a:t>	若某一交易相关日期并非营业日，根据营业日准则调整，</a:t>
            </a:r>
            <a:r>
              <a:rPr lang="zh-CN" altLang="en-US" sz="1200" b="1" i="0" u="none" strike="noStrike" kern="1200" baseline="0" dirty="0" smtClean="0">
                <a:solidFill>
                  <a:schemeClr val="tx1"/>
                </a:solidFill>
                <a:latin typeface="+mn-lt"/>
                <a:ea typeface="+mn-ea"/>
                <a:cs typeface="+mn-cs"/>
              </a:rPr>
              <a:t>包括“下一营业日”、“经调整的下一营业日”和“上一营业日”准则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合约期限（天） </a:t>
            </a:r>
            <a:r>
              <a:rPr lang="zh-CN" altLang="en-US" sz="1200" b="0" i="0" u="none" strike="noStrike" kern="1200" baseline="0" dirty="0" smtClean="0">
                <a:solidFill>
                  <a:schemeClr val="tx1"/>
                </a:solidFill>
                <a:latin typeface="+mn-lt"/>
                <a:ea typeface="+mn-ea"/>
                <a:cs typeface="+mn-cs"/>
              </a:rPr>
              <a:t>	起息日至到期日的实际天数 	</a:t>
            </a:r>
          </a:p>
          <a:p>
            <a:r>
              <a:rPr lang="zh-CN" altLang="en-US" sz="1200" b="1" i="0" u="none" strike="noStrike" kern="1200" baseline="0" dirty="0" smtClean="0">
                <a:solidFill>
                  <a:schemeClr val="tx1"/>
                </a:solidFill>
                <a:latin typeface="+mn-lt"/>
                <a:ea typeface="+mn-ea"/>
                <a:cs typeface="+mn-cs"/>
              </a:rPr>
              <a:t>计息基准 </a:t>
            </a:r>
            <a:r>
              <a:rPr lang="zh-CN" altLang="en-US" sz="1200" b="0" i="0" u="none" strike="noStrike" kern="1200" baseline="0" dirty="0" smtClean="0">
                <a:solidFill>
                  <a:schemeClr val="tx1"/>
                </a:solidFill>
                <a:latin typeface="+mn-lt"/>
                <a:ea typeface="+mn-ea"/>
                <a:cs typeface="+mn-cs"/>
              </a:rPr>
              <a:t>	计算应计利息时采用的日计数基准，一般包括</a:t>
            </a:r>
            <a:r>
              <a:rPr lang="zh-CN" altLang="en-US" sz="1200" b="1" i="0" u="none" strike="noStrike" kern="1200" baseline="0" dirty="0" smtClean="0">
                <a:solidFill>
                  <a:schemeClr val="tx1"/>
                </a:solidFill>
                <a:latin typeface="+mn-lt"/>
                <a:ea typeface="+mn-ea"/>
                <a:cs typeface="+mn-cs"/>
              </a:rPr>
              <a:t>实际</a:t>
            </a:r>
            <a:r>
              <a:rPr lang="en-US" altLang="zh-CN" sz="1200" b="1" i="0" u="none" strike="noStrike" kern="1200" baseline="0" dirty="0" smtClean="0">
                <a:solidFill>
                  <a:schemeClr val="tx1"/>
                </a:solidFill>
                <a:latin typeface="+mn-lt"/>
                <a:ea typeface="+mn-ea"/>
                <a:cs typeface="+mn-cs"/>
              </a:rPr>
              <a:t>/360</a:t>
            </a:r>
            <a:r>
              <a:rPr lang="zh-CN" altLang="en-US" sz="1200" b="1" i="0" u="none" strike="noStrike" kern="1200" baseline="0" dirty="0" smtClean="0">
                <a:solidFill>
                  <a:schemeClr val="tx1"/>
                </a:solidFill>
                <a:latin typeface="+mn-lt"/>
                <a:ea typeface="+mn-ea"/>
                <a:cs typeface="+mn-cs"/>
              </a:rPr>
              <a:t>、实际</a:t>
            </a:r>
            <a:r>
              <a:rPr lang="en-US" altLang="zh-CN" sz="1200" b="1" i="0" u="none" strike="noStrike" kern="1200" baseline="0" dirty="0" smtClean="0">
                <a:solidFill>
                  <a:schemeClr val="tx1"/>
                </a:solidFill>
                <a:latin typeface="+mn-lt"/>
                <a:ea typeface="+mn-ea"/>
                <a:cs typeface="+mn-cs"/>
              </a:rPr>
              <a:t>/365</a:t>
            </a:r>
            <a:r>
              <a:rPr lang="zh-CN" altLang="en-US" sz="1200" b="1" i="0" u="none" strike="noStrike" kern="1200" baseline="0" dirty="0" smtClean="0">
                <a:solidFill>
                  <a:schemeClr val="tx1"/>
                </a:solidFill>
                <a:latin typeface="+mn-lt"/>
                <a:ea typeface="+mn-ea"/>
                <a:cs typeface="+mn-cs"/>
              </a:rPr>
              <a:t>、实际</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实际、</a:t>
            </a:r>
            <a:r>
              <a:rPr lang="en-US" altLang="zh-CN" sz="1200" b="1" i="0" u="none" strike="noStrike" kern="1200" baseline="0" dirty="0" smtClean="0">
                <a:solidFill>
                  <a:schemeClr val="tx1"/>
                </a:solidFill>
                <a:latin typeface="+mn-lt"/>
                <a:ea typeface="+mn-ea"/>
                <a:cs typeface="+mn-cs"/>
              </a:rPr>
              <a:t>30/360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计息方式 </a:t>
            </a:r>
            <a:r>
              <a:rPr lang="zh-CN" altLang="en-US" sz="1200" b="0" i="0" u="none" strike="noStrike" kern="1200" baseline="0" dirty="0" smtClean="0">
                <a:solidFill>
                  <a:schemeClr val="tx1"/>
                </a:solidFill>
                <a:latin typeface="+mn-lt"/>
                <a:ea typeface="+mn-ea"/>
                <a:cs typeface="+mn-cs"/>
              </a:rPr>
              <a:t>	复利或单利计息 	</a:t>
            </a:r>
          </a:p>
          <a:p>
            <a:r>
              <a:rPr lang="zh-CN" altLang="en-US" sz="1200" b="1" i="0" u="none" strike="noStrike" kern="1200" baseline="0" dirty="0" smtClean="0">
                <a:solidFill>
                  <a:schemeClr val="tx1"/>
                </a:solidFill>
                <a:latin typeface="+mn-lt"/>
                <a:ea typeface="+mn-ea"/>
                <a:cs typeface="+mn-cs"/>
              </a:rPr>
              <a:t>计息天数调整 </a:t>
            </a:r>
            <a:r>
              <a:rPr lang="zh-CN" altLang="en-US" sz="1200" b="0" i="0" u="none" strike="noStrike" kern="1200" baseline="0" dirty="0" smtClean="0">
                <a:solidFill>
                  <a:schemeClr val="tx1"/>
                </a:solidFill>
                <a:latin typeface="+mn-lt"/>
                <a:ea typeface="+mn-ea"/>
                <a:cs typeface="+mn-cs"/>
              </a:rPr>
              <a:t>	支付日根据营业日准则发生调整时，计息天数是否按实际天数进行调整 	</a:t>
            </a:r>
          </a:p>
          <a:p>
            <a:r>
              <a:rPr lang="zh-CN" altLang="en-US" sz="1200" b="1" i="0" u="none" strike="noStrike" kern="1200" baseline="0" dirty="0" smtClean="0">
                <a:solidFill>
                  <a:schemeClr val="tx1"/>
                </a:solidFill>
                <a:latin typeface="+mn-lt"/>
                <a:ea typeface="+mn-ea"/>
                <a:cs typeface="+mn-cs"/>
              </a:rPr>
              <a:t>计算机构 </a:t>
            </a:r>
            <a:r>
              <a:rPr lang="zh-CN" altLang="en-US" sz="1200" b="0" i="0" u="none" strike="noStrike" kern="1200" baseline="0" dirty="0" smtClean="0">
                <a:solidFill>
                  <a:schemeClr val="tx1"/>
                </a:solidFill>
                <a:latin typeface="+mn-lt"/>
                <a:ea typeface="+mn-ea"/>
                <a:cs typeface="+mn-cs"/>
              </a:rPr>
              <a:t>	双方约定的进行利率互换结算金额计算的机构名称 	</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利率互换交易后处理 </a:t>
            </a:r>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   交易确认 </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通过交易系统进行利率互换交易确认，出具统一格式的交易确认书 </a:t>
            </a:r>
          </a:p>
          <a:p>
            <a:r>
              <a:rPr lang="zh-CN" altLang="en-US" sz="1200" b="0" i="0" u="none" strike="noStrike" kern="1200" baseline="0" dirty="0" smtClean="0">
                <a:solidFill>
                  <a:schemeClr val="tx1"/>
                </a:solidFill>
                <a:latin typeface="+mn-lt"/>
                <a:ea typeface="+mn-ea"/>
                <a:cs typeface="+mn-cs"/>
              </a:rPr>
              <a:t>需签署</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全国银行间同业拆借中心利率互换交易确认功能使用承诺函</a:t>
            </a:r>
            <a:r>
              <a:rPr lang="en-US" altLang="zh-CN"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冲销 </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在基本不改变利率互换组合市场风险水平的情况下，终止大量利率互换合约，有关信用风险随着衍生品合约的提前终止而完全消失 </a:t>
            </a:r>
          </a:p>
          <a:p>
            <a:r>
              <a:rPr lang="zh-CN" altLang="en-US" sz="1200" b="0" i="0" u="none" strike="noStrike" kern="1200" baseline="0" dirty="0" smtClean="0">
                <a:solidFill>
                  <a:schemeClr val="tx1"/>
                </a:solidFill>
                <a:latin typeface="+mn-lt"/>
                <a:ea typeface="+mn-ea"/>
                <a:cs typeface="+mn-cs"/>
              </a:rPr>
              <a:t>需签署</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中国外汇交易中心计算服务协议</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并递交相关业务申请表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计算代理 </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交易双方约定选择交易中心为计算机构时，交易中心会对交易双方在每个支付周期的应收应付金额进行具体计算，并向交易双方发送支付通知书 </a:t>
            </a:r>
          </a:p>
          <a:p>
            <a:r>
              <a:rPr lang="zh-CN" altLang="en-US" sz="1200" b="0" i="0" u="none" strike="noStrike" kern="1200" baseline="0" dirty="0" smtClean="0">
                <a:solidFill>
                  <a:schemeClr val="tx1"/>
                </a:solidFill>
                <a:latin typeface="+mn-lt"/>
                <a:ea typeface="+mn-ea"/>
                <a:cs typeface="+mn-cs"/>
              </a:rPr>
              <a:t>需签署</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中国外汇交易中心计算服务协议</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并递交相关业务申请表 </a:t>
            </a:r>
          </a:p>
          <a:p>
            <a:endParaRPr lang="zh-CN" altLang="en-US" sz="1200" b="0" i="0" u="none" strike="noStrike" kern="1200" baseline="0" dirty="0" smtClean="0">
              <a:solidFill>
                <a:schemeClr val="tx1"/>
              </a:solidFill>
              <a:latin typeface="+mn-lt"/>
              <a:ea typeface="+mn-ea"/>
              <a:cs typeface="+mn-cs"/>
            </a:endParaRPr>
          </a:p>
          <a:p>
            <a:pPr lvl="0">
              <a:lnSpc>
                <a:spcPct val="170000"/>
              </a:lnSpc>
            </a:pPr>
            <a:endParaRPr lang="en-US" sz="1200" dirty="0" smtClean="0"/>
          </a:p>
        </p:txBody>
      </p:sp>
      <p:sp>
        <p:nvSpPr>
          <p:cNvPr id="4" name="灯片编号占位符 3"/>
          <p:cNvSpPr>
            <a:spLocks noGrp="1"/>
          </p:cNvSpPr>
          <p:nvPr>
            <p:ph type="sldNum" sz="quarter" idx="10"/>
          </p:nvPr>
        </p:nvSpPr>
        <p:spPr/>
        <p:txBody>
          <a:bodyPr/>
          <a:lstStyle/>
          <a:p>
            <a:fld id="{B2B73CC1-E770-4622-96C2-36A532F3BAA4}" type="slidenum">
              <a:rPr lang="en-US" smtClean="0"/>
              <a:pPr/>
              <a:t>29</a:t>
            </a:fld>
            <a:endParaRPr lang="en-US"/>
          </a:p>
        </p:txBody>
      </p:sp>
    </p:spTree>
    <p:extLst>
      <p:ext uri="{BB962C8B-B14F-4D97-AF65-F5344CB8AC3E}">
        <p14:creationId xmlns:p14="http://schemas.microsoft.com/office/powerpoint/2010/main" val="3513524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latin typeface="+mn-lt"/>
                <a:ea typeface="+mn-ea"/>
                <a:cs typeface="+mn-cs"/>
              </a:rPr>
              <a:t>这是一个入门级的书目，有时间可以看看</a:t>
            </a:r>
            <a:endParaRPr lang="en-US" altLang="zh-CN"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latin typeface="+mn-lt"/>
                <a:ea typeface="+mn-ea"/>
                <a:cs typeface="+mn-cs"/>
              </a:rPr>
              <a:t>货币银行学（入门级书目）</a:t>
            </a: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作者</a:t>
            </a:r>
            <a:r>
              <a:rPr lang="en-US" altLang="zh-CN" sz="1200" b="0" i="0" kern="1200" dirty="0" smtClean="0">
                <a:solidFill>
                  <a:schemeClr val="tx1"/>
                </a:solidFill>
                <a:latin typeface="+mn-lt"/>
                <a:ea typeface="+mn-ea"/>
                <a:cs typeface="+mn-cs"/>
              </a:rPr>
              <a:t>: </a:t>
            </a:r>
            <a:r>
              <a:rPr lang="zh-CN" altLang="en-US" sz="1200" b="0" i="0" u="none" strike="noStrike" kern="1200" dirty="0" smtClean="0">
                <a:solidFill>
                  <a:schemeClr val="tx1"/>
                </a:solidFill>
                <a:latin typeface="+mn-lt"/>
                <a:ea typeface="+mn-ea"/>
                <a:cs typeface="+mn-cs"/>
                <a:hlinkClick r:id="rId3"/>
              </a:rPr>
              <a:t>蒋先玲</a:t>
            </a:r>
            <a:r>
              <a:rPr lang="zh-CN" altLang="en-US" sz="1200" b="0" i="0" kern="1200" dirty="0" smtClean="0">
                <a:solidFill>
                  <a:schemeClr val="tx1"/>
                </a:solidFill>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latin typeface="+mn-lt"/>
                <a:ea typeface="+mn-ea"/>
                <a:cs typeface="+mn-cs"/>
              </a:rPr>
              <a:t>出版社</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中国金融</a:t>
            </a:r>
            <a:r>
              <a:rPr lang="zh-CN" altLang="en-US" dirty="0" smtClean="0"/>
              <a:t/>
            </a:r>
            <a:br>
              <a:rPr lang="zh-CN" altLang="en-US" dirty="0" smtClean="0"/>
            </a:br>
            <a:r>
              <a:rPr lang="zh-CN" altLang="en-US" sz="1200" b="0" i="0" kern="1200" dirty="0" smtClean="0">
                <a:solidFill>
                  <a:schemeClr val="tx1"/>
                </a:solidFill>
                <a:latin typeface="+mn-lt"/>
                <a:ea typeface="+mn-ea"/>
                <a:cs typeface="+mn-cs"/>
              </a:rPr>
              <a:t>出版年</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2010-5</a:t>
            </a:r>
          </a:p>
          <a:p>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货币银行学</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21</a:t>
            </a:r>
            <a:r>
              <a:rPr lang="zh-CN" altLang="en-US" sz="1200" b="0" i="0" kern="1200" dirty="0" smtClean="0">
                <a:solidFill>
                  <a:schemeClr val="tx1"/>
                </a:solidFill>
                <a:latin typeface="+mn-lt"/>
                <a:ea typeface="+mn-ea"/>
                <a:cs typeface="+mn-cs"/>
              </a:rPr>
              <a:t>世纪高等院校金融学系列教材，该书包括十三章，在介绍货币、金融概览等基本概念的基础上，对商业银行、中央银行两大类银行机构和货币市场、资本市场、金融衍生市场三种不同性质的金融市场进行了介绍。进而对货币需求、货币供给、货币政策、通货膨胀与通货紧缩，金融监管等金融基本理论和现象做了阐述。该书结构完整，表述流畅，较好地体现了理论与实践的新发展，是一本富有时效性与全面性的货币银行学教材。</a:t>
            </a:r>
            <a:endParaRPr lang="en-US" dirty="0"/>
          </a:p>
        </p:txBody>
      </p:sp>
      <p:sp>
        <p:nvSpPr>
          <p:cNvPr id="4" name="Slide Number Placeholder 3"/>
          <p:cNvSpPr>
            <a:spLocks noGrp="1"/>
          </p:cNvSpPr>
          <p:nvPr>
            <p:ph type="sldNum" sz="quarter" idx="10"/>
          </p:nvPr>
        </p:nvSpPr>
        <p:spPr/>
        <p:txBody>
          <a:bodyPr/>
          <a:lstStyle/>
          <a:p>
            <a:fld id="{B2B73CC1-E770-4622-96C2-36A532F3BAA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zh-CN" altLang="en-US" sz="1400" dirty="0" smtClean="0"/>
              <a:t>在远期利率市场中有</a:t>
            </a:r>
            <a:r>
              <a:rPr lang="zh-CN" altLang="en-US" sz="1400" dirty="0" smtClean="0">
                <a:solidFill>
                  <a:srgbClr val="C00000"/>
                </a:solidFill>
              </a:rPr>
              <a:t>两类交易产品</a:t>
            </a:r>
            <a:r>
              <a:rPr lang="zh-CN" altLang="en-US" sz="1400" dirty="0" smtClean="0"/>
              <a:t>：</a:t>
            </a:r>
          </a:p>
          <a:p>
            <a:pPr lvl="0"/>
            <a:r>
              <a:rPr lang="zh-CN" altLang="en-US" sz="1800" b="1" dirty="0" smtClean="0">
                <a:solidFill>
                  <a:srgbClr val="C00000"/>
                </a:solidFill>
              </a:rPr>
              <a:t>标准产品</a:t>
            </a:r>
          </a:p>
          <a:p>
            <a:r>
              <a:rPr lang="zh-CN" altLang="en-US" dirty="0" smtClean="0"/>
              <a:t>    </a:t>
            </a:r>
            <a:r>
              <a:rPr lang="zh-CN" altLang="en-US" dirty="0" smtClean="0">
                <a:solidFill>
                  <a:schemeClr val="accent2"/>
                </a:solidFill>
              </a:rPr>
              <a:t>指预先定义“合约期限”、“远期期限”“浮动利率”等要素的合约</a:t>
            </a:r>
            <a:r>
              <a:rPr lang="zh-CN" altLang="en-US" dirty="0" smtClean="0"/>
              <a:t>。</a:t>
            </a:r>
            <a:endParaRPr lang="en-US" altLang="zh-CN" dirty="0" smtClean="0"/>
          </a:p>
          <a:p>
            <a:r>
              <a:rPr lang="en-US" altLang="zh-CN" baseline="0" dirty="0" smtClean="0"/>
              <a:t>    </a:t>
            </a:r>
            <a:r>
              <a:rPr lang="zh-CN" altLang="en-US" dirty="0" smtClean="0"/>
              <a:t>场务也可以对其他各个字段进行设定，而交易员不能对这些字段进行更改。设计标准产品是为了对市场中交易活跃的期限品种和</a:t>
            </a:r>
            <a:r>
              <a:rPr lang="en-US" dirty="0" smtClean="0"/>
              <a:t>/</a:t>
            </a:r>
            <a:r>
              <a:rPr lang="zh-CN" altLang="en-US" dirty="0" smtClean="0"/>
              <a:t>或浮动利率品种提供流动性。交易员可以对标准产品发起意向、对话和双向报价。如 </a:t>
            </a:r>
            <a:r>
              <a:rPr lang="en-US" dirty="0" smtClean="0"/>
              <a:t>– </a:t>
            </a:r>
            <a:r>
              <a:rPr lang="zh-CN" altLang="en-US" dirty="0" smtClean="0"/>
              <a:t>可以设定“标准产品”的合约期限、远期期限和浮动</a:t>
            </a:r>
            <a:r>
              <a:rPr lang="zh-CN" altLang="en-US" sz="1400" dirty="0" smtClean="0"/>
              <a:t>利率</a:t>
            </a:r>
            <a:r>
              <a:rPr lang="en-US" sz="1400" dirty="0" smtClean="0"/>
              <a:t>- </a:t>
            </a:r>
            <a:r>
              <a:rPr lang="en-US" sz="1400" dirty="0" err="1" smtClean="0"/>
              <a:t>Chibor</a:t>
            </a:r>
            <a:r>
              <a:rPr lang="en-US" sz="1400" dirty="0" smtClean="0"/>
              <a:t> 1X4</a:t>
            </a:r>
            <a:r>
              <a:rPr lang="zh-CN" altLang="en-US" sz="1400" dirty="0" smtClean="0"/>
              <a:t>。</a:t>
            </a:r>
            <a:endParaRPr lang="en-US" altLang="zh-CN" sz="1400" dirty="0" smtClean="0"/>
          </a:p>
          <a:p>
            <a:endParaRPr lang="zh-CN" altLang="en-US" sz="1400" dirty="0" smtClean="0"/>
          </a:p>
          <a:p>
            <a:pPr lvl="0"/>
            <a:r>
              <a:rPr lang="zh-CN" altLang="en-US" sz="1800" b="1" dirty="0" smtClean="0">
                <a:solidFill>
                  <a:srgbClr val="C00000"/>
                </a:solidFill>
              </a:rPr>
              <a:t>双向报价产品 </a:t>
            </a:r>
          </a:p>
          <a:p>
            <a:r>
              <a:rPr lang="zh-CN" altLang="en-US" dirty="0" smtClean="0">
                <a:solidFill>
                  <a:schemeClr val="accent2"/>
                </a:solidFill>
              </a:rPr>
              <a:t>    双向报价产品由场务用户定义</a:t>
            </a:r>
            <a:r>
              <a:rPr lang="zh-CN" altLang="en-US" dirty="0" smtClean="0"/>
              <a:t>。</a:t>
            </a:r>
            <a:endParaRPr lang="en-US" altLang="zh-CN" dirty="0" smtClean="0"/>
          </a:p>
          <a:p>
            <a:r>
              <a:rPr lang="en-US" altLang="zh-CN" dirty="0" smtClean="0"/>
              <a:t>    </a:t>
            </a:r>
            <a:r>
              <a:rPr lang="zh-CN" altLang="en-US" dirty="0" smtClean="0"/>
              <a:t>该产品事具有定义好的交易期限，起始日和浮动利率的标准合约。场务也对该产品设置其他一些要素，这些要素报价发起人不能修改。然而，对手方交易员在回复双向报价产品的双向报价，发起一个对话报价时，可以修改这些要素。双向报价产品与标准产品的命名不同。</a:t>
            </a:r>
          </a:p>
          <a:p>
            <a:r>
              <a:rPr lang="zh-CN" altLang="en-US" dirty="0" smtClean="0"/>
              <a:t>此外，交易员可以输入参数发送报价</a:t>
            </a:r>
            <a:endParaRPr lang="en-US" altLang="zh-CN" dirty="0" smtClean="0"/>
          </a:p>
          <a:p>
            <a:endParaRPr lang="en-US" altLang="zh-CN" dirty="0" smtClean="0"/>
          </a:p>
          <a:p>
            <a:r>
              <a:rPr lang="zh-CN" altLang="en-US" sz="1200" b="1" i="0" u="none" strike="noStrike" kern="1200" baseline="0" dirty="0" smtClean="0">
                <a:solidFill>
                  <a:schemeClr val="tx1"/>
                </a:solidFill>
                <a:latin typeface="+mn-lt"/>
                <a:ea typeface="+mn-ea"/>
                <a:cs typeface="+mn-cs"/>
              </a:rPr>
              <a:t>远期利率协议交易要素 </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要素名称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要素含义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交易方向 </a:t>
            </a:r>
            <a:r>
              <a:rPr lang="zh-CN" altLang="en-US" sz="1200" b="0" i="0" u="none" strike="noStrike" kern="1200" baseline="0" dirty="0" smtClean="0">
                <a:solidFill>
                  <a:schemeClr val="tx1"/>
                </a:solidFill>
                <a:latin typeface="+mn-lt"/>
                <a:ea typeface="+mn-ea"/>
                <a:cs typeface="+mn-cs"/>
              </a:rPr>
              <a:t>	买方为收取参考利率，支付固定利率；卖方为收取固定利率，支付参考利率 	</a:t>
            </a:r>
          </a:p>
          <a:p>
            <a:r>
              <a:rPr lang="zh-CN" altLang="en-US" sz="1200" b="1" i="0" u="none" strike="noStrike" kern="1200" baseline="0" dirty="0" smtClean="0">
                <a:solidFill>
                  <a:schemeClr val="tx1"/>
                </a:solidFill>
                <a:latin typeface="+mn-lt"/>
                <a:ea typeface="+mn-ea"/>
                <a:cs typeface="+mn-cs"/>
              </a:rPr>
              <a:t>产品名称 </a:t>
            </a:r>
            <a:r>
              <a:rPr lang="zh-CN" altLang="en-US" sz="1200" b="0" i="0" u="none" strike="noStrike" kern="1200" baseline="0" dirty="0" smtClean="0">
                <a:solidFill>
                  <a:schemeClr val="tx1"/>
                </a:solidFill>
                <a:latin typeface="+mn-lt"/>
                <a:ea typeface="+mn-ea"/>
                <a:cs typeface="+mn-cs"/>
              </a:rPr>
              <a:t>	产品类型，用以区分场务定义的标准产品、双向报价产品和用户自定义产品 	</a:t>
            </a:r>
          </a:p>
          <a:p>
            <a:r>
              <a:rPr lang="zh-CN" altLang="en-US" sz="1200" b="1" i="0" u="none" strike="noStrike" kern="1200" baseline="0" dirty="0" smtClean="0">
                <a:solidFill>
                  <a:schemeClr val="tx1"/>
                </a:solidFill>
                <a:latin typeface="+mn-lt"/>
                <a:ea typeface="+mn-ea"/>
                <a:cs typeface="+mn-cs"/>
              </a:rPr>
              <a:t>名义本金 </a:t>
            </a:r>
            <a:r>
              <a:rPr lang="zh-CN" altLang="en-US" sz="1200" b="0" i="0" u="none" strike="noStrike" kern="1200" baseline="0" dirty="0" smtClean="0">
                <a:solidFill>
                  <a:schemeClr val="tx1"/>
                </a:solidFill>
                <a:latin typeface="+mn-lt"/>
                <a:ea typeface="+mn-ea"/>
                <a:cs typeface="+mn-cs"/>
              </a:rPr>
              <a:t>	远期利率协议中双方约定用于计算利息的本金总额 	</a:t>
            </a:r>
          </a:p>
          <a:p>
            <a:r>
              <a:rPr lang="zh-CN" altLang="en-US" sz="1200" b="1" i="0" u="none" strike="noStrike" kern="1200" baseline="0" dirty="0" smtClean="0">
                <a:solidFill>
                  <a:schemeClr val="tx1"/>
                </a:solidFill>
                <a:latin typeface="+mn-lt"/>
                <a:ea typeface="+mn-ea"/>
                <a:cs typeface="+mn-cs"/>
              </a:rPr>
              <a:t>固定利率 </a:t>
            </a:r>
            <a:r>
              <a:rPr lang="zh-CN" altLang="en-US" sz="1200" b="0" i="0" u="none" strike="noStrike" kern="1200" baseline="0" dirty="0" smtClean="0">
                <a:solidFill>
                  <a:schemeClr val="tx1"/>
                </a:solidFill>
                <a:latin typeface="+mn-lt"/>
                <a:ea typeface="+mn-ea"/>
                <a:cs typeface="+mn-cs"/>
              </a:rPr>
              <a:t>	本方愿意支付</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收取的固定利率值，单位以百分比计的年利率</a:t>
            </a:r>
            <a:r>
              <a:rPr lang="en-US" altLang="zh-CN"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参考利率 </a:t>
            </a:r>
            <a:r>
              <a:rPr lang="zh-CN" altLang="en-US" sz="1200" b="0" i="0" u="none" strike="noStrike" kern="1200" baseline="0" dirty="0" smtClean="0">
                <a:solidFill>
                  <a:schemeClr val="tx1"/>
                </a:solidFill>
                <a:latin typeface="+mn-lt"/>
                <a:ea typeface="+mn-ea"/>
                <a:cs typeface="+mn-cs"/>
              </a:rPr>
              <a:t>	用于计算浮动利率的基准利率 	</a:t>
            </a:r>
          </a:p>
          <a:p>
            <a:r>
              <a:rPr lang="zh-CN" altLang="en-US" sz="1200" b="1" i="0" u="none" strike="noStrike" kern="1200" baseline="0" dirty="0" smtClean="0">
                <a:solidFill>
                  <a:schemeClr val="tx1"/>
                </a:solidFill>
                <a:latin typeface="+mn-lt"/>
                <a:ea typeface="+mn-ea"/>
                <a:cs typeface="+mn-cs"/>
              </a:rPr>
              <a:t>起息日 </a:t>
            </a:r>
            <a:r>
              <a:rPr lang="zh-CN" altLang="en-US" sz="1200" b="0" i="0" u="none" strike="noStrike" kern="1200" baseline="0" dirty="0" smtClean="0">
                <a:solidFill>
                  <a:schemeClr val="tx1"/>
                </a:solidFill>
                <a:latin typeface="+mn-lt"/>
                <a:ea typeface="+mn-ea"/>
                <a:cs typeface="+mn-cs"/>
              </a:rPr>
              <a:t>	远期利率协议开始计息的日期，系统默认起息日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成交日</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个工作日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远期期限 	</a:t>
            </a:r>
          </a:p>
          <a:p>
            <a:r>
              <a:rPr lang="zh-CN" altLang="en-US" sz="1200" b="1" i="0" u="none" strike="noStrike" kern="1200" baseline="0" dirty="0" smtClean="0">
                <a:solidFill>
                  <a:schemeClr val="tx1"/>
                </a:solidFill>
                <a:latin typeface="+mn-lt"/>
                <a:ea typeface="+mn-ea"/>
                <a:cs typeface="+mn-cs"/>
              </a:rPr>
              <a:t>到期日 </a:t>
            </a:r>
            <a:r>
              <a:rPr lang="zh-CN" altLang="en-US" sz="1200" b="0" i="0" u="none" strike="noStrike" kern="1200" baseline="0" dirty="0" smtClean="0">
                <a:solidFill>
                  <a:schemeClr val="tx1"/>
                </a:solidFill>
                <a:latin typeface="+mn-lt"/>
                <a:ea typeface="+mn-ea"/>
                <a:cs typeface="+mn-cs"/>
              </a:rPr>
              <a:t>	远期利率协议到期日，到期日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起息日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合约期限 	</a:t>
            </a:r>
          </a:p>
          <a:p>
            <a:r>
              <a:rPr lang="zh-CN" altLang="en-US" sz="1200" b="1" i="0" u="none" strike="noStrike" kern="1200" baseline="0" dirty="0" smtClean="0">
                <a:solidFill>
                  <a:schemeClr val="tx1"/>
                </a:solidFill>
                <a:latin typeface="+mn-lt"/>
                <a:ea typeface="+mn-ea"/>
                <a:cs typeface="+mn-cs"/>
              </a:rPr>
              <a:t>期限 </a:t>
            </a:r>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采用“远期期限</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（远期期限</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合约期限）”的表达方式 </a:t>
            </a:r>
            <a:r>
              <a:rPr lang="zh-CN" altLang="en-US" sz="1200" b="0"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参考利率确定日 </a:t>
            </a:r>
            <a:r>
              <a:rPr lang="zh-CN" altLang="en-US" sz="1200" b="0" i="0" u="none" strike="noStrike" kern="1200" baseline="0" dirty="0" smtClean="0">
                <a:solidFill>
                  <a:schemeClr val="tx1"/>
                </a:solidFill>
                <a:latin typeface="+mn-lt"/>
                <a:ea typeface="+mn-ea"/>
                <a:cs typeface="+mn-cs"/>
              </a:rPr>
              <a:t>	确定参考利率的日期，一般默认为起息日的前一工作日，即</a:t>
            </a:r>
            <a:r>
              <a:rPr lang="en-US" altLang="zh-CN" sz="1200" b="0" i="0" u="none" strike="noStrike" kern="1200" baseline="0" dirty="0" smtClean="0">
                <a:solidFill>
                  <a:schemeClr val="tx1"/>
                </a:solidFill>
                <a:latin typeface="+mn-lt"/>
                <a:ea typeface="+mn-ea"/>
                <a:cs typeface="+mn-cs"/>
              </a:rPr>
              <a:t>T-1 	</a:t>
            </a:r>
          </a:p>
          <a:p>
            <a:r>
              <a:rPr lang="zh-CN" altLang="en-US" sz="1200" b="1" i="0" u="none" strike="noStrike" kern="1200" baseline="0" dirty="0" smtClean="0">
                <a:solidFill>
                  <a:schemeClr val="tx1"/>
                </a:solidFill>
                <a:latin typeface="+mn-lt"/>
                <a:ea typeface="+mn-ea"/>
                <a:cs typeface="+mn-cs"/>
              </a:rPr>
              <a:t>支付日 </a:t>
            </a:r>
            <a:r>
              <a:rPr lang="zh-CN" altLang="en-US" sz="1200" b="0" i="0" u="none" strike="noStrike" kern="1200" baseline="0" dirty="0" smtClean="0">
                <a:solidFill>
                  <a:schemeClr val="tx1"/>
                </a:solidFill>
                <a:latin typeface="+mn-lt"/>
                <a:ea typeface="+mn-ea"/>
                <a:cs typeface="+mn-cs"/>
              </a:rPr>
              <a:t>	指远期利率协议进行结算金额支付的日期，一般默认为起息日 	</a:t>
            </a:r>
          </a:p>
          <a:p>
            <a:r>
              <a:rPr lang="zh-CN" altLang="en-US" sz="1200" b="1" i="0" u="none" strike="noStrike" kern="1200" baseline="0" dirty="0" smtClean="0">
                <a:solidFill>
                  <a:schemeClr val="tx1"/>
                </a:solidFill>
                <a:latin typeface="+mn-lt"/>
                <a:ea typeface="+mn-ea"/>
                <a:cs typeface="+mn-cs"/>
              </a:rPr>
              <a:t>营业日准则 </a:t>
            </a:r>
            <a:r>
              <a:rPr lang="zh-CN" altLang="en-US" sz="1200" b="0" i="0" u="none" strike="noStrike" kern="1200" baseline="0" dirty="0" smtClean="0">
                <a:solidFill>
                  <a:schemeClr val="tx1"/>
                </a:solidFill>
                <a:latin typeface="+mn-lt"/>
                <a:ea typeface="+mn-ea"/>
                <a:cs typeface="+mn-cs"/>
              </a:rPr>
              <a:t>	若某一交易相关日期并非营业日，根据营业日准则调整 	</a:t>
            </a:r>
          </a:p>
          <a:p>
            <a:r>
              <a:rPr lang="zh-CN" altLang="en-US" sz="1200" b="1" i="0" u="none" strike="noStrike" kern="1200" baseline="0" dirty="0" smtClean="0">
                <a:solidFill>
                  <a:schemeClr val="tx1"/>
                </a:solidFill>
                <a:latin typeface="+mn-lt"/>
                <a:ea typeface="+mn-ea"/>
                <a:cs typeface="+mn-cs"/>
              </a:rPr>
              <a:t>合约期限（天） </a:t>
            </a:r>
            <a:r>
              <a:rPr lang="zh-CN" altLang="en-US" sz="1200" b="0" i="0" u="none" strike="noStrike" kern="1200" baseline="0" dirty="0" smtClean="0">
                <a:solidFill>
                  <a:schemeClr val="tx1"/>
                </a:solidFill>
                <a:latin typeface="+mn-lt"/>
                <a:ea typeface="+mn-ea"/>
                <a:cs typeface="+mn-cs"/>
              </a:rPr>
              <a:t>	起息日至到期日的实际天数 	</a:t>
            </a:r>
          </a:p>
          <a:p>
            <a:r>
              <a:rPr lang="zh-CN" altLang="en-US" sz="1200" b="1" i="0" u="none" strike="noStrike" kern="1200" baseline="0" dirty="0" smtClean="0">
                <a:solidFill>
                  <a:schemeClr val="tx1"/>
                </a:solidFill>
                <a:latin typeface="+mn-lt"/>
                <a:ea typeface="+mn-ea"/>
                <a:cs typeface="+mn-cs"/>
              </a:rPr>
              <a:t>贴现率 </a:t>
            </a:r>
            <a:r>
              <a:rPr lang="zh-CN" altLang="en-US" sz="1200" b="0" i="0" u="none" strike="noStrike" kern="1200" baseline="0" dirty="0" smtClean="0">
                <a:solidFill>
                  <a:schemeClr val="tx1"/>
                </a:solidFill>
                <a:latin typeface="+mn-lt"/>
                <a:ea typeface="+mn-ea"/>
                <a:cs typeface="+mn-cs"/>
              </a:rPr>
              <a:t>	对双方利息差额从到期日贴现到支付日采用的利率，一般即采用参考利率 	</a:t>
            </a:r>
          </a:p>
          <a:p>
            <a:r>
              <a:rPr lang="zh-CN" altLang="en-US" sz="1200" b="1" i="0" u="none" strike="noStrike" kern="1200" baseline="0" dirty="0" smtClean="0">
                <a:solidFill>
                  <a:schemeClr val="tx1"/>
                </a:solidFill>
                <a:latin typeface="+mn-lt"/>
                <a:ea typeface="+mn-ea"/>
                <a:cs typeface="+mn-cs"/>
              </a:rPr>
              <a:t>计息基准 </a:t>
            </a:r>
            <a:r>
              <a:rPr lang="zh-CN" altLang="en-US" sz="1200" b="0" i="0" u="none" strike="noStrike" kern="1200" baseline="0" dirty="0" smtClean="0">
                <a:solidFill>
                  <a:schemeClr val="tx1"/>
                </a:solidFill>
                <a:latin typeface="+mn-lt"/>
                <a:ea typeface="+mn-ea"/>
                <a:cs typeface="+mn-cs"/>
              </a:rPr>
              <a:t>	计算应计利息时采用的日计数基准，一般包括实际</a:t>
            </a:r>
            <a:r>
              <a:rPr lang="en-US" altLang="zh-CN" sz="1200" b="0" i="0" u="none" strike="noStrike" kern="1200" baseline="0" dirty="0" smtClean="0">
                <a:solidFill>
                  <a:schemeClr val="tx1"/>
                </a:solidFill>
                <a:latin typeface="+mn-lt"/>
                <a:ea typeface="+mn-ea"/>
                <a:cs typeface="+mn-cs"/>
              </a:rPr>
              <a:t>/360</a:t>
            </a:r>
            <a:r>
              <a:rPr lang="zh-CN" altLang="en-US" sz="1200" b="0" i="0" u="none" strike="noStrike" kern="1200" baseline="0" dirty="0" smtClean="0">
                <a:solidFill>
                  <a:schemeClr val="tx1"/>
                </a:solidFill>
                <a:latin typeface="+mn-lt"/>
                <a:ea typeface="+mn-ea"/>
                <a:cs typeface="+mn-cs"/>
              </a:rPr>
              <a:t>、实际</a:t>
            </a:r>
            <a:r>
              <a:rPr lang="en-US" altLang="zh-CN" sz="1200" b="0" i="0" u="none" strike="noStrike" kern="1200" baseline="0" dirty="0" smtClean="0">
                <a:solidFill>
                  <a:schemeClr val="tx1"/>
                </a:solidFill>
                <a:latin typeface="+mn-lt"/>
                <a:ea typeface="+mn-ea"/>
                <a:cs typeface="+mn-cs"/>
              </a:rPr>
              <a:t>/365</a:t>
            </a:r>
            <a:r>
              <a:rPr lang="zh-CN" altLang="en-US" sz="1200" b="0" i="0" u="none" strike="noStrike" kern="1200" baseline="0" dirty="0" smtClean="0">
                <a:solidFill>
                  <a:schemeClr val="tx1"/>
                </a:solidFill>
                <a:latin typeface="+mn-lt"/>
                <a:ea typeface="+mn-ea"/>
                <a:cs typeface="+mn-cs"/>
              </a:rPr>
              <a:t>、实际</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实际、</a:t>
            </a:r>
            <a:r>
              <a:rPr lang="en-US" altLang="zh-CN" sz="1200" b="0" i="0" u="none" strike="noStrike" kern="1200" baseline="0" dirty="0" smtClean="0">
                <a:solidFill>
                  <a:schemeClr val="tx1"/>
                </a:solidFill>
                <a:latin typeface="+mn-lt"/>
                <a:ea typeface="+mn-ea"/>
                <a:cs typeface="+mn-cs"/>
              </a:rPr>
              <a:t>30/360 	</a:t>
            </a:r>
          </a:p>
          <a:p>
            <a:r>
              <a:rPr lang="zh-CN" altLang="en-US" sz="1200" b="1" i="0" u="none" strike="noStrike" kern="1200" baseline="0" dirty="0" smtClean="0">
                <a:solidFill>
                  <a:schemeClr val="tx1"/>
                </a:solidFill>
                <a:latin typeface="+mn-lt"/>
                <a:ea typeface="+mn-ea"/>
                <a:cs typeface="+mn-cs"/>
              </a:rPr>
              <a:t>计算机构 </a:t>
            </a:r>
            <a:r>
              <a:rPr lang="zh-CN" altLang="en-US" sz="1200" b="0" i="0" u="none" strike="noStrike" kern="1200" baseline="0" dirty="0" smtClean="0">
                <a:solidFill>
                  <a:schemeClr val="tx1"/>
                </a:solidFill>
                <a:latin typeface="+mn-lt"/>
                <a:ea typeface="+mn-ea"/>
                <a:cs typeface="+mn-cs"/>
              </a:rPr>
              <a:t>	双方约定的进行远期利率协议结算金额计算的机构名称 </a:t>
            </a:r>
            <a:endParaRPr lang="en-US" altLang="zh-CN" sz="1200" b="0" i="0" u="none" strike="noStrike" kern="1200" baseline="0" dirty="0" smtClean="0">
              <a:solidFill>
                <a:schemeClr val="tx1"/>
              </a:solidFill>
              <a:latin typeface="+mn-lt"/>
              <a:ea typeface="+mn-ea"/>
              <a:cs typeface="+mn-cs"/>
            </a:endParaRPr>
          </a:p>
          <a:p>
            <a:endParaRPr lang="en-US" altLang="zh-CN" dirty="0" smtClean="0"/>
          </a:p>
          <a:p>
            <a:r>
              <a:rPr lang="zh-CN" altLang="en-US" b="1" dirty="0" smtClean="0"/>
              <a:t>情景：</a:t>
            </a:r>
            <a:endParaRPr lang="en-US" altLang="zh-CN" b="1" dirty="0" smtClean="0"/>
          </a:p>
          <a:p>
            <a:r>
              <a:rPr lang="zh-CN" altLang="en-US" sz="2000" dirty="0" smtClean="0"/>
              <a:t>银行</a:t>
            </a:r>
            <a:r>
              <a:rPr lang="en-US" sz="2000" dirty="0" smtClean="0"/>
              <a:t>A</a:t>
            </a:r>
            <a:r>
              <a:rPr lang="zh-CN" altLang="en-US" dirty="0" smtClean="0"/>
              <a:t>承诺两个月后在资金市场拆入人民币</a:t>
            </a:r>
            <a:r>
              <a:rPr lang="en-US" dirty="0" smtClean="0"/>
              <a:t>100</a:t>
            </a:r>
            <a:r>
              <a:rPr lang="zh-CN" altLang="en-US" dirty="0" smtClean="0"/>
              <a:t>亿元，期限三个月。那么它就需要</a:t>
            </a:r>
            <a:r>
              <a:rPr lang="zh-CN" altLang="en-US" dirty="0" smtClean="0">
                <a:solidFill>
                  <a:srgbClr val="C00000"/>
                </a:solidFill>
              </a:rPr>
              <a:t>考虑两个月内利率变动的可能性</a:t>
            </a:r>
            <a:r>
              <a:rPr lang="zh-CN" altLang="en-US" dirty="0" smtClean="0"/>
              <a:t>。</a:t>
            </a:r>
            <a:endParaRPr lang="en-US" altLang="zh-CN" i="1" dirty="0" smtClean="0"/>
          </a:p>
          <a:p>
            <a:r>
              <a:rPr lang="zh-CN" altLang="en-US" i="1" dirty="0" smtClean="0"/>
              <a:t>使用远期利率的策略</a:t>
            </a:r>
            <a:r>
              <a:rPr lang="en-US" i="1" dirty="0" smtClean="0"/>
              <a:t> </a:t>
            </a:r>
            <a:endParaRPr lang="zh-CN" altLang="en-US" dirty="0" smtClean="0"/>
          </a:p>
          <a:p>
            <a:r>
              <a:rPr lang="zh-CN" altLang="en-US" sz="2000" dirty="0" smtClean="0"/>
              <a:t>银行</a:t>
            </a:r>
            <a:r>
              <a:rPr lang="en-US" sz="2000" dirty="0" smtClean="0"/>
              <a:t>A</a:t>
            </a:r>
            <a:r>
              <a:rPr lang="zh-CN" altLang="en-US" dirty="0" smtClean="0"/>
              <a:t>决定使用三个月期（</a:t>
            </a:r>
            <a:r>
              <a:rPr lang="en-US" dirty="0" smtClean="0"/>
              <a:t>90</a:t>
            </a:r>
            <a:r>
              <a:rPr lang="zh-CN" altLang="en-US" dirty="0" smtClean="0"/>
              <a:t>天）的远期利率协议来</a:t>
            </a:r>
            <a:r>
              <a:rPr lang="zh-CN" altLang="en-US" dirty="0" smtClean="0">
                <a:solidFill>
                  <a:srgbClr val="C00000"/>
                </a:solidFill>
              </a:rPr>
              <a:t>规避利率上涨的风险</a:t>
            </a:r>
            <a:r>
              <a:rPr lang="zh-CN" altLang="en-US" dirty="0" smtClean="0"/>
              <a:t>。对手方</a:t>
            </a:r>
            <a:r>
              <a:rPr lang="zh-CN" altLang="en-US" sz="2000" dirty="0" smtClean="0"/>
              <a:t>银行</a:t>
            </a:r>
            <a:r>
              <a:rPr lang="en-US" sz="2000" dirty="0" smtClean="0"/>
              <a:t>B</a:t>
            </a:r>
            <a:r>
              <a:rPr lang="zh-CN" altLang="en-US" dirty="0" smtClean="0"/>
              <a:t>给出的双向报价是利率为</a:t>
            </a:r>
            <a:r>
              <a:rPr lang="en-US" dirty="0" smtClean="0"/>
              <a:t>8.50-8.45%</a:t>
            </a:r>
            <a:r>
              <a:rPr lang="zh-CN" altLang="en-US" dirty="0" smtClean="0"/>
              <a:t>的</a:t>
            </a:r>
            <a:r>
              <a:rPr lang="en-US" dirty="0" smtClean="0"/>
              <a:t>2 X 5 </a:t>
            </a:r>
            <a:r>
              <a:rPr lang="zh-CN" altLang="en-US" dirty="0" smtClean="0"/>
              <a:t>远期利率协议。</a:t>
            </a:r>
            <a:r>
              <a:rPr lang="zh-CN" altLang="en-US" sz="2000" dirty="0" smtClean="0"/>
              <a:t>银行</a:t>
            </a:r>
            <a:r>
              <a:rPr lang="en-US" sz="2000" dirty="0" smtClean="0"/>
              <a:t>A</a:t>
            </a:r>
            <a:r>
              <a:rPr lang="zh-CN" altLang="en-US" dirty="0" smtClean="0"/>
              <a:t>接受利率</a:t>
            </a:r>
            <a:r>
              <a:rPr lang="en-US" dirty="0" smtClean="0"/>
              <a:t>8.5 %</a:t>
            </a:r>
            <a:r>
              <a:rPr lang="zh-CN" altLang="en-US" dirty="0" smtClean="0"/>
              <a:t>的报价并与对手方银行</a:t>
            </a:r>
            <a:r>
              <a:rPr lang="en-US" dirty="0" smtClean="0"/>
              <a:t>B</a:t>
            </a:r>
            <a:r>
              <a:rPr lang="zh-CN" altLang="en-US" dirty="0" smtClean="0"/>
              <a:t>成交。起息日是成交日的两个月后。利率确定日是起息日之前的两个交易日。到期日是起息日之后的三个月。</a:t>
            </a:r>
            <a:endParaRPr lang="en-US" altLang="zh-CN" dirty="0" smtClean="0"/>
          </a:p>
          <a:p>
            <a:r>
              <a:rPr lang="zh-CN" altLang="en-US" sz="2000" b="1" dirty="0" smtClean="0"/>
              <a:t>利率上升的情况</a:t>
            </a:r>
          </a:p>
          <a:p>
            <a:r>
              <a:rPr lang="zh-CN" altLang="en-US" dirty="0" smtClean="0"/>
              <a:t>    两个月后，在利率确定日，与银行</a:t>
            </a:r>
            <a:r>
              <a:rPr lang="en-US" dirty="0" smtClean="0"/>
              <a:t>A</a:t>
            </a:r>
            <a:r>
              <a:rPr lang="zh-CN" altLang="en-US" dirty="0" smtClean="0"/>
              <a:t>的预期一致</a:t>
            </a:r>
            <a:r>
              <a:rPr lang="en-US" dirty="0" smtClean="0"/>
              <a:t>3</a:t>
            </a:r>
            <a:r>
              <a:rPr lang="zh-CN" altLang="en-US" dirty="0" smtClean="0"/>
              <a:t>个月</a:t>
            </a:r>
            <a:r>
              <a:rPr lang="en-US" dirty="0" smtClean="0"/>
              <a:t> SHIBOR</a:t>
            </a:r>
            <a:r>
              <a:rPr lang="zh-CN" altLang="en-US" dirty="0" smtClean="0"/>
              <a:t>被设置为</a:t>
            </a:r>
            <a:r>
              <a:rPr lang="en-US" dirty="0" smtClean="0"/>
              <a:t>9.00%</a:t>
            </a:r>
            <a:r>
              <a:rPr lang="zh-CN" altLang="en-US" dirty="0" smtClean="0"/>
              <a:t>。如果银行</a:t>
            </a:r>
            <a:r>
              <a:rPr lang="en-US" dirty="0" smtClean="0"/>
              <a:t>A</a:t>
            </a:r>
            <a:r>
              <a:rPr lang="zh-CN" altLang="en-US" dirty="0" smtClean="0"/>
              <a:t>通过资金存款筹集资金，它需要支付的利率就是</a:t>
            </a:r>
            <a:r>
              <a:rPr lang="en-US" dirty="0" smtClean="0"/>
              <a:t>9.00%</a:t>
            </a:r>
            <a:r>
              <a:rPr lang="zh-CN" altLang="en-US" dirty="0" smtClean="0"/>
              <a:t>。但是银行</a:t>
            </a:r>
            <a:r>
              <a:rPr lang="en-US" dirty="0" smtClean="0"/>
              <a:t>A</a:t>
            </a:r>
            <a:r>
              <a:rPr lang="zh-CN" altLang="en-US" dirty="0" smtClean="0"/>
              <a:t>购买了利率为</a:t>
            </a:r>
            <a:r>
              <a:rPr lang="en-US" dirty="0" smtClean="0"/>
              <a:t>8.50%</a:t>
            </a:r>
            <a:r>
              <a:rPr lang="zh-CN" altLang="en-US" dirty="0" smtClean="0"/>
              <a:t>的远期利率协议，</a:t>
            </a:r>
            <a:r>
              <a:rPr lang="en-US" dirty="0" smtClean="0"/>
              <a:t>3</a:t>
            </a:r>
            <a:r>
              <a:rPr lang="zh-CN" altLang="en-US" dirty="0" smtClean="0"/>
              <a:t>个月</a:t>
            </a:r>
            <a:r>
              <a:rPr lang="en-US" dirty="0" smtClean="0"/>
              <a:t> SHIBOR</a:t>
            </a:r>
            <a:r>
              <a:rPr lang="zh-CN" altLang="en-US" dirty="0" smtClean="0"/>
              <a:t>为</a:t>
            </a:r>
            <a:r>
              <a:rPr lang="en-US" dirty="0" smtClean="0"/>
              <a:t>9.00%</a:t>
            </a:r>
            <a:r>
              <a:rPr lang="zh-CN" altLang="en-US" dirty="0" smtClean="0"/>
              <a:t>，那么银行</a:t>
            </a:r>
            <a:r>
              <a:rPr lang="en-US" dirty="0" smtClean="0"/>
              <a:t>A</a:t>
            </a:r>
            <a:r>
              <a:rPr lang="zh-CN" altLang="en-US" dirty="0" smtClean="0"/>
              <a:t>就获得</a:t>
            </a:r>
            <a:r>
              <a:rPr lang="en-US" dirty="0" smtClean="0"/>
              <a:t>0.50%</a:t>
            </a:r>
            <a:r>
              <a:rPr lang="zh-CN" altLang="en-US" dirty="0" smtClean="0"/>
              <a:t>的收益。银行</a:t>
            </a:r>
            <a:r>
              <a:rPr lang="en-US" dirty="0" smtClean="0"/>
              <a:t>A</a:t>
            </a:r>
            <a:r>
              <a:rPr lang="zh-CN" altLang="en-US" dirty="0" smtClean="0"/>
              <a:t>将从银行</a:t>
            </a:r>
            <a:r>
              <a:rPr lang="en-US" dirty="0" smtClean="0"/>
              <a:t>B</a:t>
            </a:r>
            <a:r>
              <a:rPr lang="zh-CN" altLang="en-US" dirty="0" smtClean="0"/>
              <a:t>那里收取合同利率与</a:t>
            </a:r>
            <a:r>
              <a:rPr lang="en-US" dirty="0" smtClean="0"/>
              <a:t>SHIBOR</a:t>
            </a:r>
            <a:r>
              <a:rPr lang="zh-CN" altLang="en-US" dirty="0" smtClean="0"/>
              <a:t>利率之间的差额。筹集资金的实际成本为</a:t>
            </a:r>
            <a:r>
              <a:rPr lang="en-US" dirty="0" smtClean="0"/>
              <a:t>8.50%</a:t>
            </a:r>
            <a:r>
              <a:rPr lang="zh-CN" altLang="en-US" dirty="0" smtClean="0"/>
              <a:t>。</a:t>
            </a:r>
            <a:endParaRPr lang="en-US" altLang="zh-CN" dirty="0" smtClean="0"/>
          </a:p>
          <a:p>
            <a:r>
              <a:rPr lang="zh-CN" altLang="en-US" sz="1800" b="1" dirty="0" smtClean="0"/>
              <a:t>利率下跌的情况</a:t>
            </a:r>
            <a:r>
              <a:rPr lang="en-US" altLang="en-US" sz="1800" b="1" dirty="0" smtClean="0"/>
              <a:t> </a:t>
            </a:r>
            <a:endParaRPr lang="zh-CN" altLang="en-US" sz="1800" b="1" dirty="0" smtClean="0"/>
          </a:p>
          <a:p>
            <a:r>
              <a:rPr lang="zh-CN" altLang="en-US" dirty="0" smtClean="0"/>
              <a:t>   两个月后，在利率确定日，与银行</a:t>
            </a:r>
            <a:r>
              <a:rPr lang="en-US" altLang="en-US" dirty="0" smtClean="0"/>
              <a:t>A</a:t>
            </a:r>
            <a:r>
              <a:rPr lang="zh-CN" altLang="en-US" dirty="0" smtClean="0"/>
              <a:t>的预期相反</a:t>
            </a:r>
            <a:r>
              <a:rPr lang="en-US" altLang="en-US" dirty="0" smtClean="0"/>
              <a:t>3</a:t>
            </a:r>
            <a:r>
              <a:rPr lang="zh-CN" altLang="en-US" dirty="0" smtClean="0"/>
              <a:t>个月</a:t>
            </a:r>
            <a:r>
              <a:rPr lang="en-US" altLang="en-US" dirty="0" smtClean="0"/>
              <a:t> </a:t>
            </a:r>
            <a:r>
              <a:rPr lang="en-US" altLang="en-US" sz="1600" dirty="0" smtClean="0"/>
              <a:t>SHIBOR</a:t>
            </a:r>
            <a:r>
              <a:rPr lang="zh-CN" altLang="en-US" dirty="0" smtClean="0"/>
              <a:t>被设置为</a:t>
            </a:r>
            <a:r>
              <a:rPr lang="en-US" altLang="en-US" dirty="0" smtClean="0"/>
              <a:t>8.00%</a:t>
            </a:r>
            <a:r>
              <a:rPr lang="zh-CN" altLang="en-US" dirty="0" smtClean="0"/>
              <a:t>。银行</a:t>
            </a:r>
            <a:r>
              <a:rPr lang="en-US" altLang="en-US" dirty="0" smtClean="0"/>
              <a:t>A</a:t>
            </a:r>
            <a:r>
              <a:rPr lang="zh-CN" altLang="en-US" dirty="0" smtClean="0"/>
              <a:t>按照</a:t>
            </a:r>
            <a:r>
              <a:rPr lang="en-US" altLang="en-US" dirty="0" smtClean="0"/>
              <a:t>8.00%</a:t>
            </a:r>
            <a:r>
              <a:rPr lang="zh-CN" altLang="en-US" dirty="0" smtClean="0"/>
              <a:t>利率筹集资金。但是它必须向银行</a:t>
            </a:r>
            <a:r>
              <a:rPr lang="en-US" altLang="en-US" dirty="0" smtClean="0"/>
              <a:t>B</a:t>
            </a:r>
            <a:r>
              <a:rPr lang="zh-CN" altLang="en-US" dirty="0" smtClean="0"/>
              <a:t>支付合同利率与</a:t>
            </a:r>
            <a:r>
              <a:rPr lang="en-US" altLang="en-US" sz="1600" dirty="0" smtClean="0"/>
              <a:t>SHIBOR</a:t>
            </a:r>
            <a:r>
              <a:rPr lang="zh-CN" altLang="en-US" dirty="0" smtClean="0"/>
              <a:t>利率之间的差额</a:t>
            </a:r>
            <a:r>
              <a:rPr lang="en-US" altLang="en-US" dirty="0" smtClean="0"/>
              <a:t>0.50%</a:t>
            </a:r>
            <a:r>
              <a:rPr lang="zh-CN" altLang="en-US" dirty="0" smtClean="0"/>
              <a:t>。筹集资金的实际成本就是</a:t>
            </a:r>
            <a:r>
              <a:rPr lang="en-US" altLang="en-US" dirty="0" smtClean="0"/>
              <a:t>8.50%</a:t>
            </a:r>
            <a:r>
              <a:rPr lang="zh-CN" altLang="en-US" dirty="0" smtClean="0"/>
              <a:t>。</a:t>
            </a:r>
            <a:endParaRPr lang="en-US" altLang="zh-CN" dirty="0" smtClean="0"/>
          </a:p>
          <a:p>
            <a:endParaRPr lang="en-US" altLang="zh-CN" dirty="0" smtClean="0"/>
          </a:p>
          <a:p>
            <a:pPr algn="l">
              <a:buNone/>
            </a:pPr>
            <a:r>
              <a:rPr lang="en-US" altLang="zh-CN" sz="1050" dirty="0" smtClean="0"/>
              <a:t>SHIBOR:</a:t>
            </a:r>
            <a:r>
              <a:rPr lang="zh-CN" altLang="en-US" sz="1050" dirty="0" smtClean="0"/>
              <a:t>上海银行间同业拆放利率（</a:t>
            </a:r>
            <a:r>
              <a:rPr lang="en-US" sz="1050" dirty="0" smtClean="0"/>
              <a:t>Shanghai Interbank Offered Rate，</a:t>
            </a:r>
            <a:r>
              <a:rPr lang="zh-CN" altLang="en-US" sz="1050" dirty="0" smtClean="0"/>
              <a:t>简称</a:t>
            </a:r>
            <a:r>
              <a:rPr lang="en-US" sz="1050" i="1" dirty="0" err="1" smtClean="0"/>
              <a:t>Shibor</a:t>
            </a:r>
            <a:r>
              <a:rPr lang="en-US" sz="1050" dirty="0" smtClean="0"/>
              <a:t>）</a:t>
            </a:r>
            <a:endParaRPr lang="zh-CN" altLang="en-US" sz="1050" dirty="0" smtClean="0"/>
          </a:p>
          <a:p>
            <a:r>
              <a:rPr lang="zh-CN" altLang="en-US" sz="1200" b="0" i="0" u="none" strike="noStrike" kern="1200" baseline="0" dirty="0" smtClean="0">
                <a:solidFill>
                  <a:schemeClr val="tx1"/>
                </a:solidFill>
                <a:latin typeface="+mn-lt"/>
                <a:ea typeface="+mn-ea"/>
                <a:cs typeface="+mn-cs"/>
              </a:rPr>
              <a:t>	</a:t>
            </a:r>
          </a:p>
        </p:txBody>
      </p:sp>
      <p:sp>
        <p:nvSpPr>
          <p:cNvPr id="4" name="灯片编号占位符 3"/>
          <p:cNvSpPr>
            <a:spLocks noGrp="1"/>
          </p:cNvSpPr>
          <p:nvPr>
            <p:ph type="sldNum" sz="quarter" idx="10"/>
          </p:nvPr>
        </p:nvSpPr>
        <p:spPr/>
        <p:txBody>
          <a:bodyPr/>
          <a:lstStyle/>
          <a:p>
            <a:fld id="{B2B73CC1-E770-4622-96C2-36A532F3BAA4}" type="slidenum">
              <a:rPr lang="en-US" smtClean="0"/>
              <a:pPr/>
              <a:t>30</a:t>
            </a:fld>
            <a:endParaRPr lang="en-US"/>
          </a:p>
        </p:txBody>
      </p:sp>
    </p:spTree>
    <p:extLst>
      <p:ext uri="{BB962C8B-B14F-4D97-AF65-F5344CB8AC3E}">
        <p14:creationId xmlns:p14="http://schemas.microsoft.com/office/powerpoint/2010/main" val="2743633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a:t>
            </a:r>
            <a:r>
              <a:rPr lang="en-US" altLang="zh-CN" dirty="0" smtClean="0"/>
              <a:t>2010</a:t>
            </a:r>
            <a:r>
              <a:rPr lang="zh-CN" altLang="en-US" dirty="0" smtClean="0"/>
              <a:t>年</a:t>
            </a:r>
            <a:r>
              <a:rPr lang="en-US" altLang="zh-CN" dirty="0" smtClean="0"/>
              <a:t>10</a:t>
            </a:r>
            <a:r>
              <a:rPr lang="zh-CN" altLang="en-US" dirty="0" smtClean="0"/>
              <a:t>月</a:t>
            </a:r>
            <a:r>
              <a:rPr lang="en-US" altLang="zh-CN" dirty="0" smtClean="0"/>
              <a:t>29</a:t>
            </a:r>
            <a:r>
              <a:rPr lang="zh-CN" altLang="en-US" dirty="0" smtClean="0"/>
              <a:t>日，中国银行间市场交易商协会发布的</a:t>
            </a:r>
            <a:r>
              <a:rPr lang="en-US" altLang="zh-CN" dirty="0" smtClean="0"/>
              <a:t>《</a:t>
            </a:r>
            <a:r>
              <a:rPr lang="zh-CN" altLang="en-US" dirty="0" smtClean="0"/>
              <a:t>银行间市场信用风险缓释工具试点业务指引</a:t>
            </a:r>
            <a:r>
              <a:rPr lang="en-US" altLang="zh-CN" dirty="0" smtClean="0"/>
              <a:t>》</a:t>
            </a:r>
            <a:r>
              <a:rPr lang="zh-CN" altLang="en-US" dirty="0" smtClean="0"/>
              <a:t>第十条，信用风险缓释凭证，是指由标的实体以外的机构创设的，为凭证持有人就标的债务提供信用风险保护的，可交易流通的有价凭证。</a:t>
            </a:r>
            <a:endParaRPr lang="en-US" altLang="zh-CN" dirty="0" smtClean="0"/>
          </a:p>
          <a:p>
            <a:endParaRPr lang="en-US" altLang="zh-CN" dirty="0" smtClean="0"/>
          </a:p>
          <a:p>
            <a:r>
              <a:rPr lang="zh-CN" altLang="en-US" dirty="0" smtClean="0"/>
              <a:t>对信用风险缓释凭证</a:t>
            </a:r>
            <a:r>
              <a:rPr lang="en-US" altLang="zh-CN" dirty="0" smtClean="0"/>
              <a:t>(CRMW)</a:t>
            </a:r>
            <a:r>
              <a:rPr lang="zh-CN" altLang="en-US" dirty="0" smtClean="0"/>
              <a:t>的创设机构是需要监管核准的，在国外的创设机构不但不需要监管核准，而且多数情况下是未能签署主协议的那些机构，基本上这类交易很少；指引中设计的</a:t>
            </a:r>
            <a:r>
              <a:rPr lang="en-US" altLang="zh-CN" dirty="0" smtClean="0"/>
              <a:t>CRMW</a:t>
            </a:r>
            <a:r>
              <a:rPr lang="zh-CN" altLang="en-US" dirty="0" smtClean="0"/>
              <a:t>，卖掉它则能马上全部转移风险，能够避免</a:t>
            </a:r>
            <a:r>
              <a:rPr lang="zh-CN" altLang="en-US" dirty="0" smtClean="0">
                <a:hlinkClick r:id="rId3"/>
              </a:rPr>
              <a:t>多米诺骨牌效应</a:t>
            </a:r>
            <a:r>
              <a:rPr lang="zh-CN" altLang="en-US" dirty="0" smtClean="0"/>
              <a:t>，能降低像金融危机那样的系统性风险发生。</a:t>
            </a:r>
            <a:endParaRPr lang="en-US" dirty="0" smtClean="0"/>
          </a:p>
          <a:p>
            <a:endParaRPr lang="en-US"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CDS:</a:t>
            </a:r>
            <a:r>
              <a:rPr lang="zh-CN" altLang="en-US" sz="1200" b="0" i="0" u="none" strike="noStrike" kern="1200" baseline="0" dirty="0" smtClean="0">
                <a:solidFill>
                  <a:schemeClr val="tx1"/>
                </a:solidFill>
                <a:latin typeface="+mn-lt"/>
                <a:ea typeface="+mn-ea"/>
                <a:cs typeface="+mn-cs"/>
              </a:rPr>
              <a:t>盯住参考实体 </a:t>
            </a:r>
          </a:p>
          <a:p>
            <a:r>
              <a:rPr lang="en-US" altLang="zh-CN" sz="1200" b="1" i="0" u="none" strike="noStrike" kern="1200" baseline="0" dirty="0" smtClean="0">
                <a:solidFill>
                  <a:schemeClr val="tx1"/>
                </a:solidFill>
                <a:latin typeface="+mn-lt"/>
                <a:ea typeface="+mn-ea"/>
                <a:cs typeface="+mn-cs"/>
              </a:rPr>
              <a:t>CRMA</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盯住参考债务；参考债务种类：仅为参考债务  可交付债务种类：仅为参考债务 </a:t>
            </a:r>
          </a:p>
          <a:p>
            <a:r>
              <a:rPr lang="en-US" altLang="zh-CN" sz="1200" b="1" i="0" u="none" strike="noStrike" kern="1200" baseline="0" dirty="0" smtClean="0">
                <a:solidFill>
                  <a:schemeClr val="tx1"/>
                </a:solidFill>
                <a:latin typeface="+mn-lt"/>
                <a:ea typeface="+mn-ea"/>
                <a:cs typeface="+mn-cs"/>
              </a:rPr>
              <a:t>CLN:</a:t>
            </a:r>
            <a:r>
              <a:rPr lang="zh-CN" altLang="en-US" sz="1200" b="0" i="0" u="none" strike="noStrike" kern="1200" baseline="0" dirty="0" smtClean="0">
                <a:solidFill>
                  <a:schemeClr val="tx1"/>
                </a:solidFill>
                <a:latin typeface="+mn-lt"/>
                <a:ea typeface="+mn-ea"/>
                <a:cs typeface="+mn-cs"/>
              </a:rPr>
              <a:t>发行人为信用保护买方 </a:t>
            </a:r>
          </a:p>
          <a:p>
            <a:r>
              <a:rPr lang="en-US" altLang="zh-CN" sz="1200" b="1" i="0" u="none" strike="noStrike" kern="1200" baseline="0" dirty="0" smtClean="0">
                <a:solidFill>
                  <a:schemeClr val="tx1"/>
                </a:solidFill>
                <a:latin typeface="+mn-lt"/>
                <a:ea typeface="+mn-ea"/>
                <a:cs typeface="+mn-cs"/>
              </a:rPr>
              <a:t>CRMW</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发行人为信用保护卖方 </a:t>
            </a:r>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就像保险</a:t>
            </a:r>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31</a:t>
            </a:fld>
            <a:endParaRPr lang="en-US"/>
          </a:p>
        </p:txBody>
      </p:sp>
    </p:spTree>
    <p:extLst>
      <p:ext uri="{BB962C8B-B14F-4D97-AF65-F5344CB8AC3E}">
        <p14:creationId xmlns:p14="http://schemas.microsoft.com/office/powerpoint/2010/main" val="32538493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询价交易方式</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新系统为所有市场业务提供询价交易方式，是交易双方通过格式化询价界面完成交易的过程。</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格式化询价交易方式包括报价、询价、确认成交三个交易环节。</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报价：新系统中格式化询价的报价分为意向报价、双向报价和对话报价三类。意向报价和双向报价须经报价应答方回复后转为对话报价，经询价、确认后才能成交。新系统的意向报价可以向全体、多个或单个市场交易成员发送买方向或卖方向的报价。双向报价是交易员在特定市场上对标准化品种（即除交易价格和交易量以外要素均为系统预先设定）同时报出买方向价格和卖方向价格的双边意向报价。对话报价是向指定的单个市场交易成员发送的实价报价，此报价对报价方具有约束力，对手方确认即可成交。</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）询价：询价是报价与成交之间的由交易双方讨价还价的交谈过程。在询价过程中，询价界面高亮显示对方修改的交易要素，交易员可以方便地查到交谈历史记录。</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）确认成交：交易员对最新收到的对话报价所有要素进行确认后并经系统判断通过后即达成交易，交易成交确认后，成交双方可以随时打印交易系统生成的成交通知单，并据此办理资金清算和债券结算。</a:t>
            </a:r>
            <a:endParaRPr lang="en-US" sz="120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34</a:t>
            </a:fld>
            <a:endParaRPr lang="en-US"/>
          </a:p>
        </p:txBody>
      </p:sp>
    </p:spTree>
    <p:extLst>
      <p:ext uri="{BB962C8B-B14F-4D97-AF65-F5344CB8AC3E}">
        <p14:creationId xmlns:p14="http://schemas.microsoft.com/office/powerpoint/2010/main" val="1388271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kern="1200" dirty="0" smtClean="0">
                <a:solidFill>
                  <a:schemeClr val="tx1"/>
                </a:solidFill>
                <a:effectLst/>
                <a:latin typeface="+mn-lt"/>
                <a:ea typeface="+mn-ea"/>
                <a:cs typeface="+mn-cs"/>
              </a:rPr>
              <a:t>交易量大</a:t>
            </a:r>
            <a:r>
              <a:rPr lang="en-US" sz="1200" kern="1200" dirty="0" smtClean="0">
                <a:solidFill>
                  <a:schemeClr val="tx1"/>
                </a:solidFill>
                <a:effectLst/>
                <a:latin typeface="+mn-lt"/>
                <a:ea typeface="+mn-ea"/>
                <a:cs typeface="+mn-cs"/>
              </a:rPr>
              <a:t> </a:t>
            </a:r>
          </a:p>
          <a:p>
            <a:r>
              <a:rPr lang="zh-CN" altLang="en-US" sz="1200" kern="1200" dirty="0" smtClean="0">
                <a:solidFill>
                  <a:schemeClr val="tx1"/>
                </a:solidFill>
                <a:effectLst/>
                <a:latin typeface="+mn-lt"/>
                <a:ea typeface="+mn-ea"/>
                <a:cs typeface="+mn-cs"/>
              </a:rPr>
              <a:t>点击成交报价：报价方发起一个报价，该报价为公开报价，对手方只需对其报价进行点击成交，即可以完成成交的报价</a:t>
            </a:r>
            <a:r>
              <a:rPr lang="en-US" sz="1200" kern="120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2010</a:t>
            </a:r>
            <a:r>
              <a:rPr lang="zh-CN" altLang="en-US" sz="1200" b="1" kern="1200" dirty="0" smtClean="0">
                <a:solidFill>
                  <a:schemeClr val="tx1"/>
                </a:solidFill>
                <a:effectLst/>
                <a:latin typeface="+mn-lt"/>
                <a:ea typeface="+mn-ea"/>
                <a:cs typeface="+mn-cs"/>
              </a:rPr>
              <a:t>年的新系统（老新系统） </a:t>
            </a:r>
            <a:endParaRPr lang="en-US" altLang="zh-CN" sz="1200" b="1"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新系统在现券买卖和资产支持证券买卖等现货市场，以及利率互换、远期利率协议、信用违约互换等利率衍生品市场支持点击成交交易方式</a:t>
            </a:r>
            <a:r>
              <a:rPr lang="zh-CN" altLang="en-US" sz="1200" kern="1200" dirty="0" smtClean="0">
                <a:solidFill>
                  <a:schemeClr val="tx1"/>
                </a:solidFill>
                <a:effectLst/>
                <a:latin typeface="+mn-lt"/>
                <a:ea typeface="+mn-ea"/>
                <a:cs typeface="+mn-cs"/>
              </a:rPr>
              <a:t>。出于信用风险控制的考虑，现货市场和衍生品市场上的点击成交交易方式在流程上有所不同。</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现券买卖市场和资产支持证券买卖的点击成交流程包括报价方发送点击报价和受价方点击确认成交两个环节。现券市场做市商可以向市场发送包含买价和卖价及以及相应买量和卖量的指定做市券种做市点击报价，也可以向市场发送包含单边买价或卖价及相应买量或卖量的任一债券非做市点击报价。非做市商可以向市场发送非做市点击报价。点击报价为实价，受价方可以根据自己的需要选择买价或卖价并输入交易量直接成交。</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新系统引入限价报价指令，提供自动点击成交功能。</a:t>
            </a:r>
            <a:r>
              <a:rPr lang="zh-CN" altLang="en-US" sz="1200" kern="1200" dirty="0" smtClean="0">
                <a:solidFill>
                  <a:schemeClr val="tx1"/>
                </a:solidFill>
                <a:effectLst/>
                <a:latin typeface="+mn-lt"/>
                <a:ea typeface="+mn-ea"/>
                <a:cs typeface="+mn-cs"/>
              </a:rPr>
              <a:t>交易员可以发送有价格限制的限价报价指令，限价报价为可成交价，该指令报出后，隐藏于交易系统中，一旦有优于或等于限价报价的点击成交报价出现，则限价报价指令自动点击，并以点击成交报价的价格成交。另外，在限价成交指令中可指定交易量和指令的有效时间，还有是否允许拆分的选择标志，并可以指定最小拆分单位。所有的限价成交指令排队时按时间优先、做市报价优先、成交量优先的顺序排列。</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利率互换、远期利率协议、信用违约互换等衍生品市场的点击成交流程包括报价方发送点击报价、受价方点击成交、报价方确认三个环节，系统允许报价方根据对手方信用级别接受或拒绝成交。</a:t>
            </a:r>
            <a:endParaRPr lang="en-US" sz="120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35</a:t>
            </a:fld>
            <a:endParaRPr lang="en-US"/>
          </a:p>
        </p:txBody>
      </p:sp>
    </p:spTree>
    <p:extLst>
      <p:ext uri="{BB962C8B-B14F-4D97-AF65-F5344CB8AC3E}">
        <p14:creationId xmlns:p14="http://schemas.microsoft.com/office/powerpoint/2010/main" val="2175705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b="1" i="0" u="none" strike="noStrike" kern="1200" baseline="0" dirty="0" smtClean="0">
                <a:solidFill>
                  <a:schemeClr val="tx1"/>
                </a:solidFill>
                <a:latin typeface="+mn-lt"/>
                <a:ea typeface="+mn-ea"/>
                <a:cs typeface="+mn-cs"/>
              </a:rPr>
              <a:t>交易方式</a:t>
            </a:r>
            <a:r>
              <a:rPr lang="en-US" altLang="zh-CN" sz="1200" b="1"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a:t>
            </a:r>
            <a:r>
              <a:rPr lang="zh-CN" altLang="en-US" sz="1200" b="1" i="0" u="none" strike="noStrike" kern="1200" baseline="0" dirty="0" smtClean="0">
                <a:solidFill>
                  <a:schemeClr val="tx1"/>
                </a:solidFill>
                <a:latin typeface="+mn-lt"/>
                <a:ea typeface="+mn-ea"/>
                <a:cs typeface="+mn-cs"/>
              </a:rPr>
              <a:t>系列“ </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货币市场 </a:t>
            </a: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X-Repo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•2015</a:t>
            </a:r>
            <a:r>
              <a:rPr lang="zh-CN" altLang="en-US" sz="1200" b="0" i="0" u="none" strike="noStrike" kern="1200" baseline="0" dirty="0" smtClean="0">
                <a:solidFill>
                  <a:schemeClr val="tx1"/>
                </a:solidFill>
                <a:latin typeface="+mn-lt"/>
                <a:ea typeface="+mn-ea"/>
                <a:cs typeface="+mn-cs"/>
              </a:rPr>
              <a:t>年推出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正逆回购报价自动匹配，未匹配报价供其他机构点击成交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适用于质押式回购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成交后需在规定时间提交质押券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质押券仅支持利率债 </a:t>
            </a: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债券市场 </a:t>
            </a:r>
            <a:endParaRPr lang="zh-CN"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X-Bond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•2016</a:t>
            </a:r>
            <a:r>
              <a:rPr lang="zh-CN" altLang="en-US" sz="1200" b="0" i="0" u="none" strike="noStrike" kern="1200" baseline="0" dirty="0" smtClean="0">
                <a:solidFill>
                  <a:schemeClr val="tx1"/>
                </a:solidFill>
                <a:latin typeface="+mn-lt"/>
                <a:ea typeface="+mn-ea"/>
                <a:cs typeface="+mn-cs"/>
              </a:rPr>
              <a:t>年推出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报价自动匹配成交，未匹配报价供其他机构点击成交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多种报价成交方式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行情展示、图形化交易辅助工具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支持绝大部分利率债、信用债报价交易 </a:t>
            </a:r>
            <a:endParaRPr lang="en-US" altLang="zh-CN" sz="1200" b="0" i="0" u="none" strike="noStrike" kern="1200" baseline="0" dirty="0" smtClean="0">
              <a:solidFill>
                <a:schemeClr val="tx1"/>
              </a:solidFill>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衍生品市场 </a:t>
            </a:r>
            <a:endParaRPr lang="zh-CN"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X-Swap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•2014</a:t>
            </a:r>
            <a:r>
              <a:rPr lang="zh-CN" altLang="en-US" sz="1200" b="0" i="0" u="none" strike="noStrike" kern="1200" baseline="0" dirty="0" smtClean="0">
                <a:solidFill>
                  <a:schemeClr val="tx1"/>
                </a:solidFill>
                <a:latin typeface="+mn-lt"/>
                <a:ea typeface="+mn-ea"/>
                <a:cs typeface="+mn-cs"/>
              </a:rPr>
              <a:t>年推出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包括普通利率互换、标准利率互换、标准债券远期三类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报价自动匹配，未匹配报价供其他机构点击成交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支持自动搭桥功能 </a:t>
            </a:r>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目前，</a:t>
            </a:r>
            <a:r>
              <a:rPr lang="en-US" sz="1200" b="1" i="0" u="none" strike="noStrike" kern="1200" baseline="0" dirty="0" smtClean="0">
                <a:solidFill>
                  <a:schemeClr val="tx1"/>
                </a:solidFill>
                <a:latin typeface="+mn-lt"/>
                <a:ea typeface="+mn-ea"/>
                <a:cs typeface="+mn-cs"/>
              </a:rPr>
              <a:t>X-Bond</a:t>
            </a:r>
            <a:r>
              <a:rPr lang="zh-CN" altLang="en-US" sz="1200" b="1" i="0" u="none" strike="noStrike" kern="1200" baseline="0" dirty="0" smtClean="0">
                <a:solidFill>
                  <a:schemeClr val="tx1"/>
                </a:solidFill>
                <a:latin typeface="+mn-lt"/>
                <a:ea typeface="+mn-ea"/>
                <a:cs typeface="+mn-cs"/>
              </a:rPr>
              <a:t>与</a:t>
            </a:r>
            <a:r>
              <a:rPr lang="en-US" sz="1200" b="1" i="0" u="none" strike="noStrike" kern="1200" baseline="0" dirty="0" smtClean="0">
                <a:solidFill>
                  <a:schemeClr val="tx1"/>
                </a:solidFill>
                <a:latin typeface="+mn-lt"/>
                <a:ea typeface="+mn-ea"/>
                <a:cs typeface="+mn-cs"/>
              </a:rPr>
              <a:t>X-Swap</a:t>
            </a:r>
            <a:r>
              <a:rPr lang="zh-CN" altLang="en-US" sz="1200" b="1" i="0" u="none" strike="noStrike" kern="1200" baseline="0" dirty="0" smtClean="0">
                <a:solidFill>
                  <a:schemeClr val="tx1"/>
                </a:solidFill>
                <a:latin typeface="+mn-lt"/>
                <a:ea typeface="+mn-ea"/>
                <a:cs typeface="+mn-cs"/>
              </a:rPr>
              <a:t>入口统一为“</a:t>
            </a:r>
            <a:r>
              <a:rPr lang="en-US" sz="1200" b="1" i="0" u="none" strike="noStrike" kern="1200" baseline="0" dirty="0" smtClean="0">
                <a:solidFill>
                  <a:schemeClr val="tx1"/>
                </a:solidFill>
                <a:latin typeface="+mn-lt"/>
                <a:ea typeface="+mn-ea"/>
                <a:cs typeface="+mn-cs"/>
              </a:rPr>
              <a:t>X-Trade” </a:t>
            </a:r>
            <a:endParaRPr lang="en-US" dirty="0" smtClean="0"/>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37</a:t>
            </a:fld>
            <a:endParaRPr lang="en-US"/>
          </a:p>
        </p:txBody>
      </p:sp>
    </p:spTree>
    <p:extLst>
      <p:ext uri="{BB962C8B-B14F-4D97-AF65-F5344CB8AC3E}">
        <p14:creationId xmlns:p14="http://schemas.microsoft.com/office/powerpoint/2010/main" val="3578173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b="1" i="0" u="none" strike="noStrike" kern="1200" baseline="0" dirty="0" smtClean="0">
                <a:solidFill>
                  <a:schemeClr val="tx1"/>
                </a:solidFill>
                <a:latin typeface="+mn-lt"/>
                <a:ea typeface="+mn-ea"/>
                <a:cs typeface="+mn-cs"/>
              </a:rPr>
              <a:t>交易方式</a:t>
            </a:r>
            <a:r>
              <a:rPr lang="en-US" altLang="zh-CN" sz="1200" b="1"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a:t>
            </a:r>
            <a:r>
              <a:rPr lang="zh-CN" altLang="en-US" sz="1200" b="1" i="0" u="none" strike="noStrike" kern="1200" baseline="0" dirty="0" smtClean="0">
                <a:solidFill>
                  <a:schemeClr val="tx1"/>
                </a:solidFill>
                <a:latin typeface="+mn-lt"/>
                <a:ea typeface="+mn-ea"/>
                <a:cs typeface="+mn-cs"/>
              </a:rPr>
              <a:t>系列“ </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货币市场 </a:t>
            </a: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X-Repo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•2015</a:t>
            </a:r>
            <a:r>
              <a:rPr lang="zh-CN" altLang="en-US" sz="1200" b="0" i="0" u="none" strike="noStrike" kern="1200" baseline="0" dirty="0" smtClean="0">
                <a:solidFill>
                  <a:schemeClr val="tx1"/>
                </a:solidFill>
                <a:latin typeface="+mn-lt"/>
                <a:ea typeface="+mn-ea"/>
                <a:cs typeface="+mn-cs"/>
              </a:rPr>
              <a:t>年推出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正逆回购报价自动匹配，未匹配报价供其他机构点击成交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适用于质押式回购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成交后需在规定时间提交质押券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质押券仅支持利率债 </a:t>
            </a: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债券市场 </a:t>
            </a:r>
            <a:endParaRPr lang="zh-CN"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X-Bond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•2016</a:t>
            </a:r>
            <a:r>
              <a:rPr lang="zh-CN" altLang="en-US" sz="1200" b="0" i="0" u="none" strike="noStrike" kern="1200" baseline="0" dirty="0" smtClean="0">
                <a:solidFill>
                  <a:schemeClr val="tx1"/>
                </a:solidFill>
                <a:latin typeface="+mn-lt"/>
                <a:ea typeface="+mn-ea"/>
                <a:cs typeface="+mn-cs"/>
              </a:rPr>
              <a:t>年推出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报价自动匹配成交，未匹配报价供其他机构点击成交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多种报价成交方式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行情展示、图形化交易辅助工具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支持绝大部分利率债、信用债报价交易 </a:t>
            </a:r>
            <a:endParaRPr lang="en-US" altLang="zh-CN" sz="1200" b="0" i="0" u="none" strike="noStrike" kern="1200" baseline="0" dirty="0" smtClean="0">
              <a:solidFill>
                <a:schemeClr val="tx1"/>
              </a:solidFill>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衍生品市场 </a:t>
            </a:r>
            <a:endParaRPr lang="zh-CN"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X-Swap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•2014</a:t>
            </a:r>
            <a:r>
              <a:rPr lang="zh-CN" altLang="en-US" sz="1200" b="0" i="0" u="none" strike="noStrike" kern="1200" baseline="0" dirty="0" smtClean="0">
                <a:solidFill>
                  <a:schemeClr val="tx1"/>
                </a:solidFill>
                <a:latin typeface="+mn-lt"/>
                <a:ea typeface="+mn-ea"/>
                <a:cs typeface="+mn-cs"/>
              </a:rPr>
              <a:t>年推出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包括普通利率互换、标准利率互换、标准债券远期三类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报价自动匹配，未匹配报价供其他机构点击成交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支持自动搭桥功能 </a:t>
            </a:r>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目前，</a:t>
            </a:r>
            <a:r>
              <a:rPr lang="en-US" sz="1200" b="1" i="0" u="none" strike="noStrike" kern="1200" baseline="0" dirty="0" smtClean="0">
                <a:solidFill>
                  <a:schemeClr val="tx1"/>
                </a:solidFill>
                <a:latin typeface="+mn-lt"/>
                <a:ea typeface="+mn-ea"/>
                <a:cs typeface="+mn-cs"/>
              </a:rPr>
              <a:t>X-Bond</a:t>
            </a:r>
            <a:r>
              <a:rPr lang="zh-CN" altLang="en-US" sz="1200" b="1" i="0" u="none" strike="noStrike" kern="1200" baseline="0" dirty="0" smtClean="0">
                <a:solidFill>
                  <a:schemeClr val="tx1"/>
                </a:solidFill>
                <a:latin typeface="+mn-lt"/>
                <a:ea typeface="+mn-ea"/>
                <a:cs typeface="+mn-cs"/>
              </a:rPr>
              <a:t>与</a:t>
            </a:r>
            <a:r>
              <a:rPr lang="en-US" sz="1200" b="1" i="0" u="none" strike="noStrike" kern="1200" baseline="0" dirty="0" smtClean="0">
                <a:solidFill>
                  <a:schemeClr val="tx1"/>
                </a:solidFill>
                <a:latin typeface="+mn-lt"/>
                <a:ea typeface="+mn-ea"/>
                <a:cs typeface="+mn-cs"/>
              </a:rPr>
              <a:t>X-Swap</a:t>
            </a:r>
            <a:r>
              <a:rPr lang="zh-CN" altLang="en-US" sz="1200" b="1" i="0" u="none" strike="noStrike" kern="1200" baseline="0" dirty="0" smtClean="0">
                <a:solidFill>
                  <a:schemeClr val="tx1"/>
                </a:solidFill>
                <a:latin typeface="+mn-lt"/>
                <a:ea typeface="+mn-ea"/>
                <a:cs typeface="+mn-cs"/>
              </a:rPr>
              <a:t>入口统一为“</a:t>
            </a:r>
            <a:r>
              <a:rPr lang="en-US" sz="1200" b="1" i="0" u="none" strike="noStrike" kern="1200" baseline="0" dirty="0" smtClean="0">
                <a:solidFill>
                  <a:schemeClr val="tx1"/>
                </a:solidFill>
                <a:latin typeface="+mn-lt"/>
                <a:ea typeface="+mn-ea"/>
                <a:cs typeface="+mn-cs"/>
              </a:rPr>
              <a:t>X-Trade” </a:t>
            </a:r>
            <a:endParaRPr lang="en-US" dirty="0" smtClean="0"/>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38</a:t>
            </a:fld>
            <a:endParaRPr lang="en-US"/>
          </a:p>
        </p:txBody>
      </p:sp>
    </p:spTree>
    <p:extLst>
      <p:ext uri="{BB962C8B-B14F-4D97-AF65-F5344CB8AC3E}">
        <p14:creationId xmlns:p14="http://schemas.microsoft.com/office/powerpoint/2010/main" val="1785562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b="1" i="0" u="none" strike="noStrike" kern="1200" baseline="0" dirty="0" smtClean="0">
                <a:solidFill>
                  <a:schemeClr val="tx1"/>
                </a:solidFill>
                <a:latin typeface="+mn-lt"/>
                <a:ea typeface="+mn-ea"/>
                <a:cs typeface="+mn-cs"/>
              </a:rPr>
              <a:t>交易方式</a:t>
            </a:r>
            <a:r>
              <a:rPr lang="en-US" altLang="zh-CN" sz="1200" b="1"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a:t>
            </a:r>
            <a:r>
              <a:rPr lang="zh-CN" altLang="en-US" sz="1200" b="1" i="0" u="none" strike="noStrike" kern="1200" baseline="0" dirty="0" smtClean="0">
                <a:solidFill>
                  <a:schemeClr val="tx1"/>
                </a:solidFill>
                <a:latin typeface="+mn-lt"/>
                <a:ea typeface="+mn-ea"/>
                <a:cs typeface="+mn-cs"/>
              </a:rPr>
              <a:t>系列“ </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货币市场 </a:t>
            </a: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X-Repo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•2015</a:t>
            </a:r>
            <a:r>
              <a:rPr lang="zh-CN" altLang="en-US" sz="1200" b="0" i="0" u="none" strike="noStrike" kern="1200" baseline="0" dirty="0" smtClean="0">
                <a:solidFill>
                  <a:schemeClr val="tx1"/>
                </a:solidFill>
                <a:latin typeface="+mn-lt"/>
                <a:ea typeface="+mn-ea"/>
                <a:cs typeface="+mn-cs"/>
              </a:rPr>
              <a:t>年推出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正逆回购报价自动匹配，未匹配报价供其他机构点击成交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适用于质押式回购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成交后需在规定时间提交质押券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质押券仅支持利率债 </a:t>
            </a: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债券市场 </a:t>
            </a:r>
            <a:endParaRPr lang="zh-CN"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X-Bond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•2016</a:t>
            </a:r>
            <a:r>
              <a:rPr lang="zh-CN" altLang="en-US" sz="1200" b="0" i="0" u="none" strike="noStrike" kern="1200" baseline="0" dirty="0" smtClean="0">
                <a:solidFill>
                  <a:schemeClr val="tx1"/>
                </a:solidFill>
                <a:latin typeface="+mn-lt"/>
                <a:ea typeface="+mn-ea"/>
                <a:cs typeface="+mn-cs"/>
              </a:rPr>
              <a:t>年推出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报价自动匹配成交，未匹配报价供其他机构点击成交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多种报价成交方式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行情展示、图形化交易辅助工具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支持绝大部分利率债、信用债报价交易 </a:t>
            </a:r>
            <a:endParaRPr lang="en-US" altLang="zh-CN" sz="1200" b="0" i="0" u="none" strike="noStrike" kern="1200" baseline="0" dirty="0" smtClean="0">
              <a:solidFill>
                <a:schemeClr val="tx1"/>
              </a:solidFill>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衍生品市场 </a:t>
            </a:r>
            <a:endParaRPr lang="zh-CN"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X-Swap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•2014</a:t>
            </a:r>
            <a:r>
              <a:rPr lang="zh-CN" altLang="en-US" sz="1200" b="0" i="0" u="none" strike="noStrike" kern="1200" baseline="0" dirty="0" smtClean="0">
                <a:solidFill>
                  <a:schemeClr val="tx1"/>
                </a:solidFill>
                <a:latin typeface="+mn-lt"/>
                <a:ea typeface="+mn-ea"/>
                <a:cs typeface="+mn-cs"/>
              </a:rPr>
              <a:t>年推出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包括普通利率互换、标准利率互换、标准债券远期三类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报价自动匹配，未匹配报价供其他机构点击成交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支持自动搭桥功能 </a:t>
            </a:r>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目前，</a:t>
            </a:r>
            <a:r>
              <a:rPr lang="en-US" sz="1200" b="1" i="0" u="none" strike="noStrike" kern="1200" baseline="0" dirty="0" smtClean="0">
                <a:solidFill>
                  <a:schemeClr val="tx1"/>
                </a:solidFill>
                <a:latin typeface="+mn-lt"/>
                <a:ea typeface="+mn-ea"/>
                <a:cs typeface="+mn-cs"/>
              </a:rPr>
              <a:t>X-Bond</a:t>
            </a:r>
            <a:r>
              <a:rPr lang="zh-CN" altLang="en-US" sz="1200" b="1" i="0" u="none" strike="noStrike" kern="1200" baseline="0" dirty="0" smtClean="0">
                <a:solidFill>
                  <a:schemeClr val="tx1"/>
                </a:solidFill>
                <a:latin typeface="+mn-lt"/>
                <a:ea typeface="+mn-ea"/>
                <a:cs typeface="+mn-cs"/>
              </a:rPr>
              <a:t>与</a:t>
            </a:r>
            <a:r>
              <a:rPr lang="en-US" sz="1200" b="1" i="0" u="none" strike="noStrike" kern="1200" baseline="0" dirty="0" smtClean="0">
                <a:solidFill>
                  <a:schemeClr val="tx1"/>
                </a:solidFill>
                <a:latin typeface="+mn-lt"/>
                <a:ea typeface="+mn-ea"/>
                <a:cs typeface="+mn-cs"/>
              </a:rPr>
              <a:t>X-Swap</a:t>
            </a:r>
            <a:r>
              <a:rPr lang="zh-CN" altLang="en-US" sz="1200" b="1" i="0" u="none" strike="noStrike" kern="1200" baseline="0" dirty="0" smtClean="0">
                <a:solidFill>
                  <a:schemeClr val="tx1"/>
                </a:solidFill>
                <a:latin typeface="+mn-lt"/>
                <a:ea typeface="+mn-ea"/>
                <a:cs typeface="+mn-cs"/>
              </a:rPr>
              <a:t>入口统一为“</a:t>
            </a:r>
            <a:r>
              <a:rPr lang="en-US" sz="1200" b="1" i="0" u="none" strike="noStrike" kern="1200" baseline="0" dirty="0" smtClean="0">
                <a:solidFill>
                  <a:schemeClr val="tx1"/>
                </a:solidFill>
                <a:latin typeface="+mn-lt"/>
                <a:ea typeface="+mn-ea"/>
                <a:cs typeface="+mn-cs"/>
              </a:rPr>
              <a:t>X-Trade” </a:t>
            </a:r>
            <a:endParaRPr lang="en-US" dirty="0" smtClean="0"/>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39</a:t>
            </a:fld>
            <a:endParaRPr lang="en-US"/>
          </a:p>
        </p:txBody>
      </p:sp>
    </p:spTree>
    <p:extLst>
      <p:ext uri="{BB962C8B-B14F-4D97-AF65-F5344CB8AC3E}">
        <p14:creationId xmlns:p14="http://schemas.microsoft.com/office/powerpoint/2010/main" val="20327598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1" i="0" u="none" strike="noStrike" kern="1200" baseline="0" dirty="0" smtClean="0">
                <a:solidFill>
                  <a:schemeClr val="tx1"/>
                </a:solidFill>
                <a:latin typeface="+mn-lt"/>
                <a:ea typeface="+mn-ea"/>
                <a:cs typeface="+mn-cs"/>
              </a:rPr>
              <a:t>货币市场交易方式 </a:t>
            </a:r>
            <a:r>
              <a:rPr lang="zh-CN" altLang="en-US"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询价为主：</a:t>
            </a:r>
            <a:r>
              <a:rPr lang="zh-CN" altLang="en-US" sz="1200" b="0" i="0" u="none" strike="noStrike" kern="1200" baseline="0" dirty="0" smtClean="0">
                <a:solidFill>
                  <a:schemeClr val="tx1"/>
                </a:solidFill>
                <a:latin typeface="+mn-lt"/>
                <a:ea typeface="+mn-ea"/>
                <a:cs typeface="+mn-cs"/>
              </a:rPr>
              <a:t>适用于所有交易品种，便于控制对手方风险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意向报价</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双向报价→对话报价→格式化交谈→成交确认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匿名点击（</a:t>
            </a:r>
            <a:r>
              <a:rPr lang="en-US" altLang="zh-CN" sz="1200" b="1" i="0" u="none" strike="noStrike" kern="1200" baseline="0" dirty="0" smtClean="0">
                <a:solidFill>
                  <a:schemeClr val="tx1"/>
                </a:solidFill>
                <a:latin typeface="+mn-lt"/>
                <a:ea typeface="+mn-ea"/>
                <a:cs typeface="+mn-cs"/>
              </a:rPr>
              <a:t>X-Repo</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 适用于质押式回购，提高交易效率 </a:t>
            </a:r>
          </a:p>
          <a:p>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订单匿名自动匹配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未匹配订单可供点击→授信范围内成交→提交质押券 </a:t>
            </a:r>
          </a:p>
          <a:p>
            <a:r>
              <a:rPr lang="en-US" altLang="zh-CN" sz="1200" b="0" i="0" u="none" strike="noStrike" kern="1200" baseline="0" dirty="0" smtClean="0">
                <a:solidFill>
                  <a:schemeClr val="tx1"/>
                </a:solidFill>
                <a:latin typeface="+mn-lt"/>
                <a:ea typeface="+mn-ea"/>
                <a:cs typeface="+mn-cs"/>
              </a:rPr>
              <a:t>• CFETS</a:t>
            </a:r>
            <a:r>
              <a:rPr lang="zh-CN" altLang="en-US" sz="1200" b="0" i="0" u="none" strike="noStrike" kern="1200" baseline="0" dirty="0" smtClean="0">
                <a:solidFill>
                  <a:schemeClr val="tx1"/>
                </a:solidFill>
                <a:latin typeface="+mn-lt"/>
                <a:ea typeface="+mn-ea"/>
                <a:cs typeface="+mn-cs"/>
              </a:rPr>
              <a:t>规定质押券折算率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同业存单：</a:t>
            </a:r>
            <a:r>
              <a:rPr lang="zh-CN" altLang="en-US" sz="1200" b="0" i="0" u="none" strike="noStrike" kern="1200" baseline="0" dirty="0" smtClean="0">
                <a:solidFill>
                  <a:schemeClr val="tx1"/>
                </a:solidFill>
                <a:latin typeface="+mn-lt"/>
                <a:ea typeface="+mn-ea"/>
                <a:cs typeface="+mn-cs"/>
              </a:rPr>
              <a:t>交易方式同现券，包括询价、点击成交、请求报价、匿名点击等</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现券市场交易方式 </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询价为主：</a:t>
            </a:r>
            <a:r>
              <a:rPr lang="zh-CN" altLang="en-US" sz="1200" b="0" i="0" u="none" strike="noStrike" kern="1200" baseline="0" dirty="0" smtClean="0">
                <a:solidFill>
                  <a:schemeClr val="tx1"/>
                </a:solidFill>
                <a:latin typeface="+mn-lt"/>
                <a:ea typeface="+mn-ea"/>
                <a:cs typeface="+mn-cs"/>
              </a:rPr>
              <a:t>适用于所有交易品种，便于控制对手方风险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意向报价→对话报价→格式化交谈→成交确认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点击成交： </a:t>
            </a:r>
            <a:r>
              <a:rPr lang="zh-CN" altLang="en-US" sz="1200" b="0" i="0" u="none" strike="noStrike" kern="1200" baseline="0" dirty="0" smtClean="0">
                <a:solidFill>
                  <a:schemeClr val="tx1"/>
                </a:solidFill>
                <a:latin typeface="+mn-lt"/>
                <a:ea typeface="+mn-ea"/>
                <a:cs typeface="+mn-cs"/>
              </a:rPr>
              <a:t>做市机构主动报价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做市机构发送点击成交报价→报价被点击、选择成交量→报价量内直接成交 </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限价报价：</a:t>
            </a:r>
            <a:r>
              <a:rPr lang="zh-CN" altLang="en-US" sz="1200" b="0" i="0" u="none" strike="noStrike" kern="1200" baseline="0" dirty="0" smtClean="0">
                <a:solidFill>
                  <a:schemeClr val="tx1"/>
                </a:solidFill>
                <a:latin typeface="+mn-lt"/>
                <a:ea typeface="+mn-ea"/>
                <a:cs typeface="+mn-cs"/>
              </a:rPr>
              <a:t>发送限价指令→出现符合条件的点击成交报价→直接匹配成交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请求报价（</a:t>
            </a:r>
            <a:r>
              <a:rPr lang="en-US" altLang="zh-CN" sz="1200" b="1" i="0" u="none" strike="noStrike" kern="1200" baseline="0" dirty="0" smtClean="0">
                <a:solidFill>
                  <a:schemeClr val="tx1"/>
                </a:solidFill>
                <a:latin typeface="+mn-lt"/>
                <a:ea typeface="+mn-ea"/>
                <a:cs typeface="+mn-cs"/>
              </a:rPr>
              <a:t>RFQ</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非做市机构主动询价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匿名点击（</a:t>
            </a:r>
            <a:r>
              <a:rPr lang="en-US" altLang="zh-CN" sz="1200" b="1" i="0" u="none" strike="noStrike" kern="1200" baseline="0" dirty="0" smtClean="0">
                <a:solidFill>
                  <a:schemeClr val="tx1"/>
                </a:solidFill>
                <a:latin typeface="+mn-lt"/>
                <a:ea typeface="+mn-ea"/>
                <a:cs typeface="+mn-cs"/>
              </a:rPr>
              <a:t>X-Bond</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匿名匹配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点击成交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匿名发送报价→报价自动匹配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未匹配报价可供点击→授信范围内成交 </a:t>
            </a:r>
          </a:p>
          <a:p>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衍生品市场主要交易方式 </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询价：</a:t>
            </a:r>
            <a:r>
              <a:rPr lang="zh-CN" altLang="en-US" sz="1200" b="0" i="0" u="none" strike="noStrike" kern="1200" baseline="0" dirty="0" smtClean="0">
                <a:solidFill>
                  <a:schemeClr val="tx1"/>
                </a:solidFill>
                <a:latin typeface="+mn-lt"/>
                <a:ea typeface="+mn-ea"/>
                <a:cs typeface="+mn-cs"/>
              </a:rPr>
              <a:t>适用于债券远期、利率互换、远期利率协议、信用风险缓释凭证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意向报价</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双向报价→对话报价→格式化交谈→成交确认 </a:t>
            </a:r>
          </a:p>
          <a:p>
            <a:r>
              <a:rPr lang="zh-CN" altLang="en-US" sz="1200" b="0"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匿名点击（</a:t>
            </a:r>
            <a:r>
              <a:rPr lang="en-US" altLang="zh-CN" sz="1200" b="1" i="0" u="none" strike="noStrike" kern="1200" baseline="0" dirty="0" smtClean="0">
                <a:solidFill>
                  <a:schemeClr val="tx1"/>
                </a:solidFill>
                <a:latin typeface="+mn-lt"/>
                <a:ea typeface="+mn-ea"/>
                <a:cs typeface="+mn-cs"/>
              </a:rPr>
              <a:t>X-Swap)</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适用于利率互换、标准利率衍生产品、标准债券远期，促进价格发现，提高交易效率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订单匿名匹配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未匹配订单可点击→授信范围内成交→上海清算所</a:t>
            </a:r>
            <a:r>
              <a:rPr lang="en-US" altLang="zh-CN" sz="1200" b="0" i="0" u="none" strike="noStrike" kern="1200" baseline="0" dirty="0" smtClean="0">
                <a:solidFill>
                  <a:schemeClr val="tx1"/>
                </a:solidFill>
                <a:latin typeface="+mn-lt"/>
                <a:ea typeface="+mn-ea"/>
                <a:cs typeface="+mn-cs"/>
              </a:rPr>
              <a:t>CCP</a:t>
            </a:r>
            <a:r>
              <a:rPr lang="zh-CN" altLang="en-US" sz="1200" b="0" i="0" u="none" strike="noStrike" kern="1200" baseline="0" dirty="0" smtClean="0">
                <a:solidFill>
                  <a:schemeClr val="tx1"/>
                </a:solidFill>
                <a:latin typeface="+mn-lt"/>
                <a:ea typeface="+mn-ea"/>
                <a:cs typeface="+mn-cs"/>
              </a:rPr>
              <a:t>承接 </a:t>
            </a:r>
          </a:p>
          <a:p>
            <a:r>
              <a:rPr lang="zh-CN" altLang="en-US" sz="1200" b="0" i="0" u="none" strike="noStrike" kern="1200" baseline="0" dirty="0" smtClean="0">
                <a:solidFill>
                  <a:schemeClr val="tx1"/>
                </a:solidFill>
                <a:latin typeface="+mn-lt"/>
                <a:ea typeface="+mn-ea"/>
                <a:cs typeface="+mn-cs"/>
              </a:rPr>
              <a:t>兼容双边授信模式和</a:t>
            </a:r>
            <a:r>
              <a:rPr lang="en-US" altLang="zh-CN" sz="1200" b="0" i="0" u="none" strike="noStrike" kern="1200" baseline="0" dirty="0" smtClean="0">
                <a:solidFill>
                  <a:schemeClr val="tx1"/>
                </a:solidFill>
                <a:latin typeface="+mn-lt"/>
                <a:ea typeface="+mn-ea"/>
                <a:cs typeface="+mn-cs"/>
              </a:rPr>
              <a:t>CCP</a:t>
            </a:r>
            <a:r>
              <a:rPr lang="zh-CN" altLang="en-US" sz="1200" b="0" i="0" u="none" strike="noStrike" kern="1200" baseline="0" dirty="0" smtClean="0">
                <a:solidFill>
                  <a:schemeClr val="tx1"/>
                </a:solidFill>
                <a:latin typeface="+mn-lt"/>
                <a:ea typeface="+mn-ea"/>
                <a:cs typeface="+mn-cs"/>
              </a:rPr>
              <a:t>集中授信模式 </a:t>
            </a:r>
          </a:p>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B2B73CC1-E770-4622-96C2-36A532F3BAA4}" type="slidenum">
              <a:rPr lang="en-US" smtClean="0"/>
              <a:pPr/>
              <a:t>40</a:t>
            </a:fld>
            <a:endParaRPr lang="en-US"/>
          </a:p>
        </p:txBody>
      </p:sp>
    </p:spTree>
    <p:extLst>
      <p:ext uri="{BB962C8B-B14F-4D97-AF65-F5344CB8AC3E}">
        <p14:creationId xmlns:p14="http://schemas.microsoft.com/office/powerpoint/2010/main" val="395804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银行间市场是金融机构之间进行金融产品交易的场所，其中比较典型的场景有：银行与银行之间交易，银行与债券公司交易，银行与基金会交易</a:t>
            </a:r>
            <a:endParaRPr lang="en-US" altLang="zh-CN" b="1" dirty="0" smtClean="0"/>
          </a:p>
          <a:p>
            <a:endParaRPr lang="en-US" altLang="zh-CN" dirty="0" smtClean="0"/>
          </a:p>
          <a:p>
            <a:r>
              <a:rPr lang="zh-CN" altLang="en-US" sz="1200" b="1" i="0" kern="1200" dirty="0" smtClean="0">
                <a:solidFill>
                  <a:schemeClr val="tx1"/>
                </a:solidFill>
                <a:effectLst/>
                <a:latin typeface="+mn-lt"/>
                <a:ea typeface="+mn-ea"/>
                <a:cs typeface="+mn-cs"/>
              </a:rPr>
              <a:t>基金交易</a:t>
            </a:r>
            <a:r>
              <a:rPr lang="zh-CN" altLang="en-US" sz="1200" b="0" i="0" kern="1200" dirty="0" smtClean="0">
                <a:solidFill>
                  <a:schemeClr val="tx1"/>
                </a:solidFill>
                <a:effectLst/>
                <a:latin typeface="+mn-lt"/>
                <a:ea typeface="+mn-ea"/>
                <a:cs typeface="+mn-cs"/>
              </a:rPr>
              <a:t>是以基金为买卖对象，自我承担风险收益而进行的流通转让活动。</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）根据基金单位是否可增加或赎回，可分为开放式基金和封闭式基金。开放式基金不上市交易（这要看情况），通过银行、</a:t>
            </a:r>
            <a:r>
              <a:rPr lang="zh-CN" altLang="en-US" sz="1200" b="0" i="0" u="none" strike="noStrike" kern="1200" dirty="0" smtClean="0">
                <a:solidFill>
                  <a:schemeClr val="tx1"/>
                </a:solidFill>
                <a:effectLst/>
                <a:latin typeface="+mn-lt"/>
                <a:ea typeface="+mn-ea"/>
                <a:cs typeface="+mn-cs"/>
                <a:hlinkClick r:id="rId3"/>
              </a:rPr>
              <a:t>券商</a:t>
            </a:r>
            <a:r>
              <a:rPr lang="zh-CN" altLang="en-US" sz="1200" b="0" i="0" kern="1200" dirty="0" smtClean="0">
                <a:solidFill>
                  <a:schemeClr val="tx1"/>
                </a:solidFill>
                <a:effectLst/>
                <a:latin typeface="+mn-lt"/>
                <a:ea typeface="+mn-ea"/>
                <a:cs typeface="+mn-cs"/>
              </a:rPr>
              <a:t>、基金公司申购和赎回，基金规模不固定；封闭式基金有固定的</a:t>
            </a:r>
            <a:r>
              <a:rPr lang="zh-CN" altLang="en-US" sz="1200" b="0" i="0" u="none" strike="noStrike" kern="1200" dirty="0" smtClean="0">
                <a:solidFill>
                  <a:schemeClr val="tx1"/>
                </a:solidFill>
                <a:effectLst/>
                <a:latin typeface="+mn-lt"/>
                <a:ea typeface="+mn-ea"/>
                <a:cs typeface="+mn-cs"/>
                <a:hlinkClick r:id="rId4"/>
              </a:rPr>
              <a:t>存续期</a:t>
            </a:r>
            <a:r>
              <a:rPr lang="zh-CN" altLang="en-US" sz="1200" b="0" i="0" kern="1200" dirty="0" smtClean="0">
                <a:solidFill>
                  <a:schemeClr val="tx1"/>
                </a:solidFill>
                <a:effectLst/>
                <a:latin typeface="+mn-lt"/>
                <a:ea typeface="+mn-ea"/>
                <a:cs typeface="+mn-cs"/>
              </a:rPr>
              <a:t>，一般在</a:t>
            </a:r>
            <a:r>
              <a:rPr lang="zh-CN" altLang="en-US" sz="1200" b="0" i="0" u="none" strike="noStrike" kern="1200" dirty="0" smtClean="0">
                <a:solidFill>
                  <a:schemeClr val="tx1"/>
                </a:solidFill>
                <a:effectLst/>
                <a:latin typeface="+mn-lt"/>
                <a:ea typeface="+mn-ea"/>
                <a:cs typeface="+mn-cs"/>
                <a:hlinkClick r:id="rId5"/>
              </a:rPr>
              <a:t>证券交易</a:t>
            </a:r>
            <a:r>
              <a:rPr lang="zh-CN" altLang="en-US" sz="1200" b="0" i="0" kern="1200" dirty="0" smtClean="0">
                <a:solidFill>
                  <a:schemeClr val="tx1"/>
                </a:solidFill>
                <a:effectLst/>
                <a:latin typeface="+mn-lt"/>
                <a:ea typeface="+mn-ea"/>
                <a:cs typeface="+mn-cs"/>
              </a:rPr>
              <a:t>场所上市交易，投资者通过</a:t>
            </a:r>
            <a:r>
              <a:rPr lang="zh-CN" altLang="en-US" sz="1200" b="0" i="0" u="none" strike="noStrike" kern="1200" dirty="0" smtClean="0">
                <a:solidFill>
                  <a:schemeClr val="tx1"/>
                </a:solidFill>
                <a:effectLst/>
                <a:latin typeface="+mn-lt"/>
                <a:ea typeface="+mn-ea"/>
                <a:cs typeface="+mn-cs"/>
                <a:hlinkClick r:id="rId6"/>
              </a:rPr>
              <a:t>二级市场</a:t>
            </a:r>
            <a:r>
              <a:rPr lang="zh-CN" altLang="en-US" sz="1200" b="0" i="0" kern="1200" dirty="0" smtClean="0">
                <a:solidFill>
                  <a:schemeClr val="tx1"/>
                </a:solidFill>
                <a:effectLst/>
                <a:latin typeface="+mn-lt"/>
                <a:ea typeface="+mn-ea"/>
                <a:cs typeface="+mn-cs"/>
              </a:rPr>
              <a:t>买卖基金单位。</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）根据</a:t>
            </a:r>
            <a:r>
              <a:rPr lang="zh-CN" altLang="en-US" sz="1200" b="0" i="0" u="none" strike="noStrike" kern="1200" dirty="0" smtClean="0">
                <a:solidFill>
                  <a:schemeClr val="tx1"/>
                </a:solidFill>
                <a:effectLst/>
                <a:latin typeface="+mn-lt"/>
                <a:ea typeface="+mn-ea"/>
                <a:cs typeface="+mn-cs"/>
                <a:hlinkClick r:id="rId7"/>
              </a:rPr>
              <a:t>投资对象</a:t>
            </a:r>
            <a:r>
              <a:rPr lang="zh-CN" altLang="en-US" sz="1200" b="0" i="0" kern="1200" dirty="0" smtClean="0">
                <a:solidFill>
                  <a:schemeClr val="tx1"/>
                </a:solidFill>
                <a:effectLst/>
                <a:latin typeface="+mn-lt"/>
                <a:ea typeface="+mn-ea"/>
                <a:cs typeface="+mn-cs"/>
              </a:rPr>
              <a:t>的不同，可分为股票基金、</a:t>
            </a:r>
            <a:r>
              <a:rPr lang="zh-CN" altLang="en-US" sz="1200" b="0" i="0" u="none" strike="noStrike" kern="1200" dirty="0" smtClean="0">
                <a:solidFill>
                  <a:schemeClr val="tx1"/>
                </a:solidFill>
                <a:effectLst/>
                <a:latin typeface="+mn-lt"/>
                <a:ea typeface="+mn-ea"/>
                <a:cs typeface="+mn-cs"/>
                <a:hlinkClick r:id="rId8"/>
              </a:rPr>
              <a:t>债券基金</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9"/>
              </a:rPr>
              <a:t>货币市场基金</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10"/>
              </a:rPr>
              <a:t>期货基金</a:t>
            </a:r>
            <a:r>
              <a:rPr lang="zh-CN" altLang="en-US" sz="1200" b="0" i="0" kern="1200" dirty="0" smtClean="0">
                <a:solidFill>
                  <a:schemeClr val="tx1"/>
                </a:solidFill>
                <a:effectLst/>
                <a:latin typeface="+mn-lt"/>
                <a:ea typeface="+mn-ea"/>
                <a:cs typeface="+mn-cs"/>
              </a:rPr>
              <a:t>等。</a:t>
            </a:r>
          </a:p>
          <a:p>
            <a:r>
              <a:rPr lang="zh-CN" altLang="en-US" sz="1200" b="0" i="0" kern="1200" dirty="0" smtClean="0">
                <a:solidFill>
                  <a:schemeClr val="tx1"/>
                </a:solidFill>
                <a:effectLst/>
                <a:latin typeface="+mn-lt"/>
                <a:ea typeface="+mn-ea"/>
                <a:cs typeface="+mn-cs"/>
              </a:rPr>
              <a:t>买入，包括认购、申购、定投等；卖出包括</a:t>
            </a:r>
            <a:r>
              <a:rPr lang="zh-CN" altLang="en-US" sz="1200" b="0" i="0" u="none" strike="noStrike" kern="1200" dirty="0" smtClean="0">
                <a:solidFill>
                  <a:schemeClr val="tx1"/>
                </a:solidFill>
                <a:effectLst/>
                <a:latin typeface="+mn-lt"/>
                <a:ea typeface="+mn-ea"/>
                <a:cs typeface="+mn-cs"/>
                <a:hlinkClick r:id="rId11"/>
              </a:rPr>
              <a:t>赎回</a:t>
            </a:r>
            <a:r>
              <a:rPr lang="zh-CN" altLang="en-US" sz="1200" b="0" i="0" kern="1200" dirty="0" smtClean="0">
                <a:solidFill>
                  <a:schemeClr val="tx1"/>
                </a:solidFill>
                <a:effectLst/>
                <a:latin typeface="+mn-lt"/>
                <a:ea typeface="+mn-ea"/>
                <a:cs typeface="+mn-cs"/>
              </a:rPr>
              <a:t>、清算等。</a:t>
            </a:r>
          </a:p>
          <a:p>
            <a:endParaRPr lang="en-US" altLang="zh-CN" dirty="0" smtClean="0"/>
          </a:p>
          <a:p>
            <a:r>
              <a:rPr lang="zh-CN" altLang="en-US" sz="1200" b="1" i="0" u="none" strike="noStrike" kern="1200" dirty="0" smtClean="0">
                <a:solidFill>
                  <a:schemeClr val="tx1"/>
                </a:solidFill>
                <a:effectLst/>
                <a:latin typeface="+mn-lt"/>
                <a:ea typeface="+mn-ea"/>
                <a:cs typeface="+mn-cs"/>
                <a:hlinkClick r:id="rId12"/>
              </a:rPr>
              <a:t>证券公司</a:t>
            </a:r>
            <a:r>
              <a:rPr lang="zh-CN" altLang="en-US" sz="1200" b="0" i="0" kern="1200" dirty="0" smtClean="0">
                <a:solidFill>
                  <a:schemeClr val="tx1"/>
                </a:solidFill>
                <a:effectLst/>
                <a:latin typeface="+mn-lt"/>
                <a:ea typeface="+mn-ea"/>
                <a:cs typeface="+mn-cs"/>
              </a:rPr>
              <a:t>是指依照</a:t>
            </a:r>
            <a:r>
              <a:rPr lang="en-US" altLang="zh-CN"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13"/>
              </a:rPr>
              <a:t>公司法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14"/>
              </a:rPr>
              <a:t>证券法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的规定设立并经国务院证券监督管理机构审查批准而成立的专门经营证券业务，具有独立法人地位的有限责任公司或者</a:t>
            </a:r>
            <a:r>
              <a:rPr lang="zh-CN" altLang="en-US" sz="1200" b="0" i="0" u="none" strike="noStrike" kern="1200" dirty="0" smtClean="0">
                <a:solidFill>
                  <a:schemeClr val="tx1"/>
                </a:solidFill>
                <a:effectLst/>
                <a:latin typeface="+mn-lt"/>
                <a:ea typeface="+mn-ea"/>
                <a:cs typeface="+mn-cs"/>
                <a:hlinkClick r:id="rId15"/>
              </a:rPr>
              <a:t>股份有限公司</a:t>
            </a:r>
            <a:r>
              <a:rPr lang="zh-CN" altLang="en-US" sz="1200" b="0" i="0" kern="1200" dirty="0" smtClean="0">
                <a:solidFill>
                  <a:schemeClr val="tx1"/>
                </a:solidFill>
                <a:effectLst/>
                <a:latin typeface="+mn-lt"/>
                <a:ea typeface="+mn-ea"/>
                <a:cs typeface="+mn-cs"/>
              </a:rPr>
              <a:t>。</a:t>
            </a:r>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4</a:t>
            </a:fld>
            <a:endParaRPr lang="en-US"/>
          </a:p>
        </p:txBody>
      </p:sp>
    </p:spTree>
    <p:extLst>
      <p:ext uri="{BB962C8B-B14F-4D97-AF65-F5344CB8AC3E}">
        <p14:creationId xmlns:p14="http://schemas.microsoft.com/office/powerpoint/2010/main" val="46304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1" i="0" kern="1200" dirty="0" smtClean="0">
                <a:solidFill>
                  <a:schemeClr val="tx1"/>
                </a:solidFill>
                <a:effectLst/>
                <a:latin typeface="+mn-lt"/>
                <a:ea typeface="+mn-ea"/>
                <a:cs typeface="+mn-cs"/>
              </a:rPr>
              <a:t>以上是我们常见的交易机构与结算机构，交易机构有中国外汇交易中心，主要交易品种是本币和外汇，结算机构是中债登和上请所，然后下面的股票和基金的主要交易机构是证券交易所，其结算机构是中证登，</a:t>
            </a:r>
            <a:r>
              <a:rPr lang="en-US" altLang="zh-CN" sz="1200" b="1" i="0" kern="1200" dirty="0" smtClean="0">
                <a:solidFill>
                  <a:schemeClr val="tx1"/>
                </a:solidFill>
                <a:effectLst/>
                <a:latin typeface="+mn-lt"/>
                <a:ea typeface="+mn-ea"/>
                <a:cs typeface="+mn-cs"/>
              </a:rPr>
              <a:t>….</a:t>
            </a: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中国外汇交易中心</a:t>
            </a:r>
            <a:r>
              <a:rPr lang="zh-CN" altLang="en-US" sz="1200" b="0" i="0" kern="1200" dirty="0" smtClean="0">
                <a:solidFill>
                  <a:schemeClr val="tx1"/>
                </a:solidFill>
                <a:effectLst/>
                <a:latin typeface="+mn-lt"/>
                <a:ea typeface="+mn-ea"/>
                <a:cs typeface="+mn-cs"/>
              </a:rPr>
              <a:t>暨全国银行间同业拆借中心（简称交易中心）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于</a:t>
            </a:r>
            <a:r>
              <a:rPr lang="en-US" altLang="zh-CN" sz="1200" b="0" i="0" kern="1200" dirty="0" smtClean="0">
                <a:solidFill>
                  <a:schemeClr val="tx1"/>
                </a:solidFill>
                <a:effectLst/>
                <a:latin typeface="+mn-lt"/>
                <a:ea typeface="+mn-ea"/>
                <a:cs typeface="+mn-cs"/>
              </a:rPr>
              <a:t>1994</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18</a:t>
            </a:r>
            <a:r>
              <a:rPr lang="zh-CN" altLang="en-US" sz="1200" b="0" i="0" kern="1200" dirty="0" smtClean="0">
                <a:solidFill>
                  <a:schemeClr val="tx1"/>
                </a:solidFill>
                <a:effectLst/>
                <a:latin typeface="+mn-lt"/>
                <a:ea typeface="+mn-ea"/>
                <a:cs typeface="+mn-cs"/>
              </a:rPr>
              <a:t>日成立，是中国人民银行总行直属事业单位。主要职能是：为银行间货币市场、债券市场、外汇市场的现货及衍生产品提供交易、交易后处理、信息、基准、培训等服务；承担市场交易的日常监测工作；为中央银行货币政策操作、传导提供服务；根据中国人民银行的授权，发布人民币汇率中间价、上海银行间同业拆放利率（</a:t>
            </a:r>
            <a:r>
              <a:rPr lang="en-US" altLang="zh-CN" sz="1200" b="0" i="0" kern="1200" dirty="0" err="1" smtClean="0">
                <a:solidFill>
                  <a:schemeClr val="tx1"/>
                </a:solidFill>
                <a:effectLst/>
                <a:latin typeface="+mn-lt"/>
                <a:ea typeface="+mn-ea"/>
                <a:cs typeface="+mn-cs"/>
              </a:rPr>
              <a:t>Shibor</a:t>
            </a:r>
            <a:r>
              <a:rPr lang="zh-CN" altLang="en-US" sz="1200" b="0" i="0" kern="1200" dirty="0" smtClean="0">
                <a:solidFill>
                  <a:schemeClr val="tx1"/>
                </a:solidFill>
                <a:effectLst/>
                <a:latin typeface="+mn-lt"/>
                <a:ea typeface="+mn-ea"/>
                <a:cs typeface="+mn-cs"/>
              </a:rPr>
              <a:t>）、贷款基础利率（</a:t>
            </a:r>
            <a:r>
              <a:rPr lang="en-US" altLang="zh-CN" sz="1200" b="0" i="0" kern="1200" dirty="0" smtClean="0">
                <a:solidFill>
                  <a:schemeClr val="tx1"/>
                </a:solidFill>
                <a:effectLst/>
                <a:latin typeface="+mn-lt"/>
                <a:ea typeface="+mn-ea"/>
                <a:cs typeface="+mn-cs"/>
              </a:rPr>
              <a:t>LPR</a:t>
            </a:r>
            <a:r>
              <a:rPr lang="zh-CN" altLang="en-US" sz="1200" b="0" i="0" kern="1200" dirty="0" smtClean="0">
                <a:solidFill>
                  <a:schemeClr val="tx1"/>
                </a:solidFill>
                <a:effectLst/>
                <a:latin typeface="+mn-lt"/>
                <a:ea typeface="+mn-ea"/>
                <a:cs typeface="+mn-cs"/>
              </a:rPr>
              <a:t>）、人民币参考汇率、</a:t>
            </a:r>
            <a:r>
              <a:rPr lang="en-US" altLang="zh-CN" sz="1200" b="0" i="0" kern="1200" dirty="0" smtClean="0">
                <a:solidFill>
                  <a:schemeClr val="tx1"/>
                </a:solidFill>
                <a:effectLst/>
                <a:latin typeface="+mn-lt"/>
                <a:ea typeface="+mn-ea"/>
                <a:cs typeface="+mn-cs"/>
              </a:rPr>
              <a:t>CFETS</a:t>
            </a:r>
            <a:r>
              <a:rPr lang="zh-CN" altLang="en-US" sz="1200" b="0" i="0" kern="1200" dirty="0" smtClean="0">
                <a:solidFill>
                  <a:schemeClr val="tx1"/>
                </a:solidFill>
                <a:effectLst/>
                <a:latin typeface="+mn-lt"/>
                <a:ea typeface="+mn-ea"/>
                <a:cs typeface="+mn-cs"/>
              </a:rPr>
              <a:t>人民币汇率指数等；提供业务相关的信息、查询、咨询、培训服务；经中国人民银行批准的其他业务。</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证券交易中心</a:t>
            </a:r>
            <a:r>
              <a:rPr lang="zh-CN" altLang="en-US" sz="1200" b="0" i="0" kern="1200" dirty="0" smtClean="0">
                <a:solidFill>
                  <a:schemeClr val="tx1"/>
                </a:solidFill>
                <a:effectLst/>
                <a:latin typeface="+mn-lt"/>
                <a:ea typeface="+mn-ea"/>
                <a:cs typeface="+mn-cs"/>
              </a:rPr>
              <a:t>是指主要经营地方债券或基金交易的地方性证券交易场所。</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上海票据交易所</a:t>
            </a:r>
            <a:r>
              <a:rPr lang="zh-CN" altLang="en-US" sz="1200" b="0" i="0" kern="1200" dirty="0" smtClean="0">
                <a:solidFill>
                  <a:schemeClr val="tx1"/>
                </a:solidFill>
                <a:effectLst/>
                <a:latin typeface="+mn-lt"/>
                <a:ea typeface="+mn-ea"/>
                <a:cs typeface="+mn-cs"/>
              </a:rPr>
              <a:t>是具有票据交易、登记托管、清算结算、信息服务多功能的全国统一票据交易平台。</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1" i="0" u="none" strike="noStrike" kern="1200" dirty="0" smtClean="0">
                <a:solidFill>
                  <a:schemeClr val="tx1"/>
                </a:solidFill>
                <a:effectLst/>
                <a:latin typeface="+mn-lt"/>
                <a:ea typeface="+mn-ea"/>
                <a:cs typeface="+mn-cs"/>
                <a:hlinkClick r:id="rId3"/>
              </a:rPr>
              <a:t>中国金融</a:t>
            </a:r>
            <a:r>
              <a:rPr lang="zh-CN" altLang="en-US" sz="1200" b="1" i="0" u="none" strike="noStrike" kern="1200" dirty="0" smtClean="0">
                <a:solidFill>
                  <a:schemeClr val="tx1"/>
                </a:solidFill>
                <a:effectLst/>
                <a:latin typeface="+mn-lt"/>
                <a:ea typeface="+mn-ea"/>
                <a:cs typeface="+mn-cs"/>
                <a:hlinkClick r:id="rId4"/>
              </a:rPr>
              <a:t>期货</a:t>
            </a:r>
            <a:r>
              <a:rPr lang="zh-CN" altLang="en-US" sz="1200" b="1" i="0" kern="1200" dirty="0" smtClean="0">
                <a:solidFill>
                  <a:schemeClr val="tx1"/>
                </a:solidFill>
                <a:effectLst/>
                <a:latin typeface="+mn-lt"/>
                <a:ea typeface="+mn-ea"/>
                <a:cs typeface="+mn-cs"/>
              </a:rPr>
              <a:t>交易所</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China Financial Futures Exchange,</a:t>
            </a:r>
            <a:r>
              <a:rPr lang="zh-CN" altLang="en-US" sz="1200" b="0" i="0" kern="1200" dirty="0" smtClean="0">
                <a:solidFill>
                  <a:schemeClr val="tx1"/>
                </a:solidFill>
                <a:effectLst/>
                <a:latin typeface="+mn-lt"/>
                <a:ea typeface="+mn-ea"/>
                <a:cs typeface="+mn-cs"/>
              </a:rPr>
              <a:t>缩写</a:t>
            </a:r>
            <a:r>
              <a:rPr lang="en-US" sz="1200" b="0" i="0" kern="1200" dirty="0" smtClean="0">
                <a:solidFill>
                  <a:schemeClr val="tx1"/>
                </a:solidFill>
                <a:effectLst/>
                <a:latin typeface="+mn-lt"/>
                <a:ea typeface="+mn-ea"/>
                <a:cs typeface="+mn-cs"/>
              </a:rPr>
              <a:t>CFFEX) ，</a:t>
            </a:r>
            <a:r>
              <a:rPr lang="zh-CN" altLang="en-US" sz="1200" b="0" i="0" kern="1200" dirty="0" smtClean="0">
                <a:solidFill>
                  <a:schemeClr val="tx1"/>
                </a:solidFill>
                <a:effectLst/>
                <a:latin typeface="+mn-lt"/>
                <a:ea typeface="+mn-ea"/>
                <a:cs typeface="+mn-cs"/>
              </a:rPr>
              <a:t>是经国务院同意，</a:t>
            </a:r>
            <a:r>
              <a:rPr lang="zh-CN" altLang="en-US" sz="1200" b="0" i="0" u="none" strike="noStrike" kern="1200" dirty="0" smtClean="0">
                <a:solidFill>
                  <a:schemeClr val="tx1"/>
                </a:solidFill>
                <a:effectLst/>
                <a:latin typeface="+mn-lt"/>
                <a:ea typeface="+mn-ea"/>
                <a:cs typeface="+mn-cs"/>
                <a:hlinkClick r:id="rId5"/>
              </a:rPr>
              <a:t>中国证监会</a:t>
            </a:r>
            <a:r>
              <a:rPr lang="zh-CN" altLang="en-US" sz="1200" b="0" i="0" kern="1200" dirty="0" smtClean="0">
                <a:solidFill>
                  <a:schemeClr val="tx1"/>
                </a:solidFill>
                <a:effectLst/>
                <a:latin typeface="+mn-lt"/>
                <a:ea typeface="+mn-ea"/>
                <a:cs typeface="+mn-cs"/>
              </a:rPr>
              <a:t>批准， 由</a:t>
            </a:r>
            <a:r>
              <a:rPr lang="zh-CN" altLang="en-US" sz="1200" b="0" i="0" u="none" strike="noStrike" kern="1200" dirty="0" smtClean="0">
                <a:solidFill>
                  <a:schemeClr val="tx1"/>
                </a:solidFill>
                <a:effectLst/>
                <a:latin typeface="+mn-lt"/>
                <a:ea typeface="+mn-ea"/>
                <a:cs typeface="+mn-cs"/>
                <a:hlinkClick r:id="rId6"/>
              </a:rPr>
              <a:t>上海期货交易所</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7"/>
              </a:rPr>
              <a:t>郑州商品交易所</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8"/>
              </a:rPr>
              <a:t>大连商品交易所</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9"/>
              </a:rPr>
              <a:t>上海证券交易所</a:t>
            </a:r>
            <a:r>
              <a:rPr lang="zh-CN" altLang="en-US" sz="1200" b="0" i="0" kern="1200" dirty="0" smtClean="0">
                <a:solidFill>
                  <a:schemeClr val="tx1"/>
                </a:solidFill>
                <a:effectLst/>
                <a:latin typeface="+mn-lt"/>
                <a:ea typeface="+mn-ea"/>
                <a:cs typeface="+mn-cs"/>
              </a:rPr>
              <a:t>和</a:t>
            </a:r>
            <a:r>
              <a:rPr lang="zh-CN" altLang="en-US" sz="1200" b="0" i="0" u="none" strike="noStrike" kern="1200" dirty="0" smtClean="0">
                <a:solidFill>
                  <a:schemeClr val="tx1"/>
                </a:solidFill>
                <a:effectLst/>
                <a:latin typeface="+mn-lt"/>
                <a:ea typeface="+mn-ea"/>
                <a:cs typeface="+mn-cs"/>
                <a:hlinkClick r:id="rId10"/>
              </a:rPr>
              <a:t>深圳证券交易所</a:t>
            </a:r>
            <a:r>
              <a:rPr lang="zh-CN" altLang="en-US" sz="1200" b="0" i="0" kern="1200" dirty="0" smtClean="0">
                <a:solidFill>
                  <a:schemeClr val="tx1"/>
                </a:solidFill>
                <a:effectLst/>
                <a:latin typeface="+mn-lt"/>
                <a:ea typeface="+mn-ea"/>
                <a:cs typeface="+mn-cs"/>
              </a:rPr>
              <a:t>共同发起设立的交易所，于</a:t>
            </a:r>
            <a:r>
              <a:rPr lang="en-US" altLang="zh-CN" sz="1200" b="0" i="0" kern="1200" dirty="0" smtClean="0">
                <a:solidFill>
                  <a:schemeClr val="tx1"/>
                </a:solidFill>
                <a:effectLst/>
                <a:latin typeface="+mn-lt"/>
                <a:ea typeface="+mn-ea"/>
                <a:cs typeface="+mn-cs"/>
              </a:rPr>
              <a:t>2006</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日在上海成立。</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期货结算的组织形式有两种，一种是独立于</a:t>
            </a:r>
            <a:r>
              <a:rPr lang="zh-CN" altLang="en-US" sz="1200" b="0" i="0" u="none" strike="noStrike" kern="1200" dirty="0" smtClean="0">
                <a:solidFill>
                  <a:schemeClr val="tx1"/>
                </a:solidFill>
                <a:effectLst/>
                <a:latin typeface="+mn-lt"/>
                <a:ea typeface="+mn-ea"/>
                <a:cs typeface="+mn-cs"/>
                <a:hlinkClick r:id="rId11"/>
              </a:rPr>
              <a:t>期货交易所</a:t>
            </a:r>
            <a:r>
              <a:rPr lang="zh-CN" altLang="en-US" sz="1200" b="0" i="0" kern="1200" dirty="0" smtClean="0">
                <a:solidFill>
                  <a:schemeClr val="tx1"/>
                </a:solidFill>
                <a:effectLst/>
                <a:latin typeface="+mn-lt"/>
                <a:ea typeface="+mn-ea"/>
                <a:cs typeface="+mn-cs"/>
              </a:rPr>
              <a:t>的结算公司，如伦敦结算所</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LondonClcaringHouse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同时为伦敦的三家期货交易所进行期货结算；另一种是交易所内设的结算部门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如日本、美国等国期货交易所都设有自己的结算部门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以下统称“结算机构”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我国采用的是</a:t>
            </a:r>
            <a:r>
              <a:rPr lang="zh-CN" altLang="en-US" sz="1200" b="1" i="0" u="none" strike="noStrike" kern="1200" dirty="0" smtClean="0">
                <a:solidFill>
                  <a:schemeClr val="tx1"/>
                </a:solidFill>
                <a:effectLst/>
                <a:latin typeface="+mn-lt"/>
                <a:ea typeface="+mn-ea"/>
                <a:cs typeface="+mn-cs"/>
                <a:hlinkClick r:id="rId12"/>
              </a:rPr>
              <a:t>交易所</a:t>
            </a:r>
            <a:r>
              <a:rPr lang="zh-CN" altLang="en-US" sz="1200" b="1" i="0" kern="1200" dirty="0" smtClean="0">
                <a:solidFill>
                  <a:schemeClr val="tx1"/>
                </a:solidFill>
                <a:effectLst/>
                <a:latin typeface="+mn-lt"/>
                <a:ea typeface="+mn-ea"/>
                <a:cs typeface="+mn-cs"/>
              </a:rPr>
              <a:t>内设结算机构的形式</a:t>
            </a:r>
            <a:r>
              <a:rPr lang="zh-CN" altLang="en-US" sz="1200" b="0" i="0" kern="1200" dirty="0" smtClean="0">
                <a:solidFill>
                  <a:schemeClr val="tx1"/>
                </a:solidFill>
                <a:effectLst/>
                <a:latin typeface="+mn-lt"/>
                <a:ea typeface="+mn-ea"/>
                <a:cs typeface="+mn-cs"/>
              </a:rPr>
              <a:t>。独立的结算所与交易所内设结算机构的区别主要体现在：结算所在</a:t>
            </a:r>
            <a:r>
              <a:rPr lang="zh-CN" altLang="en-US" sz="1200" b="0" i="0" u="none" strike="noStrike" kern="1200" dirty="0" smtClean="0">
                <a:solidFill>
                  <a:schemeClr val="tx1"/>
                </a:solidFill>
                <a:effectLst/>
                <a:latin typeface="+mn-lt"/>
                <a:ea typeface="+mn-ea"/>
                <a:cs typeface="+mn-cs"/>
                <a:hlinkClick r:id="rId13"/>
              </a:rPr>
              <a:t>履约担保</a:t>
            </a:r>
            <a:r>
              <a:rPr lang="zh-CN" altLang="en-US" sz="1200" b="0" i="0" kern="1200" dirty="0" smtClean="0">
                <a:solidFill>
                  <a:schemeClr val="tx1"/>
                </a:solidFill>
                <a:effectLst/>
                <a:latin typeface="+mn-lt"/>
                <a:ea typeface="+mn-ea"/>
                <a:cs typeface="+mn-cs"/>
              </a:rPr>
              <a:t>、控制和承担</a:t>
            </a:r>
            <a:r>
              <a:rPr lang="zh-CN" altLang="en-US" sz="1200" b="0" i="0" u="none" strike="noStrike" kern="1200" dirty="0" smtClean="0">
                <a:solidFill>
                  <a:schemeClr val="tx1"/>
                </a:solidFill>
                <a:effectLst/>
                <a:latin typeface="+mn-lt"/>
                <a:ea typeface="+mn-ea"/>
                <a:cs typeface="+mn-cs"/>
                <a:hlinkClick r:id="rId14"/>
              </a:rPr>
              <a:t>结算风险</a:t>
            </a:r>
            <a:r>
              <a:rPr lang="zh-CN" altLang="en-US" sz="1200" b="0" i="0" kern="1200" dirty="0" smtClean="0">
                <a:solidFill>
                  <a:schemeClr val="tx1"/>
                </a:solidFill>
                <a:effectLst/>
                <a:latin typeface="+mn-lt"/>
                <a:ea typeface="+mn-ea"/>
                <a:cs typeface="+mn-cs"/>
              </a:rPr>
              <a:t>方面，独立于交易所之外，交易所</a:t>
            </a:r>
            <a:r>
              <a:rPr lang="zh-CN" altLang="en-US" sz="1200" b="0" i="0" u="none" strike="noStrike" kern="1200" dirty="0" smtClean="0">
                <a:solidFill>
                  <a:schemeClr val="tx1"/>
                </a:solidFill>
                <a:effectLst/>
                <a:latin typeface="+mn-lt"/>
                <a:ea typeface="+mn-ea"/>
                <a:cs typeface="+mn-cs"/>
                <a:hlinkClick r:id="rId15"/>
              </a:rPr>
              <a:t>内部结算</a:t>
            </a:r>
            <a:r>
              <a:rPr lang="zh-CN" altLang="en-US" sz="1200" b="0" i="0" kern="1200" dirty="0" smtClean="0">
                <a:solidFill>
                  <a:schemeClr val="tx1"/>
                </a:solidFill>
                <a:effectLst/>
                <a:latin typeface="+mn-lt"/>
                <a:ea typeface="+mn-ea"/>
                <a:cs typeface="+mn-cs"/>
              </a:rPr>
              <a:t>机构则全部集中在交易所。独立的结算所一般由银行等金融机构以及交易所共同参股，相对于由交易所独自承担风险，风险比较分散。</a:t>
            </a:r>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5</a:t>
            </a:fld>
            <a:endParaRPr lang="en-US"/>
          </a:p>
        </p:txBody>
      </p:sp>
    </p:spTree>
    <p:extLst>
      <p:ext uri="{BB962C8B-B14F-4D97-AF65-F5344CB8AC3E}">
        <p14:creationId xmlns:p14="http://schemas.microsoft.com/office/powerpoint/2010/main" val="179394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我们今天就具体介绍</a:t>
            </a:r>
            <a:r>
              <a:rPr lang="en-US" altLang="zh-CN" b="1" dirty="0" smtClean="0"/>
              <a:t>CFETS</a:t>
            </a:r>
            <a:r>
              <a:rPr lang="zh-CN" altLang="en-US" b="1" dirty="0" smtClean="0"/>
              <a:t>中的两大市场，本币市场和外汇市场，以上是这两个市场的市场细分</a:t>
            </a:r>
            <a:endParaRPr lang="en-US" b="1" dirty="0"/>
          </a:p>
        </p:txBody>
      </p:sp>
      <p:sp>
        <p:nvSpPr>
          <p:cNvPr id="4" name="灯片编号占位符 3"/>
          <p:cNvSpPr>
            <a:spLocks noGrp="1"/>
          </p:cNvSpPr>
          <p:nvPr>
            <p:ph type="sldNum" sz="quarter" idx="10"/>
          </p:nvPr>
        </p:nvSpPr>
        <p:spPr/>
        <p:txBody>
          <a:bodyPr/>
          <a:lstStyle/>
          <a:p>
            <a:fld id="{B2B73CC1-E770-4622-96C2-36A532F3BAA4}" type="slidenum">
              <a:rPr lang="en-US" smtClean="0"/>
              <a:pPr/>
              <a:t>6</a:t>
            </a:fld>
            <a:endParaRPr lang="en-US"/>
          </a:p>
        </p:txBody>
      </p:sp>
    </p:spTree>
    <p:extLst>
      <p:ext uri="{BB962C8B-B14F-4D97-AF65-F5344CB8AC3E}">
        <p14:creationId xmlns:p14="http://schemas.microsoft.com/office/powerpoint/2010/main" val="280957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r>
              <a:rPr lang="zh-CN" altLang="en-US" sz="1200" b="1" i="0" u="none" strike="noStrike" kern="1200" baseline="0" dirty="0" smtClean="0">
                <a:solidFill>
                  <a:schemeClr val="tx1"/>
                </a:solidFill>
                <a:latin typeface="+mn-lt"/>
                <a:ea typeface="+mn-ea"/>
                <a:cs typeface="+mn-cs"/>
              </a:rPr>
              <a:t>首先让我们看看银行间外汇市场，银行间市场是指市场参与者之间通过交易中心进行外汇交易的市场，包括人民币外汇市场、外币对市场和外币拆借市场。</a:t>
            </a:r>
            <a:endParaRPr lang="en-US" altLang="zh-CN" sz="1200" b="1"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人民币外汇市场的交易品种有即期、远期、掉期、货币掉期、期权，后面跟着的是不同交易品种的交易模式</a:t>
            </a:r>
            <a:endParaRPr lang="en-US" altLang="zh-CN" sz="1200" b="1"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外币对市场的交易品种有即期、远期、掉期</a:t>
            </a:r>
            <a:endParaRPr lang="en-US" altLang="zh-CN" sz="1200" b="1"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外币拆借市场的交易品种有拆借</a:t>
            </a:r>
            <a:endParaRPr lang="en-US" altLang="zh-CN" sz="1200" b="1" i="0" u="none" strike="noStrike" kern="1200" baseline="0" dirty="0" smtClean="0">
              <a:solidFill>
                <a:schemeClr val="tx1"/>
              </a:solidFill>
              <a:latin typeface="+mn-lt"/>
              <a:ea typeface="+mn-ea"/>
              <a:cs typeface="+mn-cs"/>
            </a:endParaRPr>
          </a:p>
          <a:p>
            <a:endParaRPr lang="en-US" altLang="zh-CN" sz="1200" b="1"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接下来我说明一下外汇市场的一些常用的基本概念</a:t>
            </a:r>
            <a:endParaRPr lang="en-US" altLang="zh-CN" sz="1200" b="1"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1 </a:t>
            </a:r>
            <a:r>
              <a:rPr lang="zh-CN" altLang="en-US" sz="1200" b="1" i="0" u="none" strike="noStrike" kern="1200" baseline="0" dirty="0" smtClean="0">
                <a:solidFill>
                  <a:schemeClr val="tx1"/>
                </a:solidFill>
                <a:latin typeface="+mn-lt"/>
                <a:ea typeface="+mn-ea"/>
                <a:cs typeface="+mn-cs"/>
              </a:rPr>
              <a:t>营业日（</a:t>
            </a:r>
            <a:r>
              <a:rPr lang="en-US" sz="1200" b="1" i="0" u="none" strike="noStrike" kern="1200" baseline="0" dirty="0" smtClean="0">
                <a:solidFill>
                  <a:schemeClr val="tx1"/>
                </a:solidFill>
                <a:latin typeface="+mn-lt"/>
                <a:ea typeface="+mn-ea"/>
                <a:cs typeface="+mn-cs"/>
              </a:rPr>
              <a:t>Business Day）</a:t>
            </a:r>
          </a:p>
          <a:p>
            <a:r>
              <a:rPr lang="zh-CN" altLang="en-US" sz="1200" b="0" i="0" u="none" strike="noStrike" kern="1200" baseline="0" dirty="0" smtClean="0">
                <a:solidFill>
                  <a:schemeClr val="tx1"/>
                </a:solidFill>
                <a:latin typeface="+mn-lt"/>
                <a:ea typeface="+mn-ea"/>
                <a:cs typeface="+mn-cs"/>
              </a:rPr>
              <a:t>也称工作日。除非交易双方另有约定，指下列日期： </a:t>
            </a:r>
          </a:p>
          <a:p>
            <a:r>
              <a:rPr lang="zh-CN" altLang="en-US" sz="1200" b="0" i="0" u="none" strike="noStrike" kern="1200" baseline="0" dirty="0" smtClean="0">
                <a:solidFill>
                  <a:schemeClr val="tx1"/>
                </a:solidFill>
                <a:latin typeface="+mn-lt"/>
                <a:ea typeface="+mn-ea"/>
                <a:cs typeface="+mn-cs"/>
              </a:rPr>
              <a:t>对于任何付款而言，为相关账户所在地商业银行正常营业的日期（不含法定节假日）； </a:t>
            </a:r>
          </a:p>
          <a:p>
            <a:r>
              <a:rPr lang="zh-CN" altLang="en-US" sz="1200" b="0" i="0" u="none" strike="noStrike" kern="1200" baseline="0" dirty="0" smtClean="0">
                <a:solidFill>
                  <a:schemeClr val="tx1"/>
                </a:solidFill>
                <a:latin typeface="+mn-lt"/>
                <a:ea typeface="+mn-ea"/>
                <a:cs typeface="+mn-cs"/>
              </a:rPr>
              <a:t>对于任何交付而言，为交付行为发生地登记托管结算机构营业的日期（不含法定节假日）； </a:t>
            </a:r>
          </a:p>
          <a:p>
            <a:r>
              <a:rPr lang="zh-CN" altLang="en-US" sz="1200" b="0" i="0" u="none" strike="noStrike" kern="1200" baseline="0" dirty="0" smtClean="0">
                <a:solidFill>
                  <a:schemeClr val="tx1"/>
                </a:solidFill>
                <a:latin typeface="+mn-lt"/>
                <a:ea typeface="+mn-ea"/>
                <a:cs typeface="+mn-cs"/>
              </a:rPr>
              <a:t>对通知或通讯而言，为接收方提供的通知或通讯地址中指定城市的商业银行正常营业的日期（不含法定节假日）。 </a:t>
            </a:r>
            <a:endParaRPr lang="en-US" altLang="zh-CN" sz="1200" b="0" i="0" u="none" strike="noStrike" kern="1200" baseline="0" dirty="0" smtClean="0">
              <a:solidFill>
                <a:schemeClr val="tx1"/>
              </a:solidFill>
              <a:latin typeface="+mn-lt"/>
              <a:ea typeface="+mn-ea"/>
              <a:cs typeface="+mn-cs"/>
            </a:endParaRPr>
          </a:p>
          <a:p>
            <a:r>
              <a:rPr lang="en-US" altLang="zh-CN" b="1" dirty="0" smtClean="0"/>
              <a:t>2 </a:t>
            </a:r>
            <a:r>
              <a:rPr lang="zh-CN" altLang="en-US" b="1" dirty="0" smtClean="0"/>
              <a:t>成交日 （</a:t>
            </a:r>
            <a:r>
              <a:rPr lang="en-US" b="1" dirty="0" smtClean="0"/>
              <a:t>Trade Date）</a:t>
            </a:r>
          </a:p>
          <a:p>
            <a:r>
              <a:rPr lang="zh-CN" altLang="en-US" dirty="0" smtClean="0"/>
              <a:t>交易双方达成外汇交易的自然日日期，通常用“</a:t>
            </a:r>
            <a:r>
              <a:rPr lang="en-US" dirty="0" smtClean="0"/>
              <a:t>T”</a:t>
            </a:r>
            <a:r>
              <a:rPr lang="zh-CN" altLang="en-US" dirty="0" smtClean="0"/>
              <a:t>表示。</a:t>
            </a:r>
            <a:endParaRPr lang="en-US" altLang="zh-CN" dirty="0" smtClean="0"/>
          </a:p>
          <a:p>
            <a:r>
              <a:rPr lang="en-US" altLang="zh-CN" sz="1200" b="1" i="0" u="none" strike="noStrike" kern="1200" baseline="0" dirty="0" smtClean="0">
                <a:solidFill>
                  <a:schemeClr val="tx1"/>
                </a:solidFill>
                <a:latin typeface="+mn-lt"/>
                <a:ea typeface="+mn-ea"/>
                <a:cs typeface="+mn-cs"/>
              </a:rPr>
              <a:t>3 </a:t>
            </a:r>
            <a:r>
              <a:rPr lang="zh-CN" altLang="en-US" sz="1200" b="1" i="0" u="none" strike="noStrike" kern="1200" baseline="0" dirty="0" smtClean="0">
                <a:solidFill>
                  <a:schemeClr val="tx1"/>
                </a:solidFill>
                <a:latin typeface="+mn-lt"/>
                <a:ea typeface="+mn-ea"/>
                <a:cs typeface="+mn-cs"/>
              </a:rPr>
              <a:t>起息日（</a:t>
            </a:r>
            <a:r>
              <a:rPr lang="en-US" sz="1200" b="1" i="0" u="none" strike="noStrike" kern="1200" baseline="0" dirty="0" smtClean="0">
                <a:solidFill>
                  <a:schemeClr val="tx1"/>
                </a:solidFill>
                <a:latin typeface="+mn-lt"/>
                <a:ea typeface="+mn-ea"/>
                <a:cs typeface="+mn-cs"/>
              </a:rPr>
              <a:t>Value date） </a:t>
            </a:r>
            <a:r>
              <a:rPr lang="zh-CN" altLang="en-US" sz="1200" b="1" i="0" u="none" strike="noStrike" kern="1200" baseline="0" dirty="0" smtClean="0">
                <a:solidFill>
                  <a:schemeClr val="tx1"/>
                </a:solidFill>
                <a:latin typeface="+mn-lt"/>
                <a:ea typeface="+mn-ea"/>
                <a:cs typeface="+mn-cs"/>
              </a:rPr>
              <a:t>见</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中国外汇交易中心产品指引</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起息日规则</a:t>
            </a:r>
            <a:endParaRPr lang="en-US" sz="1200" b="1"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指外汇交易达成后，交易双方履行资金划拨，其货币收款或付款能真正执行生效的日期。一般情况下，起息日与结算日（</a:t>
            </a:r>
            <a:r>
              <a:rPr lang="en-US" sz="1200" b="1" i="0" u="none" strike="noStrike" kern="1200" baseline="0" dirty="0" smtClean="0">
                <a:solidFill>
                  <a:schemeClr val="tx1"/>
                </a:solidFill>
                <a:latin typeface="+mn-lt"/>
                <a:ea typeface="+mn-ea"/>
                <a:cs typeface="+mn-cs"/>
              </a:rPr>
              <a:t>Settlement date</a:t>
            </a:r>
            <a:r>
              <a:rPr lang="en-US"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交割日</a:t>
            </a:r>
            <a:r>
              <a:rPr lang="en-US" altLang="zh-CN" sz="1200" b="1"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Delivery date)</a:t>
            </a:r>
            <a:r>
              <a:rPr lang="zh-CN" altLang="en-US" sz="1200" b="0" i="0" u="none" strike="noStrike" kern="1200" baseline="0" dirty="0" smtClean="0">
                <a:solidFill>
                  <a:schemeClr val="tx1"/>
                </a:solidFill>
                <a:latin typeface="+mn-lt"/>
                <a:ea typeface="+mn-ea"/>
                <a:cs typeface="+mn-cs"/>
              </a:rPr>
              <a:t>相同。</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注</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“起息日规则”见附录</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规则</a:t>
            </a:r>
            <a:r>
              <a:rPr lang="en-US" altLang="zh-CN" sz="1200" b="0" i="0" u="none" strike="noStrike" kern="1200" baseline="0" dirty="0" smtClean="0">
                <a:solidFill>
                  <a:schemeClr val="tx1"/>
                </a:solidFill>
                <a:latin typeface="+mn-lt"/>
                <a:ea typeface="+mn-ea"/>
                <a:cs typeface="+mn-cs"/>
              </a:rPr>
              <a:t>2 </a:t>
            </a:r>
          </a:p>
          <a:p>
            <a:r>
              <a:rPr lang="en-US" altLang="zh-CN" sz="1200" b="1" i="0" u="none" strike="noStrike" kern="1200" baseline="0" dirty="0" smtClean="0">
                <a:solidFill>
                  <a:schemeClr val="tx1"/>
                </a:solidFill>
                <a:latin typeface="+mn-lt"/>
                <a:ea typeface="+mn-ea"/>
                <a:cs typeface="+mn-cs"/>
              </a:rPr>
              <a:t>4 </a:t>
            </a:r>
            <a:r>
              <a:rPr lang="zh-CN" altLang="en-US" sz="1200" b="1" i="0" u="none" strike="noStrike" kern="1200" baseline="0" dirty="0" smtClean="0">
                <a:solidFill>
                  <a:schemeClr val="tx1"/>
                </a:solidFill>
                <a:latin typeface="+mn-lt"/>
                <a:ea typeface="+mn-ea"/>
                <a:cs typeface="+mn-cs"/>
              </a:rPr>
              <a:t>期限（</a:t>
            </a:r>
            <a:r>
              <a:rPr lang="en-US" sz="1200" b="1" i="0" u="none" strike="noStrike" kern="1200" baseline="0" dirty="0" smtClean="0">
                <a:solidFill>
                  <a:schemeClr val="tx1"/>
                </a:solidFill>
                <a:latin typeface="+mn-lt"/>
                <a:ea typeface="+mn-ea"/>
                <a:cs typeface="+mn-cs"/>
              </a:rPr>
              <a:t>Period） </a:t>
            </a:r>
          </a:p>
          <a:p>
            <a:r>
              <a:rPr lang="zh-CN" altLang="en-US" sz="1200" b="0" i="0" u="none" strike="noStrike" kern="1200" baseline="0" dirty="0" smtClean="0">
                <a:solidFill>
                  <a:schemeClr val="tx1"/>
                </a:solidFill>
                <a:latin typeface="+mn-lt"/>
                <a:ea typeface="+mn-ea"/>
                <a:cs typeface="+mn-cs"/>
              </a:rPr>
              <a:t>指外汇交易所跨时间长度，通常以起息日与该货币对即期起息日的时间差表示，分为标准期限与非标准期限。</a:t>
            </a:r>
          </a:p>
          <a:p>
            <a:r>
              <a:rPr lang="en-US" altLang="zh-CN" sz="1200" b="1" i="0" u="none" strike="noStrike" kern="1200" baseline="0" dirty="0" smtClean="0">
                <a:solidFill>
                  <a:schemeClr val="tx1"/>
                </a:solidFill>
                <a:latin typeface="+mn-lt"/>
                <a:ea typeface="+mn-ea"/>
                <a:cs typeface="+mn-cs"/>
              </a:rPr>
              <a:t>5 </a:t>
            </a:r>
            <a:r>
              <a:rPr lang="zh-CN" altLang="en-US" sz="1200" b="1" i="0" u="none" strike="noStrike" kern="1200" baseline="0" dirty="0" smtClean="0">
                <a:solidFill>
                  <a:schemeClr val="tx1"/>
                </a:solidFill>
                <a:latin typeface="+mn-lt"/>
                <a:ea typeface="+mn-ea"/>
                <a:cs typeface="+mn-cs"/>
              </a:rPr>
              <a:t>标准期限（</a:t>
            </a:r>
            <a:r>
              <a:rPr lang="en-US" sz="1200" b="1" i="0" u="none" strike="noStrike" kern="1200" baseline="0" dirty="0" smtClean="0">
                <a:solidFill>
                  <a:schemeClr val="tx1"/>
                </a:solidFill>
                <a:latin typeface="+mn-lt"/>
                <a:ea typeface="+mn-ea"/>
                <a:cs typeface="+mn-cs"/>
              </a:rPr>
              <a:t>Tenor/Fixed Period）</a:t>
            </a:r>
          </a:p>
          <a:p>
            <a:r>
              <a:rPr lang="zh-CN" altLang="en-US" sz="1200" b="0" i="0" u="none" strike="noStrike" kern="1200" baseline="0" dirty="0" smtClean="0">
                <a:solidFill>
                  <a:schemeClr val="tx1"/>
                </a:solidFill>
                <a:latin typeface="+mn-lt"/>
                <a:ea typeface="+mn-ea"/>
                <a:cs typeface="+mn-cs"/>
              </a:rPr>
              <a:t>指起息日与该货币对即期交易起息日时间差为固定时间段的期限。</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Today, TOM, 1W，1M，1Y</a:t>
            </a:r>
            <a:r>
              <a:rPr lang="zh-CN" altLang="en-US" sz="1200" b="0" i="0" u="none" strike="noStrike" kern="1200" baseline="0" dirty="0" smtClean="0">
                <a:solidFill>
                  <a:schemeClr val="tx1"/>
                </a:solidFill>
                <a:latin typeface="+mn-lt"/>
                <a:ea typeface="+mn-ea"/>
                <a:cs typeface="+mn-cs"/>
              </a:rPr>
              <a:t>等</a:t>
            </a:r>
          </a:p>
          <a:p>
            <a:r>
              <a:rPr lang="en-US" altLang="zh-CN" sz="1200" b="1" i="0" u="none" strike="noStrike" kern="1200" baseline="0" dirty="0" smtClean="0">
                <a:solidFill>
                  <a:schemeClr val="tx1"/>
                </a:solidFill>
                <a:latin typeface="+mn-lt"/>
                <a:ea typeface="+mn-ea"/>
                <a:cs typeface="+mn-cs"/>
              </a:rPr>
              <a:t>6 </a:t>
            </a:r>
            <a:r>
              <a:rPr lang="zh-CN" altLang="en-US" sz="1200" b="1" i="0" u="none" strike="noStrike" kern="1200" baseline="0" dirty="0" smtClean="0">
                <a:solidFill>
                  <a:schemeClr val="tx1"/>
                </a:solidFill>
                <a:latin typeface="+mn-lt"/>
                <a:ea typeface="+mn-ea"/>
                <a:cs typeface="+mn-cs"/>
              </a:rPr>
              <a:t>非标准期限（</a:t>
            </a:r>
            <a:r>
              <a:rPr lang="en-US" sz="1200" b="1" i="0" u="none" strike="noStrike" kern="1200" baseline="0" dirty="0" smtClean="0">
                <a:solidFill>
                  <a:schemeClr val="tx1"/>
                </a:solidFill>
                <a:latin typeface="+mn-lt"/>
                <a:ea typeface="+mn-ea"/>
                <a:cs typeface="+mn-cs"/>
              </a:rPr>
              <a:t>Broken/Broken Period）</a:t>
            </a:r>
          </a:p>
          <a:p>
            <a:r>
              <a:rPr lang="zh-CN" altLang="en-US" sz="1200" b="0" i="0" u="none" strike="noStrike" kern="1200" baseline="0" dirty="0" smtClean="0">
                <a:solidFill>
                  <a:schemeClr val="tx1"/>
                </a:solidFill>
                <a:latin typeface="+mn-lt"/>
                <a:ea typeface="+mn-ea"/>
                <a:cs typeface="+mn-cs"/>
              </a:rPr>
              <a:t>指外汇交易起息日落在标准期限日期以外的期限。</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注</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、“标准期限名称与含义”见附录</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表</a:t>
            </a:r>
            <a:r>
              <a:rPr lang="en-US" altLang="zh-CN" sz="1200" b="0" i="0" u="none" strike="noStrike" kern="1200" baseline="0" dirty="0" smtClean="0">
                <a:solidFill>
                  <a:schemeClr val="tx1"/>
                </a:solidFill>
                <a:latin typeface="+mn-lt"/>
                <a:ea typeface="+mn-ea"/>
                <a:cs typeface="+mn-cs"/>
              </a:rPr>
              <a:t>1</a:t>
            </a:r>
          </a:p>
          <a:p>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、每个具体交易品种的标准期限并非完全相同，例如</a:t>
            </a:r>
            <a:r>
              <a:rPr lang="en-US" altLang="zh-CN" sz="1200" b="0" i="0" u="none" strike="noStrike" kern="1200" baseline="0" dirty="0" smtClean="0">
                <a:solidFill>
                  <a:schemeClr val="tx1"/>
                </a:solidFill>
                <a:latin typeface="+mn-lt"/>
                <a:ea typeface="+mn-ea"/>
                <a:cs typeface="+mn-cs"/>
              </a:rPr>
              <a:t>4M</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5M</a:t>
            </a:r>
            <a:r>
              <a:rPr lang="zh-CN" altLang="en-US" sz="1200" b="0" i="0" u="none" strike="noStrike" kern="1200" baseline="0" dirty="0" smtClean="0">
                <a:solidFill>
                  <a:schemeClr val="tx1"/>
                </a:solidFill>
                <a:latin typeface="+mn-lt"/>
                <a:ea typeface="+mn-ea"/>
                <a:cs typeface="+mn-cs"/>
              </a:rPr>
              <a:t>在远期、掉期交易中为标准期限，在期权交易中为非标准期限，各交易品种的标准期限种类见本指引各交易品种“基本交易要素”部分。</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、货币掉期中日期名称有所不同，期限以首次起息日与到期日的时间差表示，具体见本指引中第</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部分货币掉期交易。</a:t>
            </a: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7 </a:t>
            </a:r>
            <a:r>
              <a:rPr lang="zh-CN" altLang="en-US" sz="1200" b="1" i="0" u="none" strike="noStrike" kern="1200" baseline="0" dirty="0" smtClean="0">
                <a:solidFill>
                  <a:schemeClr val="tx1"/>
                </a:solidFill>
                <a:latin typeface="+mn-lt"/>
                <a:ea typeface="+mn-ea"/>
                <a:cs typeface="+mn-cs"/>
              </a:rPr>
              <a:t>交易模式</a:t>
            </a:r>
            <a:endParaRPr lang="en-US"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1.2.8. </a:t>
            </a:r>
            <a:r>
              <a:rPr lang="zh-CN" altLang="en-US" sz="1200" b="0" i="0" u="none" strike="noStrike" kern="1200" baseline="0" dirty="0" smtClean="0">
                <a:solidFill>
                  <a:schemeClr val="tx1"/>
                </a:solidFill>
                <a:latin typeface="+mn-lt"/>
                <a:ea typeface="+mn-ea"/>
                <a:cs typeface="+mn-cs"/>
              </a:rPr>
              <a:t>交易模式（</a:t>
            </a:r>
            <a:r>
              <a:rPr lang="en-US" sz="1200" b="1" i="0" u="none" strike="noStrike" kern="1200" baseline="0" dirty="0" smtClean="0">
                <a:solidFill>
                  <a:schemeClr val="tx1"/>
                </a:solidFill>
                <a:latin typeface="+mn-lt"/>
                <a:ea typeface="+mn-ea"/>
                <a:cs typeface="+mn-cs"/>
              </a:rPr>
              <a:t>Trading Mode</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指银行间外汇市场提供的外汇交易业务模式，包括竞价交易、询价交易和撮合交易等交易模式。</a:t>
            </a:r>
          </a:p>
          <a:p>
            <a:r>
              <a:rPr lang="en-US" altLang="zh-CN" sz="1200" b="0" i="0" u="none" strike="noStrike" kern="1200" baseline="0" dirty="0" smtClean="0">
                <a:solidFill>
                  <a:schemeClr val="tx1"/>
                </a:solidFill>
                <a:latin typeface="+mn-lt"/>
                <a:ea typeface="+mn-ea"/>
                <a:cs typeface="+mn-cs"/>
              </a:rPr>
              <a:t>1.2.8.3. </a:t>
            </a:r>
            <a:r>
              <a:rPr lang="zh-CN" altLang="en-US" sz="1200" b="0" i="0" u="none" strike="noStrike" kern="1200" baseline="0" dirty="0" smtClean="0">
                <a:solidFill>
                  <a:schemeClr val="tx1"/>
                </a:solidFill>
                <a:latin typeface="+mn-lt"/>
                <a:ea typeface="+mn-ea"/>
                <a:cs typeface="+mn-cs"/>
              </a:rPr>
              <a:t>竞价交易（</a:t>
            </a:r>
            <a:r>
              <a:rPr lang="en-US" sz="1200" b="1" i="0" u="none" strike="noStrike" kern="1200" baseline="0" dirty="0" smtClean="0">
                <a:solidFill>
                  <a:schemeClr val="tx1"/>
                </a:solidFill>
                <a:latin typeface="+mn-lt"/>
                <a:ea typeface="+mn-ea"/>
                <a:cs typeface="+mn-cs"/>
              </a:rPr>
              <a:t>Anonymous</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也称匿名交易，指做市商通过外汇交易系统匿名报价，市场参与者可点击报价或提交订单，系统按照“价格优先、时间优先”的原则进行匹配达成交易，交易双方通过集中净额清算模式进行清算的交易模式。</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注</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竞价交易仅适用于外汇即期</a:t>
            </a:r>
            <a:r>
              <a:rPr lang="en-US" altLang="zh-CN" sz="1200" b="0" i="0" u="none" strike="noStrike" kern="1200" baseline="0" dirty="0" smtClean="0">
                <a:solidFill>
                  <a:schemeClr val="tx1"/>
                </a:solidFill>
                <a:latin typeface="+mn-lt"/>
                <a:ea typeface="+mn-ea"/>
                <a:cs typeface="+mn-cs"/>
              </a:rPr>
              <a:t>T+2(USD/CAD</a:t>
            </a:r>
            <a:r>
              <a:rPr lang="zh-CN" altLang="en-US" sz="1200" b="0" i="0" u="none" strike="noStrike" kern="1200" baseline="0" dirty="0" smtClean="0">
                <a:solidFill>
                  <a:schemeClr val="tx1"/>
                </a:solidFill>
                <a:latin typeface="+mn-lt"/>
                <a:ea typeface="+mn-ea"/>
                <a:cs typeface="+mn-cs"/>
              </a:rPr>
              <a:t>为</a:t>
            </a:r>
            <a:r>
              <a:rPr lang="en-US" altLang="zh-CN" sz="1200" b="0" i="0" u="none" strike="noStrike" kern="1200" baseline="0" dirty="0" smtClean="0">
                <a:solidFill>
                  <a:schemeClr val="tx1"/>
                </a:solidFill>
                <a:latin typeface="+mn-lt"/>
                <a:ea typeface="+mn-ea"/>
                <a:cs typeface="+mn-cs"/>
              </a:rPr>
              <a:t>T+1)</a:t>
            </a:r>
            <a:r>
              <a:rPr lang="zh-CN" altLang="en-US"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1.2.8.4. </a:t>
            </a:r>
            <a:r>
              <a:rPr lang="zh-CN" altLang="en-US" sz="1200" b="0" i="0" u="none" strike="noStrike" kern="1200" baseline="0" dirty="0" smtClean="0">
                <a:solidFill>
                  <a:schemeClr val="tx1"/>
                </a:solidFill>
                <a:latin typeface="+mn-lt"/>
                <a:ea typeface="+mn-ea"/>
                <a:cs typeface="+mn-cs"/>
              </a:rPr>
              <a:t>询价交易（</a:t>
            </a:r>
            <a:r>
              <a:rPr lang="en-US" sz="1200" b="1" i="0" u="none" strike="noStrike" kern="1200" baseline="0" dirty="0" smtClean="0">
                <a:solidFill>
                  <a:schemeClr val="tx1"/>
                </a:solidFill>
                <a:latin typeface="+mn-lt"/>
                <a:ea typeface="+mn-ea"/>
                <a:cs typeface="+mn-cs"/>
              </a:rPr>
              <a:t>Bilateral</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指有双边授信关系的交易双方，通过外汇交易系统发起交易请求、协商交易要素达成交易，交易达成后通过双边清算模式或集中净额清算等其他清算模式进行清算的交易模式。</a:t>
            </a:r>
          </a:p>
          <a:p>
            <a:r>
              <a:rPr lang="en-US" sz="1200" b="0" i="0" u="none" strike="noStrike" kern="1200" baseline="0" dirty="0" smtClean="0">
                <a:solidFill>
                  <a:schemeClr val="tx1"/>
                </a:solidFill>
                <a:latin typeface="+mn-lt"/>
                <a:ea typeface="+mn-ea"/>
                <a:cs typeface="+mn-cs"/>
              </a:rPr>
              <a:t>1.2.8.5. </a:t>
            </a:r>
            <a:r>
              <a:rPr lang="en-US" sz="1200" b="0" i="0" u="none" strike="noStrike" kern="1200" baseline="0" dirty="0" err="1" smtClean="0">
                <a:solidFill>
                  <a:schemeClr val="tx1"/>
                </a:solidFill>
                <a:latin typeface="+mn-lt"/>
                <a:ea typeface="+mn-ea"/>
                <a:cs typeface="+mn-cs"/>
              </a:rPr>
              <a:t>撮合交易（</a:t>
            </a:r>
            <a:r>
              <a:rPr lang="en-US" sz="1200" b="1" i="0" u="none" strike="noStrike" kern="1200" baseline="0" dirty="0" err="1" smtClean="0">
                <a:solidFill>
                  <a:schemeClr val="tx1"/>
                </a:solidFill>
                <a:latin typeface="+mn-lt"/>
                <a:ea typeface="+mn-ea"/>
                <a:cs typeface="+mn-cs"/>
              </a:rPr>
              <a:t>C-Trade</a:t>
            </a:r>
            <a:r>
              <a:rPr lang="en-US" sz="1200" b="1" i="0" u="none" strike="noStrike" kern="1200" baseline="0" dirty="0" smtClean="0">
                <a:solidFill>
                  <a:schemeClr val="tx1"/>
                </a:solidFill>
                <a:latin typeface="+mn-lt"/>
                <a:ea typeface="+mn-ea"/>
                <a:cs typeface="+mn-cs"/>
              </a:rPr>
              <a:t>/Matching</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指交易双方基于双边授信，按照“价格优先、时间优先”的原则进行订单自动匹配结合点击成交达成交易，交易达成后双方通过双边清算或集中净额清算模式进行资金清算的交易模式。</a:t>
            </a:r>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场次日期（</a:t>
            </a:r>
            <a:r>
              <a:rPr lang="en-US" sz="1200" b="1" i="0" u="none" strike="noStrike" kern="1200" baseline="0" dirty="0" smtClean="0">
                <a:solidFill>
                  <a:schemeClr val="tx1"/>
                </a:solidFill>
                <a:latin typeface="+mn-lt"/>
                <a:ea typeface="+mn-ea"/>
                <a:cs typeface="+mn-cs"/>
              </a:rPr>
              <a:t>Deal Date）</a:t>
            </a:r>
          </a:p>
          <a:p>
            <a:r>
              <a:rPr lang="en-US" altLang="zh-CN" sz="1200" b="0" i="0" u="none" strike="noStrike" kern="1200" baseline="0" dirty="0" smtClean="0">
                <a:solidFill>
                  <a:schemeClr val="tx1"/>
                </a:solidFill>
                <a:latin typeface="+mn-lt"/>
                <a:ea typeface="+mn-ea"/>
                <a:cs typeface="+mn-cs"/>
              </a:rPr>
              <a:t>24</a:t>
            </a:r>
            <a:r>
              <a:rPr lang="zh-CN" altLang="en-US" sz="1200" b="0" i="0" u="none" strike="noStrike" kern="1200" baseline="0" dirty="0" smtClean="0">
                <a:solidFill>
                  <a:schemeClr val="tx1"/>
                </a:solidFill>
                <a:latin typeface="+mn-lt"/>
                <a:ea typeface="+mn-ea"/>
                <a:cs typeface="+mn-cs"/>
              </a:rPr>
              <a:t>小时交易中当前场次开市的日期。</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注</a:t>
            </a:r>
            <a:r>
              <a:rPr lang="en-US" altLang="zh-CN"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目前交易中心不支持</a:t>
            </a:r>
            <a:r>
              <a:rPr lang="en-US" altLang="zh-CN" sz="1200" b="0" i="0" u="none" strike="noStrike" kern="1200" baseline="0" dirty="0" smtClean="0">
                <a:solidFill>
                  <a:schemeClr val="tx1"/>
                </a:solidFill>
                <a:latin typeface="+mn-lt"/>
                <a:ea typeface="+mn-ea"/>
                <a:cs typeface="+mn-cs"/>
              </a:rPr>
              <a:t>24</a:t>
            </a:r>
            <a:r>
              <a:rPr lang="zh-CN" altLang="en-US" sz="1200" b="0" i="0" u="none" strike="noStrike" kern="1200" baseline="0" dirty="0" smtClean="0">
                <a:solidFill>
                  <a:schemeClr val="tx1"/>
                </a:solidFill>
                <a:latin typeface="+mn-lt"/>
                <a:ea typeface="+mn-ea"/>
                <a:cs typeface="+mn-cs"/>
              </a:rPr>
              <a:t>小时交易，场次日期与交易日期为同一日期。</a:t>
            </a:r>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成交时间 （</a:t>
            </a:r>
            <a:r>
              <a:rPr lang="en-US" sz="1200" b="1" i="0" u="none" strike="noStrike" kern="1200" baseline="0" dirty="0" smtClean="0">
                <a:solidFill>
                  <a:schemeClr val="tx1"/>
                </a:solidFill>
                <a:latin typeface="+mn-lt"/>
                <a:ea typeface="+mn-ea"/>
                <a:cs typeface="+mn-cs"/>
              </a:rPr>
              <a:t>Trade Time/Deal Time） </a:t>
            </a:r>
          </a:p>
          <a:p>
            <a:r>
              <a:rPr lang="zh-CN" altLang="en-US" sz="1200" b="0" i="0" u="none" strike="noStrike" kern="1200" baseline="0" dirty="0" smtClean="0">
                <a:solidFill>
                  <a:schemeClr val="tx1"/>
                </a:solidFill>
                <a:latin typeface="+mn-lt"/>
                <a:ea typeface="+mn-ea"/>
                <a:cs typeface="+mn-cs"/>
              </a:rPr>
              <a:t>交易双方达成外汇交易的具体时刻（以北京时间表示）。</a:t>
            </a:r>
            <a:endParaRPr lang="en-US" altLang="zh-CN" sz="1200" b="0" i="0" u="none" strike="noStrike" kern="1200" baseline="0" dirty="0" smtClean="0">
              <a:solidFill>
                <a:schemeClr val="tx1"/>
              </a:solidFill>
              <a:latin typeface="+mn-lt"/>
              <a:ea typeface="+mn-ea"/>
              <a:cs typeface="+mn-cs"/>
            </a:endParaRPr>
          </a:p>
          <a:p>
            <a:endParaRPr lang="en-US" b="1" dirty="0" smtClean="0"/>
          </a:p>
          <a:p>
            <a:r>
              <a:rPr lang="zh-CN" altLang="en-US" sz="1200" b="1" i="0" u="none" strike="noStrike" kern="1200" baseline="0" dirty="0" smtClean="0">
                <a:solidFill>
                  <a:schemeClr val="tx1"/>
                </a:solidFill>
                <a:latin typeface="+mn-lt"/>
                <a:ea typeface="+mn-ea"/>
                <a:cs typeface="+mn-cs"/>
              </a:rPr>
              <a:t>交易模型</a:t>
            </a:r>
            <a:endParaRPr lang="en-US"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1.2.7. </a:t>
            </a:r>
            <a:r>
              <a:rPr lang="zh-CN" altLang="en-US" sz="1200" b="0" i="0" u="none" strike="noStrike" kern="1200" baseline="0" dirty="0" smtClean="0">
                <a:solidFill>
                  <a:schemeClr val="tx1"/>
                </a:solidFill>
                <a:latin typeface="+mn-lt"/>
                <a:ea typeface="+mn-ea"/>
                <a:cs typeface="+mn-cs"/>
              </a:rPr>
              <a:t>交易模型（</a:t>
            </a:r>
            <a:r>
              <a:rPr lang="en-US" sz="1200" b="1" i="0" u="none" strike="noStrike" kern="1200" baseline="0" dirty="0" smtClean="0">
                <a:solidFill>
                  <a:schemeClr val="tx1"/>
                </a:solidFill>
                <a:latin typeface="+mn-lt"/>
                <a:ea typeface="+mn-ea"/>
                <a:cs typeface="+mn-cs"/>
              </a:rPr>
              <a:t>Trading Pattern</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指银行间外汇市场根据交易驱动因素对外汇业务所做的分类，包括报价驱动模型、订单驱动模型和协商驱动模型。</a:t>
            </a:r>
          </a:p>
          <a:p>
            <a:r>
              <a:rPr lang="en-US" altLang="zh-CN" sz="1200" b="0" i="0" u="none" strike="noStrike" kern="1200" baseline="0" dirty="0" smtClean="0">
                <a:solidFill>
                  <a:schemeClr val="tx1"/>
                </a:solidFill>
                <a:latin typeface="+mn-lt"/>
                <a:ea typeface="+mn-ea"/>
                <a:cs typeface="+mn-cs"/>
              </a:rPr>
              <a:t>1.2.7.1. </a:t>
            </a:r>
            <a:r>
              <a:rPr lang="zh-CN" altLang="en-US" sz="1200" b="0" i="0" u="none" strike="noStrike" kern="1200" baseline="0" dirty="0" smtClean="0">
                <a:solidFill>
                  <a:schemeClr val="tx1"/>
                </a:solidFill>
                <a:latin typeface="+mn-lt"/>
                <a:ea typeface="+mn-ea"/>
                <a:cs typeface="+mn-cs"/>
              </a:rPr>
              <a:t>报价驱动模型（</a:t>
            </a:r>
            <a:r>
              <a:rPr lang="en-US" sz="1200" b="1" i="0" u="none" strike="noStrike" kern="1200" baseline="0" dirty="0" smtClean="0">
                <a:solidFill>
                  <a:schemeClr val="tx1"/>
                </a:solidFill>
                <a:latin typeface="+mn-lt"/>
                <a:ea typeface="+mn-ea"/>
                <a:cs typeface="+mn-cs"/>
              </a:rPr>
              <a:t>Quote Driven Model</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指做市商向市场持续公开报价，对手方点击价格双方达成交易的交易模型。</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1.2.7.2</a:t>
            </a:r>
            <a:r>
              <a:rPr lang="zh-CN" altLang="en-US" sz="1200" b="0" i="0" u="none" strike="noStrike" kern="1200" baseline="0" dirty="0" smtClean="0">
                <a:solidFill>
                  <a:schemeClr val="tx1"/>
                </a:solidFill>
                <a:latin typeface="+mn-lt"/>
                <a:ea typeface="+mn-ea"/>
                <a:cs typeface="+mn-cs"/>
              </a:rPr>
              <a:t>订单驱动模型（</a:t>
            </a:r>
            <a:r>
              <a:rPr lang="en-US" sz="1200" b="1" i="0" u="none" strike="noStrike" kern="1200" baseline="0" dirty="0" smtClean="0">
                <a:solidFill>
                  <a:schemeClr val="tx1"/>
                </a:solidFill>
                <a:latin typeface="+mn-lt"/>
                <a:ea typeface="+mn-ea"/>
                <a:cs typeface="+mn-cs"/>
              </a:rPr>
              <a:t>Order Driven Model</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指交易双方的订单在中央订单簿中按“价格优先、时间优先”的原则进行匹配的交易模型。</a:t>
            </a:r>
          </a:p>
          <a:p>
            <a:r>
              <a:rPr lang="en-US" altLang="zh-CN" sz="1200" b="0" i="0" u="none" strike="noStrike" kern="1200" baseline="0" dirty="0" smtClean="0">
                <a:solidFill>
                  <a:schemeClr val="tx1"/>
                </a:solidFill>
                <a:latin typeface="+mn-lt"/>
                <a:ea typeface="+mn-ea"/>
                <a:cs typeface="+mn-cs"/>
              </a:rPr>
              <a:t>1.2.7.3. </a:t>
            </a:r>
            <a:r>
              <a:rPr lang="zh-CN" altLang="en-US" sz="1200" b="0" i="0" u="none" strike="noStrike" kern="1200" baseline="0" dirty="0" smtClean="0">
                <a:solidFill>
                  <a:schemeClr val="tx1"/>
                </a:solidFill>
                <a:latin typeface="+mn-lt"/>
                <a:ea typeface="+mn-ea"/>
                <a:cs typeface="+mn-cs"/>
              </a:rPr>
              <a:t>协商驱动模型（</a:t>
            </a:r>
            <a:r>
              <a:rPr lang="en-US" sz="1200" b="1" i="0" u="none" strike="noStrike" kern="1200" baseline="0" dirty="0" smtClean="0">
                <a:solidFill>
                  <a:schemeClr val="tx1"/>
                </a:solidFill>
                <a:latin typeface="+mn-lt"/>
                <a:ea typeface="+mn-ea"/>
                <a:cs typeface="+mn-cs"/>
              </a:rPr>
              <a:t>Negotiate Driven Model</a:t>
            </a:r>
            <a:r>
              <a:rPr 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指双边授信的交易双方通过协商交易要素达成交易的交易模型。</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7</a:t>
            </a:fld>
            <a:endParaRPr lang="en-US"/>
          </a:p>
        </p:txBody>
      </p:sp>
    </p:spTree>
    <p:extLst>
      <p:ext uri="{BB962C8B-B14F-4D97-AF65-F5344CB8AC3E}">
        <p14:creationId xmlns:p14="http://schemas.microsoft.com/office/powerpoint/2010/main" val="3597237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solidFill>
                  <a:srgbClr val="FF0000"/>
                </a:solidFill>
              </a:rPr>
              <a:t>这是标准期限的名称和定义</a:t>
            </a:r>
            <a:endParaRPr lang="en-US" altLang="zh-CN" b="1" dirty="0" smtClean="0">
              <a:solidFill>
                <a:srgbClr val="FF0000"/>
              </a:solidFill>
            </a:endParaRPr>
          </a:p>
          <a:p>
            <a:r>
              <a:rPr lang="zh-CN" altLang="en-US" b="1" dirty="0" smtClean="0">
                <a:solidFill>
                  <a:srgbClr val="FF0000"/>
                </a:solidFill>
              </a:rPr>
              <a:t>里面用的比较多的可能是</a:t>
            </a:r>
            <a:endParaRPr lang="en-US" altLang="zh-CN" b="1" dirty="0" smtClean="0">
              <a:solidFill>
                <a:srgbClr val="FF0000"/>
              </a:solidFill>
            </a:endParaRPr>
          </a:p>
          <a:p>
            <a:r>
              <a:rPr lang="en-US" altLang="zh-CN" b="1" dirty="0" smtClean="0">
                <a:solidFill>
                  <a:srgbClr val="FF0000"/>
                </a:solidFill>
              </a:rPr>
              <a:t>Today</a:t>
            </a:r>
            <a:r>
              <a:rPr lang="zh-CN" altLang="en-US" b="1" dirty="0" smtClean="0">
                <a:solidFill>
                  <a:srgbClr val="FF0000"/>
                </a:solidFill>
              </a:rPr>
              <a:t>就是</a:t>
            </a:r>
            <a:r>
              <a:rPr lang="en-US" altLang="zh-CN" b="1" dirty="0" smtClean="0">
                <a:solidFill>
                  <a:srgbClr val="FF0000"/>
                </a:solidFill>
              </a:rPr>
              <a:t>T</a:t>
            </a:r>
            <a:r>
              <a:rPr lang="zh-CN" altLang="en-US" b="1" dirty="0" smtClean="0">
                <a:solidFill>
                  <a:srgbClr val="FF0000"/>
                </a:solidFill>
              </a:rPr>
              <a:t>，成交日当天</a:t>
            </a:r>
            <a:endParaRPr lang="en-US" altLang="zh-CN" b="1" dirty="0" smtClean="0">
              <a:solidFill>
                <a:srgbClr val="FF0000"/>
              </a:solidFill>
            </a:endParaRPr>
          </a:p>
          <a:p>
            <a:r>
              <a:rPr lang="en-US" altLang="zh-CN" b="1" dirty="0" smtClean="0">
                <a:solidFill>
                  <a:srgbClr val="FF0000"/>
                </a:solidFill>
              </a:rPr>
              <a:t>SPOT</a:t>
            </a:r>
            <a:r>
              <a:rPr lang="zh-CN" altLang="en-US" b="1" dirty="0" smtClean="0">
                <a:solidFill>
                  <a:srgbClr val="FF0000"/>
                </a:solidFill>
              </a:rPr>
              <a:t>就是</a:t>
            </a:r>
            <a:r>
              <a:rPr lang="en-US" altLang="zh-CN" b="1" dirty="0" smtClean="0">
                <a:solidFill>
                  <a:srgbClr val="FF0000"/>
                </a:solidFill>
              </a:rPr>
              <a:t>T+2</a:t>
            </a:r>
            <a:r>
              <a:rPr lang="zh-CN" altLang="en-US" b="1" dirty="0" smtClean="0">
                <a:solidFill>
                  <a:srgbClr val="FF0000"/>
                </a:solidFill>
              </a:rPr>
              <a:t>，成交日后的第二个营业日，这是即期起息日</a:t>
            </a:r>
            <a:endParaRPr lang="en-US" altLang="zh-CN" b="1" dirty="0" smtClean="0">
              <a:solidFill>
                <a:srgbClr val="FF0000"/>
              </a:solidFill>
            </a:endParaRPr>
          </a:p>
          <a:p>
            <a:r>
              <a:rPr lang="zh-CN" altLang="en-US" b="1" dirty="0" smtClean="0">
                <a:solidFill>
                  <a:srgbClr val="FF0000"/>
                </a:solidFill>
              </a:rPr>
              <a:t>后面的</a:t>
            </a:r>
            <a:r>
              <a:rPr lang="en-US" altLang="zh-CN" b="1" dirty="0" smtClean="0">
                <a:solidFill>
                  <a:srgbClr val="FF0000"/>
                </a:solidFill>
              </a:rPr>
              <a:t>1D</a:t>
            </a:r>
            <a:r>
              <a:rPr lang="zh-CN" altLang="en-US" b="1" dirty="0" smtClean="0">
                <a:solidFill>
                  <a:srgbClr val="FF0000"/>
                </a:solidFill>
              </a:rPr>
              <a:t>、</a:t>
            </a:r>
            <a:r>
              <a:rPr lang="en-US" altLang="zh-CN" b="1" dirty="0" smtClean="0">
                <a:solidFill>
                  <a:srgbClr val="FF0000"/>
                </a:solidFill>
              </a:rPr>
              <a:t>1W</a:t>
            </a:r>
            <a:r>
              <a:rPr lang="zh-CN" altLang="en-US" b="1" dirty="0" smtClean="0">
                <a:solidFill>
                  <a:srgbClr val="FF0000"/>
                </a:solidFill>
              </a:rPr>
              <a:t>就是即期起息日后的第一个营业日、即期起息日后的一周</a:t>
            </a:r>
            <a:endParaRPr lang="en-US" altLang="zh-CN" b="1"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FF0000"/>
                </a:solidFill>
              </a:rPr>
              <a:t>即期起息日被提到了很多次，那么接下来就让我们看看即期交易是什么</a:t>
            </a:r>
            <a:endParaRPr lang="en-US" altLang="zh-CN" b="1" dirty="0" smtClean="0">
              <a:solidFill>
                <a:srgbClr val="FF0000"/>
              </a:solidFill>
            </a:endParaRPr>
          </a:p>
          <a:p>
            <a:endParaRPr lang="en-US" altLang="zh-CN" dirty="0" smtClean="0"/>
          </a:p>
          <a:p>
            <a:r>
              <a:rPr lang="en-US" altLang="zh-CN" dirty="0" smtClean="0"/>
              <a:t>『</a:t>
            </a:r>
            <a:r>
              <a:rPr lang="zh-CN" altLang="en-US" dirty="0" smtClean="0"/>
              <a:t>注</a:t>
            </a:r>
            <a:r>
              <a:rPr lang="en-US" altLang="zh-CN" dirty="0" smtClean="0"/>
              <a:t>』</a:t>
            </a:r>
          </a:p>
          <a:p>
            <a:r>
              <a:rPr lang="en-US" altLang="zh-CN" dirty="0" smtClean="0"/>
              <a:t>1</a:t>
            </a:r>
            <a:r>
              <a:rPr lang="zh-CN" altLang="en-US" dirty="0" smtClean="0"/>
              <a:t>、通常也可用 “</a:t>
            </a:r>
            <a:r>
              <a:rPr lang="en-US" dirty="0" smtClean="0"/>
              <a:t>S” “S” </a:t>
            </a:r>
            <a:r>
              <a:rPr lang="zh-CN" altLang="en-US" dirty="0" smtClean="0"/>
              <a:t>表示月，例如 表示月，例如 </a:t>
            </a:r>
            <a:r>
              <a:rPr lang="en-US" altLang="zh-CN" dirty="0" smtClean="0"/>
              <a:t>1</a:t>
            </a:r>
            <a:r>
              <a:rPr lang="en-US" dirty="0" smtClean="0"/>
              <a:t>S </a:t>
            </a:r>
            <a:r>
              <a:rPr lang="zh-CN" altLang="en-US" dirty="0" smtClean="0"/>
              <a:t>表示 </a:t>
            </a:r>
            <a:r>
              <a:rPr lang="en-US" altLang="zh-CN" dirty="0" smtClean="0"/>
              <a:t>1</a:t>
            </a:r>
            <a:r>
              <a:rPr lang="zh-CN" altLang="en-US" dirty="0" smtClean="0"/>
              <a:t>个月</a:t>
            </a:r>
          </a:p>
          <a:p>
            <a:r>
              <a:rPr lang="en-US" altLang="zh-CN" dirty="0" smtClean="0"/>
              <a:t>2</a:t>
            </a:r>
            <a:r>
              <a:rPr lang="zh-CN" altLang="en-US" dirty="0" smtClean="0"/>
              <a:t>、掉期限名称和定义见 </a:t>
            </a:r>
            <a:r>
              <a:rPr lang="en-US" altLang="zh-CN" dirty="0" smtClean="0"/>
              <a:t>4.2.1 </a:t>
            </a:r>
            <a:r>
              <a:rPr lang="zh-CN" altLang="en-US" dirty="0" smtClean="0"/>
              <a:t>起息日（ </a:t>
            </a:r>
            <a:r>
              <a:rPr lang="en-US" dirty="0" smtClean="0"/>
              <a:t>Value </a:t>
            </a:r>
            <a:r>
              <a:rPr lang="en-US" dirty="0" err="1" smtClean="0"/>
              <a:t>DateValue</a:t>
            </a:r>
            <a:r>
              <a:rPr lang="en-US" dirty="0" smtClean="0"/>
              <a:t> Date Value Date Value Date Value Date Value Date）</a:t>
            </a:r>
          </a:p>
          <a:p>
            <a:r>
              <a:rPr lang="en-US" dirty="0" smtClean="0"/>
              <a:t>3、</a:t>
            </a:r>
            <a:r>
              <a:rPr lang="zh-CN" altLang="en-US" dirty="0" smtClean="0"/>
              <a:t>标准期限适用 附录：规则 附录：规则 </a:t>
            </a:r>
            <a:r>
              <a:rPr lang="en-US" altLang="zh-CN" dirty="0" smtClean="0"/>
              <a:t>2“</a:t>
            </a:r>
            <a:r>
              <a:rPr lang="zh-CN" altLang="en-US" dirty="0" smtClean="0"/>
              <a:t>起息日规则 “起息日规则 “起息日规则 ”</a:t>
            </a:r>
          </a:p>
          <a:p>
            <a:r>
              <a:rPr lang="en-US" altLang="zh-CN" dirty="0" smtClean="0"/>
              <a:t>4</a:t>
            </a:r>
            <a:r>
              <a:rPr lang="zh-CN" altLang="en-US" dirty="0" smtClean="0"/>
              <a:t>、不同交易品种可能支持类别的标准 期限 报价，该范围之外的期限 报价，该范围之外的期限 （包括 </a:t>
            </a:r>
            <a:r>
              <a:rPr lang="en-US" altLang="zh-CN" dirty="0" smtClean="0"/>
              <a:t>7</a:t>
            </a:r>
            <a:r>
              <a:rPr lang="en-US" dirty="0" smtClean="0"/>
              <a:t>M 、8M </a:t>
            </a:r>
            <a:r>
              <a:rPr lang="zh-CN" altLang="en-US" dirty="0" smtClean="0"/>
              <a:t>等整数期限）均 等整数期限）均 等整数期限）均 非标准期限（ </a:t>
            </a:r>
            <a:r>
              <a:rPr lang="en-US" dirty="0" err="1" smtClean="0"/>
              <a:t>BrokenBrokenBrokenBrokenBrokenBroken</a:t>
            </a:r>
            <a:r>
              <a:rPr lang="en-US" dirty="0" smtClean="0"/>
              <a:t>）。</a:t>
            </a:r>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8</a:t>
            </a:fld>
            <a:endParaRPr lang="en-US"/>
          </a:p>
        </p:txBody>
      </p:sp>
    </p:spTree>
    <p:extLst>
      <p:ext uri="{BB962C8B-B14F-4D97-AF65-F5344CB8AC3E}">
        <p14:creationId xmlns:p14="http://schemas.microsoft.com/office/powerpoint/2010/main" val="235378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0" indent="0">
              <a:lnSpc>
                <a:spcPct val="150000"/>
              </a:lnSpc>
              <a:buFont typeface="Arial" panose="020B0604020202020204" pitchFamily="34" charset="0"/>
              <a:buNone/>
            </a:pPr>
            <a:r>
              <a:rPr lang="zh-CN" altLang="en-US" sz="1200" b="1" dirty="0" smtClean="0">
                <a:solidFill>
                  <a:srgbClr val="000000"/>
                </a:solidFill>
                <a:latin typeface="宋体" panose="02010600030101010101" pitchFamily="2" charset="-122"/>
              </a:rPr>
              <a:t>外汇即期交易是指交易双方以约定的外汇币种、金额、汇率，在成交日后</a:t>
            </a:r>
            <a:r>
              <a:rPr lang="zh-CN" altLang="en-US" sz="1200" b="1" dirty="0" smtClean="0">
                <a:solidFill>
                  <a:srgbClr val="FF0000"/>
                </a:solidFill>
                <a:latin typeface="宋体" panose="02010600030101010101" pitchFamily="2" charset="-122"/>
              </a:rPr>
              <a:t>第二个营业日</a:t>
            </a:r>
            <a:r>
              <a:rPr lang="zh-CN" altLang="en-US" sz="1200" b="1" dirty="0" smtClean="0">
                <a:solidFill>
                  <a:srgbClr val="000000"/>
                </a:solidFill>
                <a:latin typeface="宋体" panose="02010600030101010101" pitchFamily="2" charset="-122"/>
              </a:rPr>
              <a:t>交割的外汇交易。</a:t>
            </a:r>
            <a:endParaRPr lang="en-US" altLang="zh-CN" sz="1200" b="1" dirty="0" smtClean="0">
              <a:solidFill>
                <a:srgbClr val="000000"/>
              </a:solidFill>
              <a:latin typeface="宋体" panose="02010600030101010101" pitchFamily="2" charset="-122"/>
            </a:endParaRPr>
          </a:p>
          <a:p>
            <a:pPr marL="0" indent="0">
              <a:lnSpc>
                <a:spcPct val="150000"/>
              </a:lnSpc>
              <a:buFont typeface="Arial" panose="020B0604020202020204" pitchFamily="34" charset="0"/>
              <a:buNone/>
            </a:pPr>
            <a:r>
              <a:rPr lang="zh-CN" altLang="en-US" sz="1200" b="1" dirty="0" smtClean="0">
                <a:solidFill>
                  <a:srgbClr val="000000"/>
                </a:solidFill>
                <a:latin typeface="宋体" panose="02010600030101010101" pitchFamily="2" charset="-122"/>
              </a:rPr>
              <a:t>刚刚那个结构图上也画了，人民币外汇市场有即期交易和外币对市场也有即期交易，所以就外汇即期交易就有两种，人民币外汇即期交易和外币对即期交易</a:t>
            </a:r>
            <a:endParaRPr lang="en-US" altLang="zh-CN" sz="1200" b="1" dirty="0" smtClean="0">
              <a:solidFill>
                <a:srgbClr val="000000"/>
              </a:solidFill>
              <a:latin typeface="宋体" panose="02010600030101010101" pitchFamily="2" charset="-122"/>
            </a:endParaRPr>
          </a:p>
          <a:p>
            <a:pPr marL="0" indent="0">
              <a:lnSpc>
                <a:spcPct val="150000"/>
              </a:lnSpc>
              <a:buFont typeface="Arial" panose="020B0604020202020204" pitchFamily="34" charset="0"/>
              <a:buNone/>
            </a:pPr>
            <a:r>
              <a:rPr lang="zh-CN" altLang="en-US" sz="1200" b="0" dirty="0" smtClean="0">
                <a:solidFill>
                  <a:srgbClr val="000000"/>
                </a:solidFill>
                <a:latin typeface="宋体" panose="02010600030101010101" pitchFamily="2" charset="-122"/>
              </a:rPr>
              <a:t>根据政策规定，银行间外汇市场在两个营业日之内交割的人民币外汇交易也被纳入外汇即期交易。</a:t>
            </a:r>
            <a:endParaRPr lang="en-US" sz="1200" b="0" dirty="0" smtClean="0"/>
          </a:p>
          <a:p>
            <a:r>
              <a:rPr lang="zh-CN" altLang="en-US" b="1" dirty="0" smtClean="0"/>
              <a:t>下面这个是时间图</a:t>
            </a:r>
            <a:endParaRPr lang="en-US" altLang="zh-CN" b="1" dirty="0" smtClean="0"/>
          </a:p>
          <a:p>
            <a:r>
              <a:rPr lang="zh-CN" altLang="en-US" b="1" dirty="0" smtClean="0"/>
              <a:t>成交日：</a:t>
            </a:r>
            <a:r>
              <a:rPr lang="en-US" altLang="zh-CN" b="1" dirty="0" smtClean="0"/>
              <a:t>T </a:t>
            </a:r>
            <a:r>
              <a:rPr lang="zh-CN" altLang="en-US" b="1" dirty="0" smtClean="0"/>
              <a:t>交易成功的日子</a:t>
            </a:r>
            <a:endParaRPr lang="en-US" altLang="zh-CN" b="1" dirty="0" smtClean="0"/>
          </a:p>
          <a:p>
            <a:r>
              <a:rPr lang="zh-CN" altLang="en-US" b="1" dirty="0" smtClean="0"/>
              <a:t>起息日：</a:t>
            </a:r>
            <a:r>
              <a:rPr lang="en-US" altLang="zh-CN" b="1" dirty="0" smtClean="0"/>
              <a:t>T+2</a:t>
            </a:r>
            <a:r>
              <a:rPr lang="zh-CN" altLang="en-US" b="1" dirty="0" smtClean="0"/>
              <a:t>（</a:t>
            </a:r>
            <a:r>
              <a:rPr lang="en-US" altLang="zh-CN" b="1" dirty="0" smtClean="0"/>
              <a:t>Spot</a:t>
            </a:r>
            <a:r>
              <a:rPr lang="zh-CN" altLang="en-US" b="1" dirty="0" smtClean="0"/>
              <a:t>） 交钱的日子 （</a:t>
            </a:r>
            <a:r>
              <a:rPr lang="en-US" altLang="zh-CN" sz="1200" b="1" i="0" u="none" strike="noStrike" kern="1200" baseline="0" dirty="0" smtClean="0">
                <a:solidFill>
                  <a:schemeClr val="tx1"/>
                </a:solidFill>
                <a:latin typeface="+mn-lt"/>
                <a:ea typeface="+mn-ea"/>
                <a:cs typeface="+mn-cs"/>
              </a:rPr>
              <a:t>USD</a:t>
            </a:r>
            <a:r>
              <a:rPr lang="zh-CN" altLang="en-US" sz="1200" b="1" i="0" u="none" strike="noStrike" kern="1200" baseline="0" dirty="0" smtClean="0">
                <a:solidFill>
                  <a:schemeClr val="tx1"/>
                </a:solidFill>
                <a:latin typeface="+mn-lt"/>
                <a:ea typeface="+mn-ea"/>
                <a:cs typeface="+mn-cs"/>
              </a:rPr>
              <a:t>美元</a:t>
            </a:r>
            <a:r>
              <a:rPr lang="en-US" altLang="zh-CN" sz="1200" b="1" i="0" u="none" strike="noStrike" kern="1200" baseline="0" dirty="0" smtClean="0">
                <a:solidFill>
                  <a:schemeClr val="tx1"/>
                </a:solidFill>
                <a:latin typeface="+mn-lt"/>
                <a:ea typeface="+mn-ea"/>
                <a:cs typeface="+mn-cs"/>
              </a:rPr>
              <a:t>/CAD</a:t>
            </a:r>
            <a:r>
              <a:rPr lang="zh-CN" altLang="en-US" sz="1200" b="1" i="0" u="none" strike="noStrike" kern="1200" baseline="0" dirty="0" smtClean="0">
                <a:solidFill>
                  <a:schemeClr val="tx1"/>
                </a:solidFill>
                <a:latin typeface="+mn-lt"/>
                <a:ea typeface="+mn-ea"/>
                <a:cs typeface="+mn-cs"/>
              </a:rPr>
              <a:t>加拿大为</a:t>
            </a:r>
            <a:r>
              <a:rPr lang="en-US" altLang="zh-CN" sz="1200" b="1" i="0" u="none" strike="noStrike" kern="1200" baseline="0" dirty="0" smtClean="0">
                <a:solidFill>
                  <a:schemeClr val="tx1"/>
                </a:solidFill>
                <a:latin typeface="+mn-lt"/>
                <a:ea typeface="+mn-ea"/>
                <a:cs typeface="+mn-cs"/>
              </a:rPr>
              <a:t>T+1</a:t>
            </a:r>
            <a:r>
              <a:rPr lang="zh-CN" altLang="en-US" b="1" dirty="0" smtClean="0"/>
              <a:t>）</a:t>
            </a:r>
            <a:endParaRPr lang="en-US" altLang="zh-CN" b="1" dirty="0" smtClean="0"/>
          </a:p>
          <a:p>
            <a:r>
              <a:rPr lang="zh-CN" altLang="en-US" b="1" dirty="0" smtClean="0"/>
              <a:t>这是标准交易</a:t>
            </a:r>
            <a:endParaRPr lang="en-US" altLang="zh-CN" b="1" dirty="0" smtClean="0"/>
          </a:p>
          <a:p>
            <a:endParaRPr lang="en-US" altLang="zh-CN" dirty="0" smtClean="0"/>
          </a:p>
          <a:p>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即期相关起息日规则 </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 计算货币对起息日，应分别计算该货币对中两种货币的起息日，最终起息日取二者中较晚者。 </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一笔</a:t>
            </a:r>
            <a:r>
              <a:rPr lang="en-US" altLang="zh-CN" sz="1200" b="0" i="0" u="none" strike="noStrike" kern="1200" baseline="0" dirty="0" smtClean="0">
                <a:solidFill>
                  <a:schemeClr val="tx1"/>
                </a:solidFill>
                <a:latin typeface="+mn-lt"/>
                <a:ea typeface="+mn-ea"/>
                <a:cs typeface="+mn-cs"/>
              </a:rPr>
              <a:t>USD/CNY</a:t>
            </a:r>
            <a:r>
              <a:rPr lang="zh-CN" altLang="en-US" sz="1200" b="0" i="0" u="none" strike="noStrike" kern="1200" baseline="0" dirty="0" smtClean="0">
                <a:solidFill>
                  <a:schemeClr val="tx1"/>
                </a:solidFill>
                <a:latin typeface="+mn-lt"/>
                <a:ea typeface="+mn-ea"/>
                <a:cs typeface="+mn-cs"/>
              </a:rPr>
              <a:t>交易，人民币起息日为</a:t>
            </a:r>
            <a:r>
              <a:rPr lang="en-US" altLang="zh-CN" sz="1200" b="0" i="0" u="none" strike="noStrike" kern="1200" baseline="0" dirty="0" smtClean="0">
                <a:solidFill>
                  <a:schemeClr val="tx1"/>
                </a:solidFill>
                <a:latin typeface="+mn-lt"/>
                <a:ea typeface="+mn-ea"/>
                <a:cs typeface="+mn-cs"/>
              </a:rPr>
              <a:t>2014-05-19</a:t>
            </a:r>
            <a:r>
              <a:rPr lang="zh-CN" altLang="en-US" sz="1200" b="0" i="0" u="none" strike="noStrike" kern="1200" baseline="0" dirty="0" smtClean="0">
                <a:solidFill>
                  <a:schemeClr val="tx1"/>
                </a:solidFill>
                <a:latin typeface="+mn-lt"/>
                <a:ea typeface="+mn-ea"/>
                <a:cs typeface="+mn-cs"/>
              </a:rPr>
              <a:t>，美元起息日为</a:t>
            </a:r>
            <a:r>
              <a:rPr lang="en-US" altLang="zh-CN" sz="1200" b="0" i="0" u="none" strike="noStrike" kern="1200" baseline="0" dirty="0" smtClean="0">
                <a:solidFill>
                  <a:schemeClr val="tx1"/>
                </a:solidFill>
                <a:latin typeface="+mn-lt"/>
                <a:ea typeface="+mn-ea"/>
                <a:cs typeface="+mn-cs"/>
              </a:rPr>
              <a:t>2014-05-20</a:t>
            </a:r>
            <a:r>
              <a:rPr lang="zh-CN" altLang="en-US" sz="1200" b="0" i="0" u="none" strike="noStrike" kern="1200" baseline="0" dirty="0" smtClean="0">
                <a:solidFill>
                  <a:schemeClr val="tx1"/>
                </a:solidFill>
                <a:latin typeface="+mn-lt"/>
                <a:ea typeface="+mn-ea"/>
                <a:cs typeface="+mn-cs"/>
              </a:rPr>
              <a:t>，则该笔交易起息日为</a:t>
            </a:r>
            <a:r>
              <a:rPr lang="en-US" altLang="zh-CN" sz="1200" b="0" i="0" u="none" strike="noStrike" kern="1200" baseline="0" dirty="0" smtClean="0">
                <a:solidFill>
                  <a:schemeClr val="tx1"/>
                </a:solidFill>
                <a:latin typeface="+mn-lt"/>
                <a:ea typeface="+mn-ea"/>
                <a:cs typeface="+mn-cs"/>
              </a:rPr>
              <a:t>2014-05-20</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 人民币外汇即期交易和外币对即期交易（</a:t>
            </a:r>
            <a:r>
              <a:rPr lang="en-US" altLang="zh-CN" sz="1200" b="0" i="0" u="none" strike="noStrike" kern="1200" baseline="0" dirty="0" smtClean="0">
                <a:solidFill>
                  <a:schemeClr val="tx1"/>
                </a:solidFill>
                <a:latin typeface="+mn-lt"/>
                <a:ea typeface="+mn-ea"/>
                <a:cs typeface="+mn-cs"/>
              </a:rPr>
              <a:t>USD/CAD</a:t>
            </a:r>
            <a:r>
              <a:rPr lang="zh-CN" altLang="en-US" sz="1200" b="0" i="0" u="none" strike="noStrike" kern="1200" baseline="0" dirty="0" smtClean="0">
                <a:solidFill>
                  <a:schemeClr val="tx1"/>
                </a:solidFill>
                <a:latin typeface="+mn-lt"/>
                <a:ea typeface="+mn-ea"/>
                <a:cs typeface="+mn-cs"/>
              </a:rPr>
              <a:t>除外）起息日为成交日后第</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个营业日，简称 “</a:t>
            </a:r>
            <a:r>
              <a:rPr lang="en-US" altLang="zh-CN" sz="1200" b="0" i="0" u="none" strike="noStrike" kern="1200" baseline="0" dirty="0" smtClean="0">
                <a:solidFill>
                  <a:schemeClr val="tx1"/>
                </a:solidFill>
                <a:latin typeface="+mn-lt"/>
                <a:ea typeface="+mn-ea"/>
                <a:cs typeface="+mn-cs"/>
              </a:rPr>
              <a:t>T+2”</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USD/CAD</a:t>
            </a:r>
            <a:r>
              <a:rPr lang="zh-CN" altLang="en-US" sz="1200" b="0" i="0" u="none" strike="noStrike" kern="1200" baseline="0" dirty="0" smtClean="0">
                <a:solidFill>
                  <a:schemeClr val="tx1"/>
                </a:solidFill>
                <a:latin typeface="+mn-lt"/>
                <a:ea typeface="+mn-ea"/>
                <a:cs typeface="+mn-cs"/>
              </a:rPr>
              <a:t>起息日为成交日后第</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个营业日，简称“</a:t>
            </a:r>
            <a:r>
              <a:rPr lang="en-US" altLang="zh-CN" sz="1200" b="0" i="0" u="none" strike="noStrike" kern="1200" baseline="0" dirty="0" smtClean="0">
                <a:solidFill>
                  <a:schemeClr val="tx1"/>
                </a:solidFill>
                <a:latin typeface="+mn-lt"/>
                <a:ea typeface="+mn-ea"/>
                <a:cs typeface="+mn-cs"/>
              </a:rPr>
              <a:t>T+1”</a:t>
            </a:r>
            <a:r>
              <a:rPr lang="zh-CN" altLang="en-US"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2014-05-19</a:t>
            </a:r>
            <a:r>
              <a:rPr lang="zh-CN" altLang="en-US" sz="1200" b="0" i="0" u="none" strike="noStrike" kern="1200" baseline="0" dirty="0" smtClean="0">
                <a:solidFill>
                  <a:schemeClr val="tx1"/>
                </a:solidFill>
                <a:latin typeface="+mn-lt"/>
                <a:ea typeface="+mn-ea"/>
                <a:cs typeface="+mn-cs"/>
              </a:rPr>
              <a:t>成交的</a:t>
            </a:r>
            <a:r>
              <a:rPr lang="en-US" altLang="zh-CN" sz="1200" b="0" i="0" u="none" strike="noStrike" kern="1200" baseline="0" dirty="0" smtClean="0">
                <a:solidFill>
                  <a:schemeClr val="tx1"/>
                </a:solidFill>
                <a:latin typeface="+mn-lt"/>
                <a:ea typeface="+mn-ea"/>
                <a:cs typeface="+mn-cs"/>
              </a:rPr>
              <a:t>USD/CNY</a:t>
            </a:r>
            <a:r>
              <a:rPr lang="zh-CN" altLang="en-US" sz="1200" b="0" i="0" u="none" strike="noStrike" kern="1200" baseline="0" dirty="0" smtClean="0">
                <a:solidFill>
                  <a:schemeClr val="tx1"/>
                </a:solidFill>
                <a:latin typeface="+mn-lt"/>
                <a:ea typeface="+mn-ea"/>
                <a:cs typeface="+mn-cs"/>
              </a:rPr>
              <a:t>即期交易，起息日为</a:t>
            </a:r>
            <a:r>
              <a:rPr lang="en-US" altLang="zh-CN" sz="1200" b="0" i="0" u="none" strike="noStrike" kern="1200" baseline="0" dirty="0" smtClean="0">
                <a:solidFill>
                  <a:schemeClr val="tx1"/>
                </a:solidFill>
                <a:latin typeface="+mn-lt"/>
                <a:ea typeface="+mn-ea"/>
                <a:cs typeface="+mn-cs"/>
              </a:rPr>
              <a:t>2014-05-21</a:t>
            </a:r>
            <a:r>
              <a:rPr lang="zh-CN" altLang="en-US" sz="1200" b="0" i="0" u="none" strike="noStrike" kern="1200" baseline="0" dirty="0" smtClean="0">
                <a:solidFill>
                  <a:schemeClr val="tx1"/>
                </a:solidFill>
                <a:latin typeface="+mn-lt"/>
                <a:ea typeface="+mn-ea"/>
                <a:cs typeface="+mn-cs"/>
              </a:rPr>
              <a:t>；同一日成交的</a:t>
            </a:r>
            <a:r>
              <a:rPr lang="en-US" altLang="zh-CN" sz="1200" b="0" i="0" u="none" strike="noStrike" kern="1200" baseline="0" dirty="0" smtClean="0">
                <a:solidFill>
                  <a:schemeClr val="tx1"/>
                </a:solidFill>
                <a:latin typeface="+mn-lt"/>
                <a:ea typeface="+mn-ea"/>
                <a:cs typeface="+mn-cs"/>
              </a:rPr>
              <a:t>USD/CAD</a:t>
            </a:r>
            <a:r>
              <a:rPr lang="zh-CN" altLang="en-US" sz="1200" b="0" i="0" u="none" strike="noStrike" kern="1200" baseline="0" dirty="0" smtClean="0">
                <a:solidFill>
                  <a:schemeClr val="tx1"/>
                </a:solidFill>
                <a:latin typeface="+mn-lt"/>
                <a:ea typeface="+mn-ea"/>
                <a:cs typeface="+mn-cs"/>
              </a:rPr>
              <a:t>即期交易，起息日为</a:t>
            </a:r>
            <a:r>
              <a:rPr lang="en-US" altLang="zh-CN" sz="1200" b="0" i="0" u="none" strike="noStrike" kern="1200" baseline="0" dirty="0" smtClean="0">
                <a:solidFill>
                  <a:schemeClr val="tx1"/>
                </a:solidFill>
                <a:latin typeface="+mn-lt"/>
                <a:ea typeface="+mn-ea"/>
                <a:cs typeface="+mn-cs"/>
              </a:rPr>
              <a:t>2014-05-20</a:t>
            </a:r>
            <a:r>
              <a:rPr lang="zh-CN" altLang="en-US"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 任何货币对，如果</a:t>
            </a:r>
            <a:r>
              <a:rPr lang="en-US" altLang="zh-CN" sz="1200" b="0" i="0" u="none" strike="noStrike" kern="1200" baseline="0" dirty="0" smtClean="0">
                <a:solidFill>
                  <a:schemeClr val="tx1"/>
                </a:solidFill>
                <a:latin typeface="+mn-lt"/>
                <a:ea typeface="+mn-ea"/>
                <a:cs typeface="+mn-cs"/>
              </a:rPr>
              <a:t>T+2</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USD/CAD</a:t>
            </a:r>
            <a:r>
              <a:rPr lang="zh-CN" altLang="en-US" sz="1200" b="0" i="0" u="none" strike="noStrike" kern="1200" baseline="0" dirty="0" smtClean="0">
                <a:solidFill>
                  <a:schemeClr val="tx1"/>
                </a:solidFill>
                <a:latin typeface="+mn-lt"/>
                <a:ea typeface="+mn-ea"/>
                <a:cs typeface="+mn-cs"/>
              </a:rPr>
              <a:t>为</a:t>
            </a:r>
            <a:r>
              <a:rPr lang="en-US" altLang="zh-CN" sz="1200" b="0" i="0" u="none" strike="noStrike" kern="1200" baseline="0" dirty="0" smtClean="0">
                <a:solidFill>
                  <a:schemeClr val="tx1"/>
                </a:solidFill>
                <a:latin typeface="+mn-lt"/>
                <a:ea typeface="+mn-ea"/>
                <a:cs typeface="+mn-cs"/>
              </a:rPr>
              <a:t>T+1</a:t>
            </a:r>
            <a:r>
              <a:rPr lang="zh-CN" altLang="en-US" sz="1200" b="0" i="0" u="none" strike="noStrike" kern="1200" baseline="0" dirty="0" smtClean="0">
                <a:solidFill>
                  <a:schemeClr val="tx1"/>
                </a:solidFill>
                <a:latin typeface="+mn-lt"/>
                <a:ea typeface="+mn-ea"/>
                <a:cs typeface="+mn-cs"/>
              </a:rPr>
              <a:t>）日为美元假日或是货币对中任意一种货币的假日，即期起息日按照“下一营业日</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准则进行调整。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2014-11-25</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EUR/JPY</a:t>
            </a:r>
            <a:r>
              <a:rPr lang="zh-CN" altLang="en-US" sz="1200" b="0" i="0" u="none" strike="noStrike" kern="1200" baseline="0" dirty="0" smtClean="0">
                <a:solidFill>
                  <a:schemeClr val="tx1"/>
                </a:solidFill>
                <a:latin typeface="+mn-lt"/>
                <a:ea typeface="+mn-ea"/>
                <a:cs typeface="+mn-cs"/>
              </a:rPr>
              <a:t>即期交易，</a:t>
            </a:r>
            <a:r>
              <a:rPr lang="en-US" altLang="zh-CN" sz="1200" b="0" i="0" u="none" strike="noStrike" kern="1200" baseline="0" dirty="0" smtClean="0">
                <a:solidFill>
                  <a:schemeClr val="tx1"/>
                </a:solidFill>
                <a:latin typeface="+mn-lt"/>
                <a:ea typeface="+mn-ea"/>
                <a:cs typeface="+mn-cs"/>
              </a:rPr>
              <a:t>2014-11-27</a:t>
            </a:r>
            <a:r>
              <a:rPr lang="zh-CN" altLang="en-US" sz="1200" b="0" i="0" u="none" strike="noStrike" kern="1200" baseline="0" dirty="0" smtClean="0">
                <a:solidFill>
                  <a:schemeClr val="tx1"/>
                </a:solidFill>
                <a:latin typeface="+mn-lt"/>
                <a:ea typeface="+mn-ea"/>
                <a:cs typeface="+mn-cs"/>
              </a:rPr>
              <a:t>是美元假日，该笔交易起息日延至</a:t>
            </a:r>
            <a:r>
              <a:rPr lang="en-US" altLang="zh-CN" sz="1200" b="0" i="0" u="none" strike="noStrike" kern="1200" baseline="0" dirty="0" smtClean="0">
                <a:solidFill>
                  <a:schemeClr val="tx1"/>
                </a:solidFill>
                <a:latin typeface="+mn-lt"/>
                <a:ea typeface="+mn-ea"/>
                <a:cs typeface="+mn-cs"/>
              </a:rPr>
              <a:t>2014-11-28</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2014-05-27</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USD/CHF</a:t>
            </a:r>
            <a:r>
              <a:rPr lang="zh-CN" altLang="en-US" sz="1200" b="0" i="0" u="none" strike="noStrike" kern="1200" baseline="0" dirty="0" smtClean="0">
                <a:solidFill>
                  <a:schemeClr val="tx1"/>
                </a:solidFill>
                <a:latin typeface="+mn-lt"/>
                <a:ea typeface="+mn-ea"/>
                <a:cs typeface="+mn-cs"/>
              </a:rPr>
              <a:t>即期交易，</a:t>
            </a:r>
            <a:r>
              <a:rPr lang="en-US" altLang="zh-CN" sz="1200" b="0" i="0" u="none" strike="noStrike" kern="1200" baseline="0" dirty="0" smtClean="0">
                <a:solidFill>
                  <a:schemeClr val="tx1"/>
                </a:solidFill>
                <a:latin typeface="+mn-lt"/>
                <a:ea typeface="+mn-ea"/>
                <a:cs typeface="+mn-cs"/>
              </a:rPr>
              <a:t>2014-05-29</a:t>
            </a:r>
            <a:r>
              <a:rPr lang="zh-CN" altLang="en-US" sz="1200" b="0" i="0" u="none" strike="noStrike" kern="1200" baseline="0" dirty="0" smtClean="0">
                <a:solidFill>
                  <a:schemeClr val="tx1"/>
                </a:solidFill>
                <a:latin typeface="+mn-lt"/>
                <a:ea typeface="+mn-ea"/>
                <a:cs typeface="+mn-cs"/>
              </a:rPr>
              <a:t>是瑞士法郎假日，该笔交易起息日延至</a:t>
            </a:r>
            <a:r>
              <a:rPr lang="en-US" altLang="zh-CN" sz="1200" b="0" i="0" u="none" strike="noStrike" kern="1200" baseline="0" dirty="0" smtClean="0">
                <a:solidFill>
                  <a:schemeClr val="tx1"/>
                </a:solidFill>
                <a:latin typeface="+mn-lt"/>
                <a:ea typeface="+mn-ea"/>
                <a:cs typeface="+mn-cs"/>
              </a:rPr>
              <a:t>2014-05-30</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2014-04-17</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USD/CAD</a:t>
            </a:r>
            <a:r>
              <a:rPr lang="zh-CN" altLang="en-US" sz="1200" b="0" i="0" u="none" strike="noStrike" kern="1200" baseline="0" dirty="0" smtClean="0">
                <a:solidFill>
                  <a:schemeClr val="tx1"/>
                </a:solidFill>
                <a:latin typeface="+mn-lt"/>
                <a:ea typeface="+mn-ea"/>
                <a:cs typeface="+mn-cs"/>
              </a:rPr>
              <a:t>即期交易，</a:t>
            </a:r>
            <a:r>
              <a:rPr lang="en-US" altLang="zh-CN" sz="1200" b="0" i="0" u="none" strike="noStrike" kern="1200" baseline="0" dirty="0" smtClean="0">
                <a:solidFill>
                  <a:schemeClr val="tx1"/>
                </a:solidFill>
                <a:latin typeface="+mn-lt"/>
                <a:ea typeface="+mn-ea"/>
                <a:cs typeface="+mn-cs"/>
              </a:rPr>
              <a:t>2014-04-18</a:t>
            </a:r>
            <a:r>
              <a:rPr lang="zh-CN" altLang="en-US" sz="1200" b="0" i="0" u="none" strike="noStrike" kern="1200" baseline="0" dirty="0" smtClean="0">
                <a:solidFill>
                  <a:schemeClr val="tx1"/>
                </a:solidFill>
                <a:latin typeface="+mn-lt"/>
                <a:ea typeface="+mn-ea"/>
                <a:cs typeface="+mn-cs"/>
              </a:rPr>
              <a:t>是加元假日，该笔交易起息日延至</a:t>
            </a:r>
            <a:r>
              <a:rPr lang="en-US" altLang="zh-CN" sz="1200" b="0" i="0" u="none" strike="noStrike" kern="1200" baseline="0" dirty="0" smtClean="0">
                <a:solidFill>
                  <a:schemeClr val="tx1"/>
                </a:solidFill>
                <a:latin typeface="+mn-lt"/>
                <a:ea typeface="+mn-ea"/>
                <a:cs typeface="+mn-cs"/>
              </a:rPr>
              <a:t>2014-04-21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19</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a:t>
            </a:r>
            <a:r>
              <a:rPr lang="zh-CN" altLang="en-US" sz="1200" b="0" i="0" u="none" strike="noStrike" kern="1200" baseline="0" dirty="0" smtClean="0">
                <a:solidFill>
                  <a:schemeClr val="tx1"/>
                </a:solidFill>
                <a:latin typeface="+mn-lt"/>
                <a:ea typeface="+mn-ea"/>
                <a:cs typeface="+mn-cs"/>
              </a:rPr>
              <a:t>日为周末）。</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 任何货币对（</a:t>
            </a:r>
            <a:r>
              <a:rPr lang="en-US" altLang="zh-CN" sz="1200" b="0" i="0" u="none" strike="noStrike" kern="1200" baseline="0" dirty="0" smtClean="0">
                <a:solidFill>
                  <a:schemeClr val="tx1"/>
                </a:solidFill>
                <a:latin typeface="+mn-lt"/>
                <a:ea typeface="+mn-ea"/>
                <a:cs typeface="+mn-cs"/>
              </a:rPr>
              <a:t>USD/CAD</a:t>
            </a:r>
            <a:r>
              <a:rPr lang="zh-CN" altLang="en-US" sz="1200" b="0" i="0" u="none" strike="noStrike" kern="1200" baseline="0" dirty="0" smtClean="0">
                <a:solidFill>
                  <a:schemeClr val="tx1"/>
                </a:solidFill>
                <a:latin typeface="+mn-lt"/>
                <a:ea typeface="+mn-ea"/>
                <a:cs typeface="+mn-cs"/>
              </a:rPr>
              <a:t>除外），若</a:t>
            </a:r>
            <a:r>
              <a:rPr lang="en-US" altLang="zh-CN" sz="1200" b="0" i="0" u="none" strike="noStrike" kern="1200" baseline="0" dirty="0" smtClean="0">
                <a:solidFill>
                  <a:schemeClr val="tx1"/>
                </a:solidFill>
                <a:latin typeface="+mn-lt"/>
                <a:ea typeface="+mn-ea"/>
                <a:cs typeface="+mn-cs"/>
              </a:rPr>
              <a:t>T+1</a:t>
            </a:r>
            <a:r>
              <a:rPr lang="zh-CN" altLang="en-US" sz="1200" b="0" i="0" u="none" strike="noStrike" kern="1200" baseline="0" dirty="0" smtClean="0">
                <a:solidFill>
                  <a:schemeClr val="tx1"/>
                </a:solidFill>
                <a:latin typeface="+mn-lt"/>
                <a:ea typeface="+mn-ea"/>
                <a:cs typeface="+mn-cs"/>
              </a:rPr>
              <a:t>日为美元假日，该货币对即期起息日不受影响；若</a:t>
            </a:r>
            <a:r>
              <a:rPr lang="en-US" altLang="zh-CN" sz="1200" b="0" i="0" u="none" strike="noStrike" kern="1200" baseline="0" dirty="0" smtClean="0">
                <a:solidFill>
                  <a:schemeClr val="tx1"/>
                </a:solidFill>
                <a:latin typeface="+mn-lt"/>
                <a:ea typeface="+mn-ea"/>
                <a:cs typeface="+mn-cs"/>
              </a:rPr>
              <a:t>T+1</a:t>
            </a:r>
            <a:r>
              <a:rPr lang="zh-CN" altLang="en-US" sz="1200" b="0" i="0" u="none" strike="noStrike" kern="1200" baseline="0" dirty="0" smtClean="0">
                <a:solidFill>
                  <a:schemeClr val="tx1"/>
                </a:solidFill>
                <a:latin typeface="+mn-lt"/>
                <a:ea typeface="+mn-ea"/>
                <a:cs typeface="+mn-cs"/>
              </a:rPr>
              <a:t>日为货币对中非美元货币的假日，该货币对即期起息日按“下一营业日”准则进行调整；若</a:t>
            </a:r>
            <a:r>
              <a:rPr lang="en-US" altLang="zh-CN" sz="1200" b="0" i="0" u="none" strike="noStrike" kern="1200" baseline="0" dirty="0" smtClean="0">
                <a:solidFill>
                  <a:schemeClr val="tx1"/>
                </a:solidFill>
                <a:latin typeface="+mn-lt"/>
                <a:ea typeface="+mn-ea"/>
                <a:cs typeface="+mn-cs"/>
              </a:rPr>
              <a:t>T+1</a:t>
            </a:r>
            <a:r>
              <a:rPr lang="zh-CN" altLang="en-US" sz="1200" b="0" i="0" u="none" strike="noStrike" kern="1200" baseline="0" dirty="0" smtClean="0">
                <a:solidFill>
                  <a:schemeClr val="tx1"/>
                </a:solidFill>
                <a:latin typeface="+mn-lt"/>
                <a:ea typeface="+mn-ea"/>
                <a:cs typeface="+mn-cs"/>
              </a:rPr>
              <a:t>日既为美元假日又为货币对中非美元货币的假日，该货币对即期起息日按“下一营业日” 准则进行调整。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2014-11-10</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USD/CNY</a:t>
            </a:r>
            <a:r>
              <a:rPr lang="zh-CN" altLang="en-US" sz="1200" b="0" i="0" u="none" strike="noStrike" kern="1200" baseline="0" dirty="0" smtClean="0">
                <a:solidFill>
                  <a:schemeClr val="tx1"/>
                </a:solidFill>
                <a:latin typeface="+mn-lt"/>
                <a:ea typeface="+mn-ea"/>
                <a:cs typeface="+mn-cs"/>
              </a:rPr>
              <a:t>即期交易，虽然</a:t>
            </a:r>
            <a:r>
              <a:rPr lang="en-US" altLang="zh-CN" sz="1200" b="0" i="0" u="none" strike="noStrike" kern="1200" baseline="0" dirty="0" smtClean="0">
                <a:solidFill>
                  <a:schemeClr val="tx1"/>
                </a:solidFill>
                <a:latin typeface="+mn-lt"/>
                <a:ea typeface="+mn-ea"/>
                <a:cs typeface="+mn-cs"/>
              </a:rPr>
              <a:t>2014-11-11</a:t>
            </a:r>
            <a:r>
              <a:rPr lang="zh-CN" altLang="en-US" sz="1200" b="0" i="0" u="none" strike="noStrike" kern="1200" baseline="0" dirty="0" smtClean="0">
                <a:solidFill>
                  <a:schemeClr val="tx1"/>
                </a:solidFill>
                <a:latin typeface="+mn-lt"/>
                <a:ea typeface="+mn-ea"/>
                <a:cs typeface="+mn-cs"/>
              </a:rPr>
              <a:t>是美元假日，但该笔交易起息日不受影响，仍是</a:t>
            </a:r>
            <a:r>
              <a:rPr lang="en-US" altLang="zh-CN" sz="1200" b="0" i="0" u="none" strike="noStrike" kern="1200" baseline="0" dirty="0" smtClean="0">
                <a:solidFill>
                  <a:schemeClr val="tx1"/>
                </a:solidFill>
                <a:latin typeface="+mn-lt"/>
                <a:ea typeface="+mn-ea"/>
                <a:cs typeface="+mn-cs"/>
              </a:rPr>
              <a:t>2014-11-12</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2014-12-24</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GBP/USD</a:t>
            </a:r>
            <a:r>
              <a:rPr lang="zh-CN" altLang="en-US" sz="1200" b="0" i="0" u="none" strike="noStrike" kern="1200" baseline="0" dirty="0" smtClean="0">
                <a:solidFill>
                  <a:schemeClr val="tx1"/>
                </a:solidFill>
                <a:latin typeface="+mn-lt"/>
                <a:ea typeface="+mn-ea"/>
                <a:cs typeface="+mn-cs"/>
              </a:rPr>
              <a:t>即期交易，</a:t>
            </a:r>
            <a:r>
              <a:rPr lang="en-US" altLang="zh-CN" sz="1200" b="0" i="0" u="none" strike="noStrike" kern="1200" baseline="0" dirty="0" smtClean="0">
                <a:solidFill>
                  <a:schemeClr val="tx1"/>
                </a:solidFill>
                <a:latin typeface="+mn-lt"/>
                <a:ea typeface="+mn-ea"/>
                <a:cs typeface="+mn-cs"/>
              </a:rPr>
              <a:t>2014-12-25</a:t>
            </a:r>
            <a:r>
              <a:rPr lang="zh-CN" altLang="en-US" sz="1200" b="0" i="0" u="none" strike="noStrike" kern="1200" baseline="0" dirty="0" smtClean="0">
                <a:solidFill>
                  <a:schemeClr val="tx1"/>
                </a:solidFill>
                <a:latin typeface="+mn-lt"/>
                <a:ea typeface="+mn-ea"/>
                <a:cs typeface="+mn-cs"/>
              </a:rPr>
              <a:t>是英镑假日和美元假日，该笔交易起息日延至</a:t>
            </a:r>
            <a:r>
              <a:rPr lang="en-US" altLang="zh-CN" sz="1200" b="0" i="0" u="none" strike="noStrike" kern="1200" baseline="0" dirty="0" smtClean="0">
                <a:solidFill>
                  <a:schemeClr val="tx1"/>
                </a:solidFill>
                <a:latin typeface="+mn-lt"/>
                <a:ea typeface="+mn-ea"/>
                <a:cs typeface="+mn-cs"/>
              </a:rPr>
              <a:t>2014-12-30</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27</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28</a:t>
            </a:r>
            <a:r>
              <a:rPr lang="zh-CN" altLang="en-US" sz="1200" b="0" i="0" u="none" strike="noStrike" kern="1200" baseline="0" dirty="0" smtClean="0">
                <a:solidFill>
                  <a:schemeClr val="tx1"/>
                </a:solidFill>
                <a:latin typeface="+mn-lt"/>
                <a:ea typeface="+mn-ea"/>
                <a:cs typeface="+mn-cs"/>
              </a:rPr>
              <a:t>日为周末，</a:t>
            </a:r>
            <a:r>
              <a:rPr lang="en-US" altLang="zh-CN" sz="1200" b="0" i="0" u="none" strike="noStrike" kern="1200" baseline="0" dirty="0" smtClean="0">
                <a:solidFill>
                  <a:schemeClr val="tx1"/>
                </a:solidFill>
                <a:latin typeface="+mn-lt"/>
                <a:ea typeface="+mn-ea"/>
                <a:cs typeface="+mn-cs"/>
              </a:rPr>
              <a:t>26</a:t>
            </a:r>
            <a:r>
              <a:rPr lang="zh-CN" altLang="en-US" sz="1200" b="0" i="0" u="none" strike="noStrike" kern="1200" baseline="0" dirty="0" smtClean="0">
                <a:solidFill>
                  <a:schemeClr val="tx1"/>
                </a:solidFill>
                <a:latin typeface="+mn-lt"/>
                <a:ea typeface="+mn-ea"/>
                <a:cs typeface="+mn-cs"/>
              </a:rPr>
              <a:t>日也是英镑假日）</a:t>
            </a:r>
            <a:r>
              <a:rPr lang="en-US" altLang="zh-CN" sz="1200" b="0" i="0" u="none" strike="noStrike" kern="1200" baseline="0" dirty="0" smtClean="0">
                <a:solidFill>
                  <a:schemeClr val="tx1"/>
                </a:solidFill>
                <a:latin typeface="+mn-lt"/>
                <a:ea typeface="+mn-ea"/>
                <a:cs typeface="+mn-cs"/>
              </a:rPr>
              <a:t>; 2014-05-30</a:t>
            </a:r>
            <a:r>
              <a:rPr lang="zh-CN" altLang="en-US" sz="1200" b="0" i="0" u="none" strike="noStrike" kern="1200" baseline="0" dirty="0" smtClean="0">
                <a:solidFill>
                  <a:schemeClr val="tx1"/>
                </a:solidFill>
                <a:latin typeface="+mn-lt"/>
                <a:ea typeface="+mn-ea"/>
                <a:cs typeface="+mn-cs"/>
              </a:rPr>
              <a:t>成交一笔</a:t>
            </a:r>
            <a:r>
              <a:rPr lang="en-US" altLang="zh-CN" sz="1200" b="0" i="0" u="none" strike="noStrike" kern="1200" baseline="0" dirty="0" smtClean="0">
                <a:solidFill>
                  <a:schemeClr val="tx1"/>
                </a:solidFill>
                <a:latin typeface="+mn-lt"/>
                <a:ea typeface="+mn-ea"/>
                <a:cs typeface="+mn-cs"/>
              </a:rPr>
              <a:t>GBP/CNY</a:t>
            </a:r>
            <a:r>
              <a:rPr lang="zh-CN" altLang="en-US" sz="1200" b="0" i="0" u="none" strike="noStrike" kern="1200" baseline="0" dirty="0" smtClean="0">
                <a:solidFill>
                  <a:schemeClr val="tx1"/>
                </a:solidFill>
                <a:latin typeface="+mn-lt"/>
                <a:ea typeface="+mn-ea"/>
                <a:cs typeface="+mn-cs"/>
              </a:rPr>
              <a:t>即期交易，</a:t>
            </a:r>
            <a:r>
              <a:rPr lang="en-US" altLang="zh-CN" sz="1200" b="0" i="0" u="none" strike="noStrike" kern="1200" baseline="0" dirty="0" smtClean="0">
                <a:solidFill>
                  <a:schemeClr val="tx1"/>
                </a:solidFill>
                <a:latin typeface="+mn-lt"/>
                <a:ea typeface="+mn-ea"/>
                <a:cs typeface="+mn-cs"/>
              </a:rPr>
              <a:t>2014-05-31</a:t>
            </a:r>
            <a:r>
              <a:rPr lang="zh-CN" altLang="en-US" sz="1200" b="0" i="0" u="none" strike="noStrike" kern="1200" baseline="0" dirty="0" smtClean="0">
                <a:solidFill>
                  <a:schemeClr val="tx1"/>
                </a:solidFill>
                <a:latin typeface="+mn-lt"/>
                <a:ea typeface="+mn-ea"/>
                <a:cs typeface="+mn-cs"/>
              </a:rPr>
              <a:t>是人民币假日，该笔交易起息日延至</a:t>
            </a:r>
            <a:r>
              <a:rPr lang="en-US" altLang="zh-CN" sz="1200" b="0" i="0" u="none" strike="noStrike" kern="1200" baseline="0" dirty="0" smtClean="0">
                <a:solidFill>
                  <a:schemeClr val="tx1"/>
                </a:solidFill>
                <a:latin typeface="+mn-lt"/>
                <a:ea typeface="+mn-ea"/>
                <a:cs typeface="+mn-cs"/>
              </a:rPr>
              <a:t>2014-06-04</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05-31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06-01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06-02</a:t>
            </a:r>
            <a:r>
              <a:rPr lang="zh-CN" altLang="en-US" sz="1200" b="0" i="0" u="none" strike="noStrike" kern="1200" baseline="0" dirty="0" smtClean="0">
                <a:solidFill>
                  <a:schemeClr val="tx1"/>
                </a:solidFill>
                <a:latin typeface="+mn-lt"/>
                <a:ea typeface="+mn-ea"/>
                <a:cs typeface="+mn-cs"/>
              </a:rPr>
              <a:t>日是人民币假日）。 </a:t>
            </a:r>
            <a:endParaRPr lang="en-US" altLang="zh-CN" sz="1200" b="0" i="0" u="none" strike="noStrike" kern="1200" baseline="0" dirty="0" smtClean="0">
              <a:solidFill>
                <a:schemeClr val="tx1"/>
              </a:solidFill>
              <a:latin typeface="+mn-lt"/>
              <a:ea typeface="+mn-ea"/>
              <a:cs typeface="+mn-cs"/>
            </a:endParaRPr>
          </a:p>
          <a:p>
            <a:r>
              <a:rPr lang="zh-CN" altLang="en-US" dirty="0" smtClean="0"/>
              <a:t>（</a:t>
            </a:r>
            <a:r>
              <a:rPr lang="en-US" altLang="zh-CN" dirty="0" smtClean="0"/>
              <a:t>5</a:t>
            </a:r>
            <a:r>
              <a:rPr lang="zh-CN" altLang="en-US" dirty="0" smtClean="0"/>
              <a:t>） 若某交易日外币对即期交易的起息日为人民币假日，则该交易日外币对竞价交易不被允许，询价交易仍可进行。</a:t>
            </a:r>
          </a:p>
          <a:p>
            <a:r>
              <a:rPr lang="en-US" altLang="zh-CN" dirty="0" smtClean="0"/>
              <a:t>【</a:t>
            </a:r>
            <a:r>
              <a:rPr lang="zh-CN" altLang="en-US" dirty="0" smtClean="0"/>
              <a:t>例</a:t>
            </a:r>
            <a:r>
              <a:rPr lang="en-US" altLang="zh-CN" dirty="0" smtClean="0"/>
              <a:t>】</a:t>
            </a:r>
          </a:p>
          <a:p>
            <a:r>
              <a:rPr lang="en-US" altLang="zh-CN" dirty="0" smtClean="0"/>
              <a:t>2014-10-01</a:t>
            </a:r>
            <a:r>
              <a:rPr lang="zh-CN" altLang="en-US" dirty="0" smtClean="0"/>
              <a:t>是人民币假日，则</a:t>
            </a:r>
            <a:r>
              <a:rPr lang="en-US" altLang="zh-CN" dirty="0" smtClean="0"/>
              <a:t>2014-09-29</a:t>
            </a:r>
            <a:r>
              <a:rPr lang="zh-CN" altLang="en-US" dirty="0" smtClean="0"/>
              <a:t>的所有外币对（</a:t>
            </a:r>
            <a:r>
              <a:rPr lang="en-US" altLang="zh-CN" dirty="0" smtClean="0"/>
              <a:t>USD/CAD</a:t>
            </a:r>
            <a:r>
              <a:rPr lang="zh-CN" altLang="en-US" dirty="0" smtClean="0"/>
              <a:t>除外）的竞价交易不被允许，</a:t>
            </a:r>
            <a:r>
              <a:rPr lang="en-US" altLang="zh-CN" dirty="0" smtClean="0"/>
              <a:t>2014-09-30USD/CAD</a:t>
            </a:r>
            <a:r>
              <a:rPr lang="zh-CN" altLang="en-US" dirty="0" smtClean="0"/>
              <a:t>的竞价交易不被允许。（除非另外约定起息日）</a:t>
            </a:r>
            <a:endParaRPr lang="en-US" altLang="zh-CN" dirty="0" smtClean="0"/>
          </a:p>
          <a:p>
            <a:endParaRPr lang="en-US" dirty="0"/>
          </a:p>
        </p:txBody>
      </p:sp>
      <p:sp>
        <p:nvSpPr>
          <p:cNvPr id="4" name="灯片编号占位符 3"/>
          <p:cNvSpPr>
            <a:spLocks noGrp="1"/>
          </p:cNvSpPr>
          <p:nvPr>
            <p:ph type="sldNum" sz="quarter" idx="10"/>
          </p:nvPr>
        </p:nvSpPr>
        <p:spPr/>
        <p:txBody>
          <a:bodyPr/>
          <a:lstStyle/>
          <a:p>
            <a:fld id="{B2B73CC1-E770-4622-96C2-36A532F3BAA4}" type="slidenum">
              <a:rPr lang="en-US" smtClean="0"/>
              <a:pPr/>
              <a:t>9</a:t>
            </a:fld>
            <a:endParaRPr lang="en-US"/>
          </a:p>
        </p:txBody>
      </p:sp>
    </p:spTree>
    <p:extLst>
      <p:ext uri="{BB962C8B-B14F-4D97-AF65-F5344CB8AC3E}">
        <p14:creationId xmlns:p14="http://schemas.microsoft.com/office/powerpoint/2010/main" val="255007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6/8/2018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xml"/><Relationship Id="rId7" Type="http://schemas.openxmlformats.org/officeDocument/2006/relationships/slide" Target="slide4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7.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ook.douban.com/search/%E8%92%8B%E5%85%88%E7%8E%B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customXml" Target="../../customXml/item1.xml"/></Relationships>
</file>

<file path=ppt/slides/_rels/slide3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172.16.5.12/svn/memberbank/SHOP&#19994;&#21153;&#36164;&#26009;/&#19994;&#21153;&#36164;&#26009;/&#26412;&#24065;&#19994;&#21153;&#26448;&#26009;" TargetMode="External"/><Relationship Id="rId2" Type="http://schemas.openxmlformats.org/officeDocument/2006/relationships/hyperlink" Target="http://172.16.5.12/svn/memberbank/SHOP&#19994;&#21153;&#36164;&#26009;/&#19994;&#21153;&#36164;&#26009;/&#22806;&#27719;&#19994;&#21153;&#26448;&#26009;"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505200"/>
            <a:ext cx="6400800" cy="1600200"/>
          </a:xfrm>
        </p:spPr>
        <p:txBody>
          <a:bodyPr/>
          <a:lstStyle/>
          <a:p>
            <a:r>
              <a:rPr lang="en-US" altLang="zh-CN" dirty="0" smtClean="0"/>
              <a:t>Account</a:t>
            </a:r>
            <a:r>
              <a:rPr lang="zh-CN" altLang="en-US" dirty="0" smtClean="0"/>
              <a:t>：</a:t>
            </a:r>
            <a:r>
              <a:rPr lang="en-US" altLang="zh-CN" dirty="0" smtClean="0"/>
              <a:t>SHOT</a:t>
            </a:r>
          </a:p>
          <a:p>
            <a:r>
              <a:rPr lang="en-US" altLang="zh-CN" dirty="0" smtClean="0"/>
              <a:t>Project</a:t>
            </a:r>
            <a:r>
              <a:rPr lang="zh-CN" altLang="en-US" dirty="0" smtClean="0"/>
              <a:t>：</a:t>
            </a:r>
            <a:r>
              <a:rPr lang="en-US" altLang="zh-CN" dirty="0" smtClean="0"/>
              <a:t>CMMT</a:t>
            </a:r>
          </a:p>
        </p:txBody>
      </p:sp>
      <p:sp>
        <p:nvSpPr>
          <p:cNvPr id="2" name="Title 1"/>
          <p:cNvSpPr>
            <a:spLocks noGrp="1"/>
          </p:cNvSpPr>
          <p:nvPr>
            <p:ph type="ctrTitle"/>
          </p:nvPr>
        </p:nvSpPr>
        <p:spPr/>
        <p:txBody>
          <a:bodyPr/>
          <a:lstStyle/>
          <a:p>
            <a:r>
              <a:rPr lang="zh-CN" altLang="en-US" dirty="0" smtClean="0"/>
              <a:t>银行间市场基础业务知识</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3.2 </a:t>
            </a:r>
            <a:r>
              <a:rPr lang="zh-CN" altLang="en-US" dirty="0" smtClean="0"/>
              <a:t>外汇远期交易</a:t>
            </a:r>
            <a:endParaRPr lang="en-US" dirty="0"/>
          </a:p>
        </p:txBody>
      </p:sp>
      <p:pic>
        <p:nvPicPr>
          <p:cNvPr id="4" name="内容占位符 3"/>
          <p:cNvPicPr>
            <a:picLocks noGrp="1" noChangeAspect="1"/>
          </p:cNvPicPr>
          <p:nvPr>
            <p:ph sz="quarter" idx="1"/>
          </p:nvPr>
        </p:nvPicPr>
        <p:blipFill>
          <a:blip r:embed="rId3"/>
          <a:stretch>
            <a:fillRect/>
          </a:stretch>
        </p:blipFill>
        <p:spPr>
          <a:xfrm>
            <a:off x="990599" y="4038600"/>
            <a:ext cx="7503459" cy="1352955"/>
          </a:xfrm>
          <a:prstGeom prst="rect">
            <a:avLst/>
          </a:prstGeom>
        </p:spPr>
      </p:pic>
      <p:sp>
        <p:nvSpPr>
          <p:cNvPr id="5" name="矩形 4"/>
          <p:cNvSpPr/>
          <p:nvPr/>
        </p:nvSpPr>
        <p:spPr>
          <a:xfrm>
            <a:off x="1066800" y="1781706"/>
            <a:ext cx="7351059" cy="1892826"/>
          </a:xfrm>
          <a:prstGeom prst="rect">
            <a:avLst/>
          </a:prstGeom>
        </p:spPr>
        <p:txBody>
          <a:bodyPr wrap="square">
            <a:spAutoFit/>
          </a:bodyPr>
          <a:lstStyle/>
          <a:p>
            <a:pPr>
              <a:lnSpc>
                <a:spcPct val="150000"/>
              </a:lnSpc>
            </a:pPr>
            <a:r>
              <a:rPr lang="zh-CN" altLang="en-US" sz="2600" dirty="0" smtClean="0">
                <a:solidFill>
                  <a:srgbClr val="000000"/>
                </a:solidFill>
                <a:latin typeface="宋体" panose="02010600030101010101" pitchFamily="2" charset="-122"/>
              </a:rPr>
              <a:t>指</a:t>
            </a:r>
            <a:r>
              <a:rPr lang="zh-CN" altLang="en-US" sz="2600" dirty="0">
                <a:solidFill>
                  <a:srgbClr val="000000"/>
                </a:solidFill>
                <a:latin typeface="宋体" panose="02010600030101010101" pitchFamily="2" charset="-122"/>
              </a:rPr>
              <a:t>交易双方以约定的币种、金额、汇率，在约定的</a:t>
            </a:r>
            <a:r>
              <a:rPr lang="zh-CN" altLang="en-US" sz="2600" b="1" dirty="0">
                <a:solidFill>
                  <a:srgbClr val="FF0000"/>
                </a:solidFill>
                <a:latin typeface="宋体" panose="02010600030101010101" pitchFamily="2" charset="-122"/>
              </a:rPr>
              <a:t>未来某一日期</a:t>
            </a:r>
            <a:r>
              <a:rPr lang="zh-CN" altLang="en-US" sz="2600" dirty="0">
                <a:solidFill>
                  <a:srgbClr val="000000"/>
                </a:solidFill>
                <a:latin typeface="宋体" panose="02010600030101010101" pitchFamily="2" charset="-122"/>
              </a:rPr>
              <a:t>（非即期起息日）交割的外汇交易。</a:t>
            </a:r>
            <a:endParaRPr lang="en-US" sz="2600" dirty="0"/>
          </a:p>
        </p:txBody>
      </p:sp>
    </p:spTree>
    <p:extLst>
      <p:ext uri="{BB962C8B-B14F-4D97-AF65-F5344CB8AC3E}">
        <p14:creationId xmlns:p14="http://schemas.microsoft.com/office/powerpoint/2010/main" val="3187863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3.4 </a:t>
            </a:r>
            <a:r>
              <a:rPr lang="zh-CN" altLang="en-US" dirty="0" smtClean="0"/>
              <a:t>外汇掉期交易</a:t>
            </a:r>
            <a:endParaRPr lang="en-US" dirty="0"/>
          </a:p>
        </p:txBody>
      </p:sp>
      <p:sp>
        <p:nvSpPr>
          <p:cNvPr id="3" name="内容占位符 2"/>
          <p:cNvSpPr>
            <a:spLocks noGrp="1"/>
          </p:cNvSpPr>
          <p:nvPr>
            <p:ph sz="quarter" idx="1"/>
          </p:nvPr>
        </p:nvSpPr>
        <p:spPr>
          <a:xfrm>
            <a:off x="914400" y="1447800"/>
            <a:ext cx="7772400" cy="3352800"/>
          </a:xfrm>
        </p:spPr>
        <p:txBody>
          <a:bodyPr/>
          <a:lstStyle/>
          <a:p>
            <a:pPr>
              <a:lnSpc>
                <a:spcPct val="150000"/>
              </a:lnSpc>
            </a:pPr>
            <a:r>
              <a:rPr lang="zh-CN" altLang="en-US" dirty="0"/>
              <a:t>指交易双方约定在一前一后两个不同的起息日进行方向相反的两次货币交换。在第一次货币交换中，一方按照约定的汇率用货币</a:t>
            </a:r>
            <a:r>
              <a:rPr lang="en-US" altLang="zh-CN" dirty="0"/>
              <a:t>A</a:t>
            </a:r>
            <a:r>
              <a:rPr lang="zh-CN" altLang="en-US" dirty="0"/>
              <a:t>交换货币</a:t>
            </a:r>
            <a:r>
              <a:rPr lang="en-US" altLang="zh-CN" dirty="0"/>
              <a:t>B</a:t>
            </a:r>
            <a:r>
              <a:rPr lang="zh-CN" altLang="en-US" dirty="0"/>
              <a:t>；在第二次货币交换中，该方再按照另一约定的汇率用货币</a:t>
            </a:r>
            <a:r>
              <a:rPr lang="en-US" altLang="zh-CN" dirty="0"/>
              <a:t>B</a:t>
            </a:r>
            <a:r>
              <a:rPr lang="zh-CN" altLang="en-US" dirty="0"/>
              <a:t>交换货币</a:t>
            </a:r>
            <a:r>
              <a:rPr lang="en-US" altLang="zh-CN" dirty="0"/>
              <a:t>A</a:t>
            </a:r>
            <a:r>
              <a:rPr lang="zh-CN" altLang="en-US" dirty="0"/>
              <a:t>。</a:t>
            </a:r>
            <a:endParaRPr lang="en-US" dirty="0"/>
          </a:p>
        </p:txBody>
      </p:sp>
    </p:spTree>
    <p:extLst>
      <p:ext uri="{BB962C8B-B14F-4D97-AF65-F5344CB8AC3E}">
        <p14:creationId xmlns:p14="http://schemas.microsoft.com/office/powerpoint/2010/main" val="238131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143000" y="228600"/>
            <a:ext cx="6934200" cy="6431507"/>
          </a:xfrm>
          <a:prstGeom prst="rect">
            <a:avLst/>
          </a:prstGeom>
        </p:spPr>
      </p:pic>
    </p:spTree>
    <p:extLst>
      <p:ext uri="{BB962C8B-B14F-4D97-AF65-F5344CB8AC3E}">
        <p14:creationId xmlns:p14="http://schemas.microsoft.com/office/powerpoint/2010/main" val="2128996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3.5 </a:t>
            </a:r>
            <a:r>
              <a:rPr lang="zh-CN" altLang="en-US" dirty="0" smtClean="0"/>
              <a:t>货币掉期交易</a:t>
            </a:r>
            <a:endParaRPr lang="en-US" dirty="0"/>
          </a:p>
        </p:txBody>
      </p:sp>
      <p:sp>
        <p:nvSpPr>
          <p:cNvPr id="3" name="内容占位符 2"/>
          <p:cNvSpPr>
            <a:spLocks noGrp="1"/>
          </p:cNvSpPr>
          <p:nvPr>
            <p:ph sz="quarter" idx="1"/>
          </p:nvPr>
        </p:nvSpPr>
        <p:spPr/>
        <p:txBody>
          <a:bodyPr/>
          <a:lstStyle/>
          <a:p>
            <a:pPr>
              <a:lnSpc>
                <a:spcPct val="150000"/>
              </a:lnSpc>
            </a:pPr>
            <a:r>
              <a:rPr lang="zh-CN" altLang="en-US" dirty="0"/>
              <a:t>指在约定期限内交换约定数量人民币与外币本金，同时定期交换两种货币利息的交易。</a:t>
            </a:r>
            <a:endParaRPr lang="en-US" dirty="0"/>
          </a:p>
        </p:txBody>
      </p:sp>
      <p:pic>
        <p:nvPicPr>
          <p:cNvPr id="4" name="图片 3"/>
          <p:cNvPicPr>
            <a:picLocks noChangeAspect="1"/>
          </p:cNvPicPr>
          <p:nvPr/>
        </p:nvPicPr>
        <p:blipFill>
          <a:blip r:embed="rId3"/>
          <a:stretch>
            <a:fillRect/>
          </a:stretch>
        </p:blipFill>
        <p:spPr>
          <a:xfrm>
            <a:off x="304800" y="3072300"/>
            <a:ext cx="8502650" cy="2971800"/>
          </a:xfrm>
          <a:prstGeom prst="rect">
            <a:avLst/>
          </a:prstGeom>
        </p:spPr>
      </p:pic>
    </p:spTree>
    <p:extLst>
      <p:ext uri="{BB962C8B-B14F-4D97-AF65-F5344CB8AC3E}">
        <p14:creationId xmlns:p14="http://schemas.microsoft.com/office/powerpoint/2010/main" val="1546927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3.6 </a:t>
            </a:r>
            <a:r>
              <a:rPr lang="zh-CN" altLang="en-US" dirty="0" smtClean="0"/>
              <a:t>外汇期权交易</a:t>
            </a:r>
            <a:endParaRPr lang="en-US" dirty="0"/>
          </a:p>
        </p:txBody>
      </p:sp>
      <p:sp>
        <p:nvSpPr>
          <p:cNvPr id="3" name="内容占位符 2"/>
          <p:cNvSpPr>
            <a:spLocks noGrp="1"/>
          </p:cNvSpPr>
          <p:nvPr>
            <p:ph sz="quarter" idx="1"/>
          </p:nvPr>
        </p:nvSpPr>
        <p:spPr/>
        <p:txBody>
          <a:bodyPr/>
          <a:lstStyle/>
          <a:p>
            <a:pPr>
              <a:lnSpc>
                <a:spcPct val="150000"/>
              </a:lnSpc>
            </a:pPr>
            <a:r>
              <a:rPr lang="zh-CN" altLang="en-US" dirty="0"/>
              <a:t>指交易双方以约定汇率，在约定的未来某一日期（非即期起息日）进行人民币对外汇交易的权利。</a:t>
            </a:r>
            <a:endParaRPr lang="en-US" dirty="0"/>
          </a:p>
        </p:txBody>
      </p:sp>
      <p:pic>
        <p:nvPicPr>
          <p:cNvPr id="4" name="图片 3"/>
          <p:cNvPicPr>
            <a:picLocks noChangeAspect="1"/>
          </p:cNvPicPr>
          <p:nvPr/>
        </p:nvPicPr>
        <p:blipFill>
          <a:blip r:embed="rId3"/>
          <a:stretch>
            <a:fillRect/>
          </a:stretch>
        </p:blipFill>
        <p:spPr>
          <a:xfrm>
            <a:off x="1143000" y="2819400"/>
            <a:ext cx="7315200" cy="3448050"/>
          </a:xfrm>
          <a:prstGeom prst="rect">
            <a:avLst/>
          </a:prstGeom>
        </p:spPr>
      </p:pic>
    </p:spTree>
    <p:extLst>
      <p:ext uri="{BB962C8B-B14F-4D97-AF65-F5344CB8AC3E}">
        <p14:creationId xmlns:p14="http://schemas.microsoft.com/office/powerpoint/2010/main" val="2951757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3.7 </a:t>
            </a:r>
            <a:r>
              <a:rPr lang="zh-CN" altLang="en-US" dirty="0" smtClean="0"/>
              <a:t>外汇拆借交易</a:t>
            </a:r>
            <a:endParaRPr lang="en-US" dirty="0"/>
          </a:p>
        </p:txBody>
      </p:sp>
      <p:sp>
        <p:nvSpPr>
          <p:cNvPr id="3" name="内容占位符 2"/>
          <p:cNvSpPr>
            <a:spLocks noGrp="1"/>
          </p:cNvSpPr>
          <p:nvPr>
            <p:ph sz="quarter" idx="1"/>
          </p:nvPr>
        </p:nvSpPr>
        <p:spPr>
          <a:xfrm>
            <a:off x="914400" y="1447800"/>
            <a:ext cx="7772400" cy="1828800"/>
          </a:xfrm>
        </p:spPr>
        <p:txBody>
          <a:bodyPr/>
          <a:lstStyle/>
          <a:p>
            <a:pPr>
              <a:lnSpc>
                <a:spcPct val="150000"/>
              </a:lnSpc>
            </a:pPr>
            <a:r>
              <a:rPr lang="zh-CN" altLang="en-US" dirty="0"/>
              <a:t>指金融机构间为解决外币资金余缺而进行的短期外币资金融通行为</a:t>
            </a:r>
            <a:r>
              <a:rPr lang="zh-CN" altLang="en-US" dirty="0" smtClean="0"/>
              <a:t>。</a:t>
            </a:r>
            <a:endParaRPr lang="en-US" altLang="zh-CN" dirty="0" smtClean="0"/>
          </a:p>
          <a:p>
            <a:pPr>
              <a:lnSpc>
                <a:spcPct val="150000"/>
              </a:lnSpc>
            </a:pPr>
            <a:endParaRPr lang="en-US" b="1" dirty="0"/>
          </a:p>
        </p:txBody>
      </p:sp>
      <p:sp>
        <p:nvSpPr>
          <p:cNvPr id="13" name="矩形 12"/>
          <p:cNvSpPr/>
          <p:nvPr/>
        </p:nvSpPr>
        <p:spPr>
          <a:xfrm>
            <a:off x="3723249" y="39808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起息日</a:t>
            </a:r>
            <a:endParaRPr lang="en-US" dirty="0"/>
          </a:p>
        </p:txBody>
      </p:sp>
      <p:sp>
        <p:nvSpPr>
          <p:cNvPr id="14" name="矩形 13"/>
          <p:cNvSpPr/>
          <p:nvPr/>
        </p:nvSpPr>
        <p:spPr>
          <a:xfrm>
            <a:off x="6943383" y="39808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还款日</a:t>
            </a:r>
            <a:r>
              <a:rPr lang="en-US" altLang="zh-CN" dirty="0" smtClean="0"/>
              <a:t>/</a:t>
            </a:r>
          </a:p>
          <a:p>
            <a:pPr algn="ctr"/>
            <a:r>
              <a:rPr lang="zh-CN" altLang="en-US" dirty="0" smtClean="0"/>
              <a:t>到期日</a:t>
            </a:r>
            <a:endParaRPr lang="en-US" dirty="0"/>
          </a:p>
        </p:txBody>
      </p:sp>
      <p:cxnSp>
        <p:nvCxnSpPr>
          <p:cNvPr id="15" name="直接箭头连接符 14"/>
          <p:cNvCxnSpPr>
            <a:stCxn id="13" idx="3"/>
            <a:endCxn id="14" idx="1"/>
          </p:cNvCxnSpPr>
          <p:nvPr/>
        </p:nvCxnSpPr>
        <p:spPr>
          <a:xfrm>
            <a:off x="5323449" y="4361894"/>
            <a:ext cx="16199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文本框 15"/>
          <p:cNvSpPr txBox="1"/>
          <p:nvPr/>
        </p:nvSpPr>
        <p:spPr>
          <a:xfrm>
            <a:off x="5647983" y="3962400"/>
            <a:ext cx="800219" cy="369332"/>
          </a:xfrm>
          <a:prstGeom prst="rect">
            <a:avLst/>
          </a:prstGeom>
          <a:noFill/>
        </p:spPr>
        <p:txBody>
          <a:bodyPr wrap="none" rtlCol="0">
            <a:spAutoFit/>
          </a:bodyPr>
          <a:lstStyle/>
          <a:p>
            <a:r>
              <a:rPr lang="en-US" altLang="zh-CN" dirty="0" smtClean="0"/>
              <a:t>+</a:t>
            </a:r>
            <a:r>
              <a:rPr lang="zh-CN" altLang="en-US" dirty="0" smtClean="0"/>
              <a:t>期限</a:t>
            </a:r>
            <a:endParaRPr lang="en-US" dirty="0"/>
          </a:p>
        </p:txBody>
      </p:sp>
      <p:sp>
        <p:nvSpPr>
          <p:cNvPr id="17" name="矩形 16"/>
          <p:cNvSpPr/>
          <p:nvPr/>
        </p:nvSpPr>
        <p:spPr>
          <a:xfrm>
            <a:off x="914400" y="39808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18" name="直接箭头连接符 17"/>
          <p:cNvCxnSpPr>
            <a:stCxn id="17" idx="3"/>
            <a:endCxn id="13" idx="1"/>
          </p:cNvCxnSpPr>
          <p:nvPr/>
        </p:nvCxnSpPr>
        <p:spPr>
          <a:xfrm>
            <a:off x="2514600" y="4361894"/>
            <a:ext cx="12086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8307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914400"/>
            <a:ext cx="838200" cy="4876800"/>
          </a:xfrm>
        </p:spPr>
        <p:txBody>
          <a:bodyPr vert="horz">
            <a:normAutofit fontScale="90000"/>
          </a:bodyPr>
          <a:lstStyle/>
          <a:p>
            <a:r>
              <a:rPr lang="en-US" b="1" dirty="0" smtClean="0"/>
              <a:t>4 </a:t>
            </a:r>
            <a:r>
              <a:rPr lang="zh-CN" altLang="en-US" b="1" dirty="0" smtClean="0"/>
              <a:t>银行间本币市场</a:t>
            </a:r>
            <a:endParaRPr lang="en-US" b="1" dirty="0"/>
          </a:p>
        </p:txBody>
      </p:sp>
      <p:graphicFrame>
        <p:nvGraphicFramePr>
          <p:cNvPr id="5" name="对象 4"/>
          <p:cNvGraphicFramePr>
            <a:graphicFrameLocks noChangeAspect="1"/>
          </p:cNvGraphicFramePr>
          <p:nvPr>
            <p:extLst>
              <p:ext uri="{D42A27DB-BD31-4B8C-83A1-F6EECF244321}">
                <p14:modId xmlns:p14="http://schemas.microsoft.com/office/powerpoint/2010/main" val="969704869"/>
              </p:ext>
            </p:extLst>
          </p:nvPr>
        </p:nvGraphicFramePr>
        <p:xfrm>
          <a:off x="1762125" y="-558800"/>
          <a:ext cx="5537200" cy="7823200"/>
        </p:xfrm>
        <a:graphic>
          <a:graphicData uri="http://schemas.openxmlformats.org/presentationml/2006/ole">
            <mc:AlternateContent xmlns:mc="http://schemas.openxmlformats.org/markup-compatibility/2006">
              <mc:Choice xmlns:v="urn:schemas-microsoft-com:vml" Requires="v">
                <p:oleObj spid="_x0000_s5184" name="Visio" r:id="rId4" imgW="7572367" imgH="10706040" progId="Visio.Drawing.15">
                  <p:embed/>
                </p:oleObj>
              </mc:Choice>
              <mc:Fallback>
                <p:oleObj name="Visio" r:id="rId4" imgW="7572367" imgH="10706040" progId="Visio.Drawing.15">
                  <p:embed/>
                  <p:pic>
                    <p:nvPicPr>
                      <p:cNvPr id="5" name="对象 4"/>
                      <p:cNvPicPr/>
                      <p:nvPr/>
                    </p:nvPicPr>
                    <p:blipFill>
                      <a:blip r:embed="rId5"/>
                      <a:stretch>
                        <a:fillRect/>
                      </a:stretch>
                    </p:blipFill>
                    <p:spPr>
                      <a:xfrm>
                        <a:off x="1762125" y="-558800"/>
                        <a:ext cx="5537200" cy="7823200"/>
                      </a:xfrm>
                      <a:prstGeom prst="rect">
                        <a:avLst/>
                      </a:prstGeom>
                    </p:spPr>
                  </p:pic>
                </p:oleObj>
              </mc:Fallback>
            </mc:AlternateContent>
          </a:graphicData>
        </a:graphic>
      </p:graphicFrame>
    </p:spTree>
    <p:extLst>
      <p:ext uri="{BB962C8B-B14F-4D97-AF65-F5344CB8AC3E}">
        <p14:creationId xmlns:p14="http://schemas.microsoft.com/office/powerpoint/2010/main" val="3721883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4.1 </a:t>
            </a:r>
            <a:r>
              <a:rPr lang="zh-CN" altLang="en-US" dirty="0" smtClean="0"/>
              <a:t>货币市场</a:t>
            </a:r>
            <a:endParaRPr lang="en-US" dirty="0"/>
          </a:p>
        </p:txBody>
      </p:sp>
      <p:pic>
        <p:nvPicPr>
          <p:cNvPr id="4" name="内容占位符 3"/>
          <p:cNvPicPr>
            <a:picLocks noGrp="1" noChangeAspect="1"/>
          </p:cNvPicPr>
          <p:nvPr>
            <p:ph sz="quarter" idx="1"/>
          </p:nvPr>
        </p:nvPicPr>
        <p:blipFill>
          <a:blip r:embed="rId3"/>
          <a:stretch>
            <a:fillRect/>
          </a:stretch>
        </p:blipFill>
        <p:spPr>
          <a:xfrm>
            <a:off x="2338012" y="2273300"/>
            <a:ext cx="4925176" cy="2921000"/>
          </a:xfrm>
          <a:prstGeom prst="rect">
            <a:avLst/>
          </a:prstGeom>
        </p:spPr>
      </p:pic>
    </p:spTree>
    <p:extLst>
      <p:ext uri="{BB962C8B-B14F-4D97-AF65-F5344CB8AC3E}">
        <p14:creationId xmlns:p14="http://schemas.microsoft.com/office/powerpoint/2010/main" val="2645055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4.1.1 </a:t>
            </a:r>
            <a:r>
              <a:rPr lang="zh-CN" altLang="en-US" dirty="0" smtClean="0"/>
              <a:t>货币市场</a:t>
            </a:r>
            <a:r>
              <a:rPr lang="en-US" altLang="zh-CN" dirty="0" smtClean="0"/>
              <a:t>-</a:t>
            </a:r>
            <a:r>
              <a:rPr lang="zh-CN" altLang="en-US" dirty="0" smtClean="0"/>
              <a:t>信用拆借</a:t>
            </a:r>
            <a:endParaRPr lang="en-US" dirty="0"/>
          </a:p>
        </p:txBody>
      </p:sp>
      <p:sp>
        <p:nvSpPr>
          <p:cNvPr id="3" name="内容占位符 2"/>
          <p:cNvSpPr>
            <a:spLocks noGrp="1"/>
          </p:cNvSpPr>
          <p:nvPr>
            <p:ph sz="quarter" idx="1"/>
          </p:nvPr>
        </p:nvSpPr>
        <p:spPr/>
        <p:txBody>
          <a:bodyPr/>
          <a:lstStyle/>
          <a:p>
            <a:pPr>
              <a:lnSpc>
                <a:spcPct val="150000"/>
              </a:lnSpc>
            </a:pPr>
            <a:r>
              <a:rPr lang="zh-CN" altLang="en-US" sz="2400" dirty="0"/>
              <a:t>业务介绍</a:t>
            </a:r>
            <a:r>
              <a:rPr lang="zh-CN" altLang="en-US" sz="2400" dirty="0">
                <a:sym typeface="Wingdings" pitchFamily="2" charset="2"/>
              </a:rPr>
              <a:t>：</a:t>
            </a:r>
            <a:endParaRPr lang="en-US" altLang="zh-CN" sz="2400" dirty="0"/>
          </a:p>
          <a:p>
            <a:pPr>
              <a:lnSpc>
                <a:spcPct val="150000"/>
              </a:lnSpc>
              <a:buNone/>
            </a:pPr>
            <a:r>
              <a:rPr lang="zh-CN" altLang="en-US" sz="2400" dirty="0"/>
              <a:t>   信用拆借是金融机构之间以彼此信誉为保障的</a:t>
            </a:r>
            <a:r>
              <a:rPr lang="zh-CN" altLang="en-US" sz="2400" dirty="0">
                <a:solidFill>
                  <a:srgbClr val="FF0000"/>
                </a:solidFill>
              </a:rPr>
              <a:t>短期资金融通业务</a:t>
            </a:r>
            <a:r>
              <a:rPr lang="zh-CN" altLang="en-US" sz="2400" dirty="0"/>
              <a:t>。人民银行规定参与银行间市场的各类金融机构的拆借最长</a:t>
            </a:r>
            <a:r>
              <a:rPr lang="zh-CN" altLang="en-US" sz="2400" dirty="0">
                <a:solidFill>
                  <a:srgbClr val="FF0000"/>
                </a:solidFill>
              </a:rPr>
              <a:t>期限</a:t>
            </a:r>
            <a:r>
              <a:rPr lang="zh-CN" altLang="en-US" sz="2400" dirty="0"/>
              <a:t>、最大</a:t>
            </a:r>
            <a:r>
              <a:rPr lang="zh-CN" altLang="en-US" sz="2400" dirty="0">
                <a:solidFill>
                  <a:srgbClr val="FF0000"/>
                </a:solidFill>
              </a:rPr>
              <a:t>融资规模</a:t>
            </a:r>
            <a:r>
              <a:rPr lang="zh-CN" altLang="en-US" sz="2400" dirty="0"/>
              <a:t>（</a:t>
            </a:r>
            <a:r>
              <a:rPr lang="zh-CN" altLang="en-US" sz="2400" dirty="0">
                <a:solidFill>
                  <a:srgbClr val="FF0000"/>
                </a:solidFill>
              </a:rPr>
              <a:t>限额</a:t>
            </a:r>
            <a:r>
              <a:rPr lang="zh-CN" altLang="en-US" sz="2400" dirty="0"/>
              <a:t>或</a:t>
            </a:r>
            <a:r>
              <a:rPr lang="zh-CN" altLang="en-US" sz="2400" dirty="0">
                <a:solidFill>
                  <a:srgbClr val="FF0000"/>
                </a:solidFill>
              </a:rPr>
              <a:t>比例</a:t>
            </a:r>
            <a:r>
              <a:rPr lang="zh-CN" altLang="en-US" sz="2400" dirty="0"/>
              <a:t>）。在本市场中信用拆借是无担保场外交易，借方在交易期限内得到资金，当到达拆借期限时，将</a:t>
            </a:r>
            <a:r>
              <a:rPr lang="zh-CN" altLang="en-US" sz="2400" dirty="0">
                <a:solidFill>
                  <a:srgbClr val="FF0000"/>
                </a:solidFill>
              </a:rPr>
              <a:t>本金</a:t>
            </a:r>
            <a:r>
              <a:rPr lang="zh-CN" altLang="en-US" sz="2400" dirty="0"/>
              <a:t>和</a:t>
            </a:r>
            <a:r>
              <a:rPr lang="zh-CN" altLang="en-US" sz="2400" dirty="0">
                <a:solidFill>
                  <a:srgbClr val="FF0000"/>
                </a:solidFill>
              </a:rPr>
              <a:t>利息</a:t>
            </a:r>
            <a:r>
              <a:rPr lang="zh-CN" altLang="en-US" sz="2400" dirty="0"/>
              <a:t>一并返还给贷方。</a:t>
            </a:r>
          </a:p>
          <a:p>
            <a:endParaRPr lang="en-US" dirty="0"/>
          </a:p>
          <a:p>
            <a:endParaRPr lang="en-US" dirty="0"/>
          </a:p>
        </p:txBody>
      </p:sp>
      <p:sp>
        <p:nvSpPr>
          <p:cNvPr id="4" name="矩形 3"/>
          <p:cNvSpPr/>
          <p:nvPr/>
        </p:nvSpPr>
        <p:spPr>
          <a:xfrm>
            <a:off x="4014477"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首次结算日</a:t>
            </a:r>
            <a:endParaRPr lang="en-US" dirty="0"/>
          </a:p>
        </p:txBody>
      </p:sp>
      <p:sp>
        <p:nvSpPr>
          <p:cNvPr id="5" name="矩形 4"/>
          <p:cNvSpPr/>
          <p:nvPr/>
        </p:nvSpPr>
        <p:spPr>
          <a:xfrm>
            <a:off x="7095783"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到期还款日</a:t>
            </a:r>
            <a:endParaRPr lang="en-US" dirty="0"/>
          </a:p>
        </p:txBody>
      </p:sp>
      <p:cxnSp>
        <p:nvCxnSpPr>
          <p:cNvPr id="6" name="直接箭头连接符 5"/>
          <p:cNvCxnSpPr>
            <a:stCxn id="4" idx="3"/>
            <a:endCxn id="5" idx="1"/>
          </p:cNvCxnSpPr>
          <p:nvPr/>
        </p:nvCxnSpPr>
        <p:spPr>
          <a:xfrm>
            <a:off x="5614677" y="6038294"/>
            <a:ext cx="14811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5670114" y="5638482"/>
            <a:ext cx="1261884" cy="369332"/>
          </a:xfrm>
          <a:prstGeom prst="rect">
            <a:avLst/>
          </a:prstGeom>
          <a:noFill/>
        </p:spPr>
        <p:txBody>
          <a:bodyPr wrap="none" rtlCol="0">
            <a:spAutoFit/>
          </a:bodyPr>
          <a:lstStyle/>
          <a:p>
            <a:r>
              <a:rPr lang="en-US" altLang="zh-CN" dirty="0" smtClean="0"/>
              <a:t>+</a:t>
            </a:r>
            <a:r>
              <a:rPr lang="zh-CN" altLang="en-US" dirty="0"/>
              <a:t>拆借期限</a:t>
            </a:r>
            <a:endParaRPr lang="en-US" dirty="0"/>
          </a:p>
        </p:txBody>
      </p:sp>
      <p:sp>
        <p:nvSpPr>
          <p:cNvPr id="8" name="矩形 7"/>
          <p:cNvSpPr/>
          <p:nvPr/>
        </p:nvSpPr>
        <p:spPr>
          <a:xfrm>
            <a:off x="1066800"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10" name="直接箭头连接符 9"/>
          <p:cNvCxnSpPr>
            <a:stCxn id="8" idx="3"/>
            <a:endCxn id="4" idx="1"/>
          </p:cNvCxnSpPr>
          <p:nvPr/>
        </p:nvCxnSpPr>
        <p:spPr>
          <a:xfrm>
            <a:off x="2667000" y="6038294"/>
            <a:ext cx="13474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文本框 15"/>
          <p:cNvSpPr txBox="1"/>
          <p:nvPr/>
        </p:nvSpPr>
        <p:spPr>
          <a:xfrm>
            <a:off x="2697156" y="5627132"/>
            <a:ext cx="1261884" cy="369332"/>
          </a:xfrm>
          <a:prstGeom prst="rect">
            <a:avLst/>
          </a:prstGeom>
          <a:noFill/>
        </p:spPr>
        <p:txBody>
          <a:bodyPr wrap="none" rtlCol="0">
            <a:spAutoFit/>
          </a:bodyPr>
          <a:lstStyle/>
          <a:p>
            <a:r>
              <a:rPr lang="en-US" altLang="zh-CN" dirty="0" smtClean="0"/>
              <a:t>+</a:t>
            </a:r>
            <a:r>
              <a:rPr lang="zh-CN" altLang="en-US" dirty="0"/>
              <a:t>清算速度</a:t>
            </a:r>
            <a:endParaRPr lang="en-US" dirty="0"/>
          </a:p>
        </p:txBody>
      </p:sp>
    </p:spTree>
    <p:extLst>
      <p:ext uri="{BB962C8B-B14F-4D97-AF65-F5344CB8AC3E}">
        <p14:creationId xmlns:p14="http://schemas.microsoft.com/office/powerpoint/2010/main" val="1891787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4.1.2 </a:t>
            </a:r>
            <a:r>
              <a:rPr lang="zh-CN" altLang="en-US" dirty="0" smtClean="0"/>
              <a:t>货币市场</a:t>
            </a:r>
            <a:r>
              <a:rPr lang="en-US" altLang="zh-CN" dirty="0" smtClean="0"/>
              <a:t>-</a:t>
            </a:r>
            <a:r>
              <a:rPr lang="zh-CN" altLang="en-US" dirty="0" smtClean="0"/>
              <a:t>质押式回购</a:t>
            </a:r>
            <a:endParaRPr lang="en-US" dirty="0"/>
          </a:p>
        </p:txBody>
      </p:sp>
      <p:cxnSp>
        <p:nvCxnSpPr>
          <p:cNvPr id="4" name="直接箭头连接符 9"/>
          <p:cNvCxnSpPr/>
          <p:nvPr/>
        </p:nvCxnSpPr>
        <p:spPr>
          <a:xfrm>
            <a:off x="4409306" y="2523728"/>
            <a:ext cx="10294" cy="128627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grpSp>
        <p:nvGrpSpPr>
          <p:cNvPr id="5" name="Group 19"/>
          <p:cNvGrpSpPr/>
          <p:nvPr/>
        </p:nvGrpSpPr>
        <p:grpSpPr>
          <a:xfrm>
            <a:off x="2824336" y="1875656"/>
            <a:ext cx="3220980" cy="432048"/>
            <a:chOff x="3779912" y="1700808"/>
            <a:chExt cx="2860940" cy="288032"/>
          </a:xfrm>
        </p:grpSpPr>
        <p:cxnSp>
          <p:nvCxnSpPr>
            <p:cNvPr id="6" name="直接箭头连接符 7"/>
            <p:cNvCxnSpPr/>
            <p:nvPr/>
          </p:nvCxnSpPr>
          <p:spPr>
            <a:xfrm>
              <a:off x="3851920" y="1700808"/>
              <a:ext cx="271749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11"/>
            <p:cNvCxnSpPr/>
            <p:nvPr/>
          </p:nvCxnSpPr>
          <p:spPr>
            <a:xfrm flipH="1">
              <a:off x="3779912" y="1986561"/>
              <a:ext cx="2860940" cy="2279"/>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grpSp>
      <p:grpSp>
        <p:nvGrpSpPr>
          <p:cNvPr id="8" name="Group 18"/>
          <p:cNvGrpSpPr/>
          <p:nvPr/>
        </p:nvGrpSpPr>
        <p:grpSpPr>
          <a:xfrm>
            <a:off x="2824336" y="4439070"/>
            <a:ext cx="3146692" cy="411527"/>
            <a:chOff x="4354836" y="3986824"/>
            <a:chExt cx="2571768" cy="285751"/>
          </a:xfrm>
        </p:grpSpPr>
        <p:cxnSp>
          <p:nvCxnSpPr>
            <p:cNvPr id="9" name="直接箭头连接符 12"/>
            <p:cNvCxnSpPr/>
            <p:nvPr/>
          </p:nvCxnSpPr>
          <p:spPr>
            <a:xfrm>
              <a:off x="4354836" y="3986824"/>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13"/>
            <p:cNvCxnSpPr/>
            <p:nvPr/>
          </p:nvCxnSpPr>
          <p:spPr>
            <a:xfrm flipH="1" flipV="1">
              <a:off x="4354836" y="4270987"/>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grpSp>
      <p:sp>
        <p:nvSpPr>
          <p:cNvPr id="11" name="TextBox 20"/>
          <p:cNvSpPr txBox="1"/>
          <p:nvPr/>
        </p:nvSpPr>
        <p:spPr>
          <a:xfrm>
            <a:off x="1580820" y="2081331"/>
            <a:ext cx="1512168" cy="400110"/>
          </a:xfrm>
          <a:prstGeom prst="rect">
            <a:avLst/>
          </a:prstGeom>
          <a:noFill/>
        </p:spPr>
        <p:txBody>
          <a:bodyPr wrap="square" rtlCol="0">
            <a:spAutoFit/>
          </a:bodyPr>
          <a:lstStyle/>
          <a:p>
            <a:r>
              <a:rPr lang="zh-CN" altLang="en-US" sz="2000" dirty="0"/>
              <a:t>正</a:t>
            </a:r>
            <a:r>
              <a:rPr lang="zh-CN" altLang="en-US" sz="2000" dirty="0" smtClean="0"/>
              <a:t>回</a:t>
            </a:r>
            <a:r>
              <a:rPr lang="zh-CN" altLang="en-US" sz="2000" dirty="0" smtClean="0"/>
              <a:t>购方</a:t>
            </a:r>
            <a:endParaRPr lang="en-US" sz="2000" dirty="0"/>
          </a:p>
        </p:txBody>
      </p:sp>
      <p:sp>
        <p:nvSpPr>
          <p:cNvPr id="12" name="TextBox 21"/>
          <p:cNvSpPr txBox="1"/>
          <p:nvPr/>
        </p:nvSpPr>
        <p:spPr>
          <a:xfrm>
            <a:off x="5992688" y="1731640"/>
            <a:ext cx="1512168" cy="400110"/>
          </a:xfrm>
          <a:prstGeom prst="rect">
            <a:avLst/>
          </a:prstGeom>
          <a:noFill/>
        </p:spPr>
        <p:txBody>
          <a:bodyPr wrap="square" rtlCol="0">
            <a:spAutoFit/>
          </a:bodyPr>
          <a:lstStyle/>
          <a:p>
            <a:r>
              <a:rPr lang="zh-CN" altLang="en-US" sz="2000" dirty="0" smtClean="0"/>
              <a:t>资金融出方</a:t>
            </a:r>
            <a:endParaRPr lang="en-US" sz="2000" dirty="0"/>
          </a:p>
        </p:txBody>
      </p:sp>
      <p:sp>
        <p:nvSpPr>
          <p:cNvPr id="13" name="TextBox 22"/>
          <p:cNvSpPr txBox="1"/>
          <p:nvPr/>
        </p:nvSpPr>
        <p:spPr>
          <a:xfrm>
            <a:off x="3653222" y="1429573"/>
            <a:ext cx="1512168" cy="400110"/>
          </a:xfrm>
          <a:prstGeom prst="rect">
            <a:avLst/>
          </a:prstGeom>
          <a:noFill/>
        </p:spPr>
        <p:txBody>
          <a:bodyPr wrap="square" rtlCol="0">
            <a:spAutoFit/>
          </a:bodyPr>
          <a:lstStyle/>
          <a:p>
            <a:r>
              <a:rPr lang="zh-CN" altLang="en-US" sz="2000" dirty="0"/>
              <a:t>质</a:t>
            </a:r>
            <a:r>
              <a:rPr lang="zh-CN" altLang="en-US" sz="2000" dirty="0" smtClean="0"/>
              <a:t>押债券</a:t>
            </a:r>
            <a:endParaRPr lang="en-US" sz="2000" dirty="0"/>
          </a:p>
        </p:txBody>
      </p:sp>
      <p:sp>
        <p:nvSpPr>
          <p:cNvPr id="14" name="TextBox 23"/>
          <p:cNvSpPr txBox="1"/>
          <p:nvPr/>
        </p:nvSpPr>
        <p:spPr>
          <a:xfrm>
            <a:off x="3786754" y="2343090"/>
            <a:ext cx="1512168" cy="400110"/>
          </a:xfrm>
          <a:prstGeom prst="rect">
            <a:avLst/>
          </a:prstGeom>
          <a:noFill/>
        </p:spPr>
        <p:txBody>
          <a:bodyPr wrap="square" rtlCol="0">
            <a:spAutoFit/>
          </a:bodyPr>
          <a:lstStyle/>
          <a:p>
            <a:r>
              <a:rPr lang="zh-CN" altLang="en-US" sz="2000" dirty="0" smtClean="0"/>
              <a:t>交易金额</a:t>
            </a:r>
            <a:endParaRPr lang="en-US" sz="2000" dirty="0"/>
          </a:p>
        </p:txBody>
      </p:sp>
      <p:sp>
        <p:nvSpPr>
          <p:cNvPr id="15" name="TextBox 24"/>
          <p:cNvSpPr txBox="1"/>
          <p:nvPr/>
        </p:nvSpPr>
        <p:spPr>
          <a:xfrm>
            <a:off x="2381990" y="3962400"/>
            <a:ext cx="4536504" cy="400110"/>
          </a:xfrm>
          <a:prstGeom prst="rect">
            <a:avLst/>
          </a:prstGeom>
          <a:noFill/>
        </p:spPr>
        <p:txBody>
          <a:bodyPr wrap="square" rtlCol="0">
            <a:spAutoFit/>
          </a:bodyPr>
          <a:lstStyle/>
          <a:p>
            <a:pPr>
              <a:buNone/>
            </a:pPr>
            <a:r>
              <a:rPr lang="zh-CN" altLang="en-US" sz="2000" dirty="0" smtClean="0"/>
              <a:t>交易金额 </a:t>
            </a:r>
            <a:r>
              <a:rPr lang="en-US" altLang="zh-CN" sz="2000" dirty="0" smtClean="0"/>
              <a:t>+</a:t>
            </a:r>
            <a:r>
              <a:rPr lang="zh-CN" altLang="en-US" sz="2000" dirty="0" smtClean="0"/>
              <a:t>应计利息（到期结算金额）</a:t>
            </a:r>
            <a:endParaRPr lang="en-US" altLang="zh-CN" sz="2000" dirty="0" smtClean="0"/>
          </a:p>
        </p:txBody>
      </p:sp>
      <p:sp>
        <p:nvSpPr>
          <p:cNvPr id="16" name="TextBox 25"/>
          <p:cNvSpPr txBox="1"/>
          <p:nvPr/>
        </p:nvSpPr>
        <p:spPr>
          <a:xfrm>
            <a:off x="6064696" y="2163688"/>
            <a:ext cx="1512168" cy="400110"/>
          </a:xfrm>
          <a:prstGeom prst="rect">
            <a:avLst/>
          </a:prstGeom>
          <a:noFill/>
        </p:spPr>
        <p:txBody>
          <a:bodyPr wrap="square" rtlCol="0">
            <a:spAutoFit/>
          </a:bodyPr>
          <a:lstStyle/>
          <a:p>
            <a:r>
              <a:rPr lang="zh-CN" altLang="en-US" sz="2000" dirty="0" smtClean="0"/>
              <a:t>逆回</a:t>
            </a:r>
            <a:r>
              <a:rPr lang="zh-CN" altLang="en-US" sz="2000" dirty="0" smtClean="0"/>
              <a:t>购方</a:t>
            </a:r>
            <a:endParaRPr lang="en-US" sz="2000" dirty="0"/>
          </a:p>
        </p:txBody>
      </p:sp>
      <p:sp>
        <p:nvSpPr>
          <p:cNvPr id="17" name="TextBox 26"/>
          <p:cNvSpPr txBox="1"/>
          <p:nvPr/>
        </p:nvSpPr>
        <p:spPr>
          <a:xfrm>
            <a:off x="1456184" y="1619563"/>
            <a:ext cx="1512168" cy="400110"/>
          </a:xfrm>
          <a:prstGeom prst="rect">
            <a:avLst/>
          </a:prstGeom>
          <a:noFill/>
        </p:spPr>
        <p:txBody>
          <a:bodyPr wrap="square" rtlCol="0">
            <a:spAutoFit/>
          </a:bodyPr>
          <a:lstStyle/>
          <a:p>
            <a:r>
              <a:rPr lang="zh-CN" altLang="en-US" sz="2000" dirty="0" smtClean="0"/>
              <a:t>资金融入方</a:t>
            </a:r>
            <a:endParaRPr lang="en-US" sz="2000" dirty="0"/>
          </a:p>
        </p:txBody>
      </p:sp>
      <p:sp>
        <p:nvSpPr>
          <p:cNvPr id="18" name="TextBox 27"/>
          <p:cNvSpPr txBox="1"/>
          <p:nvPr/>
        </p:nvSpPr>
        <p:spPr>
          <a:xfrm>
            <a:off x="3772983" y="4857690"/>
            <a:ext cx="1512168" cy="400110"/>
          </a:xfrm>
          <a:prstGeom prst="rect">
            <a:avLst/>
          </a:prstGeom>
          <a:noFill/>
        </p:spPr>
        <p:txBody>
          <a:bodyPr wrap="square" rtlCol="0">
            <a:spAutoFit/>
          </a:bodyPr>
          <a:lstStyle/>
          <a:p>
            <a:r>
              <a:rPr lang="zh-CN" altLang="en-US" sz="2000" dirty="0" smtClean="0"/>
              <a:t>质押债券</a:t>
            </a:r>
            <a:endParaRPr lang="en-US" sz="2000" dirty="0"/>
          </a:p>
        </p:txBody>
      </p:sp>
      <p:sp>
        <p:nvSpPr>
          <p:cNvPr id="19" name="TextBox 29"/>
          <p:cNvSpPr txBox="1"/>
          <p:nvPr/>
        </p:nvSpPr>
        <p:spPr>
          <a:xfrm>
            <a:off x="4624536" y="3171800"/>
            <a:ext cx="1512168" cy="400110"/>
          </a:xfrm>
          <a:prstGeom prst="rect">
            <a:avLst/>
          </a:prstGeom>
          <a:noFill/>
        </p:spPr>
        <p:txBody>
          <a:bodyPr wrap="square" rtlCol="0">
            <a:spAutoFit/>
          </a:bodyPr>
          <a:lstStyle/>
          <a:p>
            <a:r>
              <a:rPr lang="zh-CN" altLang="en-US" sz="2000" dirty="0" smtClean="0"/>
              <a:t>将来某一日</a:t>
            </a:r>
            <a:endParaRPr lang="en-US" sz="2000" dirty="0"/>
          </a:p>
        </p:txBody>
      </p:sp>
      <p:sp>
        <p:nvSpPr>
          <p:cNvPr id="27" name="矩形 26"/>
          <p:cNvSpPr/>
          <p:nvPr/>
        </p:nvSpPr>
        <p:spPr>
          <a:xfrm>
            <a:off x="4014477"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首次结算日</a:t>
            </a:r>
            <a:endParaRPr lang="en-US" dirty="0"/>
          </a:p>
        </p:txBody>
      </p:sp>
      <p:sp>
        <p:nvSpPr>
          <p:cNvPr id="28" name="矩形 27"/>
          <p:cNvSpPr/>
          <p:nvPr/>
        </p:nvSpPr>
        <p:spPr>
          <a:xfrm>
            <a:off x="7095783"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到期结算日</a:t>
            </a:r>
            <a:endParaRPr lang="en-US" altLang="zh-CN" dirty="0" smtClean="0"/>
          </a:p>
        </p:txBody>
      </p:sp>
      <p:cxnSp>
        <p:nvCxnSpPr>
          <p:cNvPr id="29" name="直接箭头连接符 28"/>
          <p:cNvCxnSpPr>
            <a:stCxn id="27" idx="3"/>
            <a:endCxn id="28" idx="1"/>
          </p:cNvCxnSpPr>
          <p:nvPr/>
        </p:nvCxnSpPr>
        <p:spPr>
          <a:xfrm>
            <a:off x="5614677" y="6038294"/>
            <a:ext cx="14811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文本框 29"/>
          <p:cNvSpPr txBox="1"/>
          <p:nvPr/>
        </p:nvSpPr>
        <p:spPr>
          <a:xfrm>
            <a:off x="5670114" y="5638482"/>
            <a:ext cx="1261884" cy="369332"/>
          </a:xfrm>
          <a:prstGeom prst="rect">
            <a:avLst/>
          </a:prstGeom>
          <a:noFill/>
        </p:spPr>
        <p:txBody>
          <a:bodyPr wrap="none" rtlCol="0">
            <a:spAutoFit/>
          </a:bodyPr>
          <a:lstStyle/>
          <a:p>
            <a:r>
              <a:rPr lang="en-US" altLang="zh-CN" dirty="0" smtClean="0"/>
              <a:t>+</a:t>
            </a:r>
            <a:r>
              <a:rPr lang="zh-CN" altLang="en-US" dirty="0"/>
              <a:t>回购期限</a:t>
            </a:r>
            <a:endParaRPr lang="en-US" dirty="0"/>
          </a:p>
        </p:txBody>
      </p:sp>
      <p:sp>
        <p:nvSpPr>
          <p:cNvPr id="31" name="矩形 30"/>
          <p:cNvSpPr/>
          <p:nvPr/>
        </p:nvSpPr>
        <p:spPr>
          <a:xfrm>
            <a:off x="1066800"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32" name="直接箭头连接符 31"/>
          <p:cNvCxnSpPr>
            <a:stCxn id="31" idx="3"/>
            <a:endCxn id="27" idx="1"/>
          </p:cNvCxnSpPr>
          <p:nvPr/>
        </p:nvCxnSpPr>
        <p:spPr>
          <a:xfrm>
            <a:off x="2667000" y="6038294"/>
            <a:ext cx="13474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2697156" y="5627132"/>
            <a:ext cx="1261884" cy="369332"/>
          </a:xfrm>
          <a:prstGeom prst="rect">
            <a:avLst/>
          </a:prstGeom>
          <a:noFill/>
        </p:spPr>
        <p:txBody>
          <a:bodyPr wrap="none" rtlCol="0">
            <a:spAutoFit/>
          </a:bodyPr>
          <a:lstStyle/>
          <a:p>
            <a:r>
              <a:rPr lang="en-US" altLang="zh-CN" dirty="0" smtClean="0"/>
              <a:t>+</a:t>
            </a:r>
            <a:r>
              <a:rPr lang="zh-CN" altLang="en-US" dirty="0"/>
              <a:t>清算速度</a:t>
            </a:r>
            <a:endParaRPr lang="en-US" dirty="0"/>
          </a:p>
        </p:txBody>
      </p:sp>
    </p:spTree>
    <p:extLst>
      <p:ext uri="{BB962C8B-B14F-4D97-AF65-F5344CB8AC3E}">
        <p14:creationId xmlns:p14="http://schemas.microsoft.com/office/powerpoint/2010/main" val="812772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目录</a:t>
            </a:r>
            <a:endParaRPr lang="en-US" dirty="0"/>
          </a:p>
        </p:txBody>
      </p:sp>
      <p:sp>
        <p:nvSpPr>
          <p:cNvPr id="3" name="Content Placeholder 2"/>
          <p:cNvSpPr>
            <a:spLocks noGrp="1"/>
          </p:cNvSpPr>
          <p:nvPr>
            <p:ph sz="quarter" idx="1"/>
          </p:nvPr>
        </p:nvSpPr>
        <p:spPr/>
        <p:txBody>
          <a:bodyPr anchor="ctr"/>
          <a:lstStyle/>
          <a:p>
            <a:pPr>
              <a:lnSpc>
                <a:spcPct val="150000"/>
              </a:lnSpc>
            </a:pPr>
            <a:r>
              <a:rPr lang="en-US" altLang="zh-CN" b="1" dirty="0" smtClean="0">
                <a:latin typeface="+mn-ea"/>
              </a:rPr>
              <a:t>1 </a:t>
            </a:r>
            <a:r>
              <a:rPr lang="zh-CN" altLang="en-US" b="1" dirty="0" smtClean="0">
                <a:latin typeface="+mn-ea"/>
                <a:hlinkClick r:id="rId3" action="ppaction://hlinksldjump"/>
              </a:rPr>
              <a:t>推荐阅读书目</a:t>
            </a:r>
            <a:endParaRPr lang="en-US" altLang="zh-CN" b="1" dirty="0" smtClean="0">
              <a:latin typeface="+mn-ea"/>
            </a:endParaRPr>
          </a:p>
          <a:p>
            <a:pPr>
              <a:lnSpc>
                <a:spcPct val="150000"/>
              </a:lnSpc>
            </a:pPr>
            <a:r>
              <a:rPr lang="en-US" altLang="zh-CN" b="1" dirty="0" smtClean="0">
                <a:latin typeface="+mn-ea"/>
              </a:rPr>
              <a:t>2 </a:t>
            </a:r>
            <a:r>
              <a:rPr lang="zh-CN" altLang="en-US" b="1" dirty="0" smtClean="0">
                <a:latin typeface="+mn-ea"/>
                <a:hlinkClick r:id="rId4" action="ppaction://hlinksldjump"/>
              </a:rPr>
              <a:t>银行间市场概述</a:t>
            </a:r>
            <a:endParaRPr lang="en-US" altLang="zh-CN" b="1" dirty="0" smtClean="0">
              <a:latin typeface="+mn-ea"/>
            </a:endParaRPr>
          </a:p>
          <a:p>
            <a:pPr>
              <a:lnSpc>
                <a:spcPct val="150000"/>
              </a:lnSpc>
            </a:pPr>
            <a:r>
              <a:rPr lang="en-US" altLang="zh-CN" b="1" dirty="0" smtClean="0">
                <a:latin typeface="+mn-ea"/>
              </a:rPr>
              <a:t>3 </a:t>
            </a:r>
            <a:r>
              <a:rPr lang="zh-CN" altLang="en-US" b="1" dirty="0" smtClean="0">
                <a:latin typeface="+mn-ea"/>
                <a:hlinkClick r:id="rId5" action="ppaction://hlinksldjump"/>
              </a:rPr>
              <a:t>银行间外汇市场</a:t>
            </a:r>
            <a:endParaRPr lang="en-US" altLang="zh-CN" b="1" dirty="0" smtClean="0">
              <a:latin typeface="+mn-ea"/>
            </a:endParaRPr>
          </a:p>
          <a:p>
            <a:pPr>
              <a:lnSpc>
                <a:spcPct val="150000"/>
              </a:lnSpc>
            </a:pPr>
            <a:r>
              <a:rPr lang="en-US" altLang="zh-CN" b="1" dirty="0" smtClean="0">
                <a:latin typeface="+mn-ea"/>
              </a:rPr>
              <a:t>4 </a:t>
            </a:r>
            <a:r>
              <a:rPr lang="zh-CN" altLang="en-US" b="1" dirty="0" smtClean="0">
                <a:latin typeface="+mn-ea"/>
                <a:hlinkClick r:id="rId6" action="ppaction://hlinksldjump"/>
              </a:rPr>
              <a:t>银行间本币市场</a:t>
            </a:r>
            <a:endParaRPr lang="en-US" altLang="zh-CN" b="1" dirty="0" smtClean="0">
              <a:latin typeface="+mn-ea"/>
            </a:endParaRPr>
          </a:p>
          <a:p>
            <a:pPr>
              <a:lnSpc>
                <a:spcPct val="150000"/>
              </a:lnSpc>
            </a:pPr>
            <a:r>
              <a:rPr lang="en-US" altLang="zh-CN" b="1" dirty="0" smtClean="0"/>
              <a:t>5   </a:t>
            </a:r>
            <a:r>
              <a:rPr lang="zh-CN" altLang="en-US" b="1" dirty="0" smtClean="0">
                <a:hlinkClick r:id="rId7" action="ppaction://hlinksldjump"/>
              </a:rPr>
              <a:t>参考资料</a:t>
            </a:r>
            <a:endParaRPr lang="en-US" altLang="zh-CN" b="1" dirty="0" smtClean="0"/>
          </a:p>
          <a:p>
            <a:pPr>
              <a:lnSpc>
                <a:spcPct val="150000"/>
              </a:lnSpc>
            </a:pPr>
            <a:r>
              <a:rPr lang="en-US" altLang="zh-CN" b="1" dirty="0" smtClean="0"/>
              <a:t>6   </a:t>
            </a:r>
            <a:r>
              <a:rPr lang="en-US" altLang="zh-CN" b="1" dirty="0" smtClean="0">
                <a:hlinkClick r:id="rId8" action="ppaction://hlinksldjump"/>
              </a:rPr>
              <a:t>Q&amp;A</a:t>
            </a:r>
            <a:endParaRPr lang="en-US" altLang="zh-CN" b="1" dirty="0" smtClean="0"/>
          </a:p>
          <a:p>
            <a:endParaRPr lang="en-US" altLang="zh-CN"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4.1.3 </a:t>
            </a:r>
            <a:r>
              <a:rPr lang="zh-CN" altLang="en-US" dirty="0" smtClean="0"/>
              <a:t>货币市场</a:t>
            </a:r>
            <a:r>
              <a:rPr lang="en-US" altLang="zh-CN" dirty="0" smtClean="0"/>
              <a:t>-</a:t>
            </a:r>
            <a:r>
              <a:rPr lang="zh-CN" altLang="en-US" dirty="0" smtClean="0"/>
              <a:t>买断式回购</a:t>
            </a:r>
            <a:endParaRPr lang="en-US" dirty="0"/>
          </a:p>
        </p:txBody>
      </p:sp>
      <p:cxnSp>
        <p:nvCxnSpPr>
          <p:cNvPr id="4" name="直接箭头连接符 9"/>
          <p:cNvCxnSpPr/>
          <p:nvPr/>
        </p:nvCxnSpPr>
        <p:spPr>
          <a:xfrm>
            <a:off x="4616268" y="2676128"/>
            <a:ext cx="15230" cy="125692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grpSp>
        <p:nvGrpSpPr>
          <p:cNvPr id="5" name="Group 19"/>
          <p:cNvGrpSpPr/>
          <p:nvPr/>
        </p:nvGrpSpPr>
        <p:grpSpPr>
          <a:xfrm>
            <a:off x="3031298" y="2028056"/>
            <a:ext cx="3220980" cy="432048"/>
            <a:chOff x="3779912" y="1700808"/>
            <a:chExt cx="2860940" cy="288032"/>
          </a:xfrm>
        </p:grpSpPr>
        <p:cxnSp>
          <p:nvCxnSpPr>
            <p:cNvPr id="6" name="直接箭头连接符 7"/>
            <p:cNvCxnSpPr/>
            <p:nvPr/>
          </p:nvCxnSpPr>
          <p:spPr>
            <a:xfrm>
              <a:off x="3851920" y="1700808"/>
              <a:ext cx="271749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11"/>
            <p:cNvCxnSpPr/>
            <p:nvPr/>
          </p:nvCxnSpPr>
          <p:spPr>
            <a:xfrm flipH="1">
              <a:off x="3779912" y="1986561"/>
              <a:ext cx="2860940" cy="2279"/>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grpSp>
      <p:grpSp>
        <p:nvGrpSpPr>
          <p:cNvPr id="8" name="Group 18"/>
          <p:cNvGrpSpPr/>
          <p:nvPr/>
        </p:nvGrpSpPr>
        <p:grpSpPr>
          <a:xfrm>
            <a:off x="3105586" y="4577879"/>
            <a:ext cx="3146692" cy="411527"/>
            <a:chOff x="4354836" y="3986824"/>
            <a:chExt cx="2571768" cy="285751"/>
          </a:xfrm>
        </p:grpSpPr>
        <p:cxnSp>
          <p:nvCxnSpPr>
            <p:cNvPr id="9" name="直接箭头连接符 12"/>
            <p:cNvCxnSpPr/>
            <p:nvPr/>
          </p:nvCxnSpPr>
          <p:spPr>
            <a:xfrm>
              <a:off x="4354836" y="3986824"/>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13"/>
            <p:cNvCxnSpPr/>
            <p:nvPr/>
          </p:nvCxnSpPr>
          <p:spPr>
            <a:xfrm flipH="1" flipV="1">
              <a:off x="4354836" y="4270987"/>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grpSp>
      <p:sp>
        <p:nvSpPr>
          <p:cNvPr id="11" name="TextBox 20"/>
          <p:cNvSpPr txBox="1"/>
          <p:nvPr/>
        </p:nvSpPr>
        <p:spPr>
          <a:xfrm>
            <a:off x="1807162" y="2388096"/>
            <a:ext cx="1512168" cy="400110"/>
          </a:xfrm>
          <a:prstGeom prst="rect">
            <a:avLst/>
          </a:prstGeom>
          <a:noFill/>
        </p:spPr>
        <p:txBody>
          <a:bodyPr wrap="square" rtlCol="0">
            <a:spAutoFit/>
          </a:bodyPr>
          <a:lstStyle/>
          <a:p>
            <a:r>
              <a:rPr lang="zh-CN" altLang="en-US" sz="2000" dirty="0" smtClean="0"/>
              <a:t>正回</a:t>
            </a:r>
            <a:r>
              <a:rPr lang="zh-CN" altLang="en-US" sz="2000" dirty="0" smtClean="0"/>
              <a:t>购方</a:t>
            </a:r>
            <a:endParaRPr lang="en-US" sz="2000" dirty="0"/>
          </a:p>
        </p:txBody>
      </p:sp>
      <p:sp>
        <p:nvSpPr>
          <p:cNvPr id="12" name="TextBox 21"/>
          <p:cNvSpPr txBox="1"/>
          <p:nvPr/>
        </p:nvSpPr>
        <p:spPr>
          <a:xfrm>
            <a:off x="6252278" y="1807958"/>
            <a:ext cx="1512168" cy="400110"/>
          </a:xfrm>
          <a:prstGeom prst="rect">
            <a:avLst/>
          </a:prstGeom>
          <a:noFill/>
        </p:spPr>
        <p:txBody>
          <a:bodyPr wrap="square" rtlCol="0">
            <a:spAutoFit/>
          </a:bodyPr>
          <a:lstStyle/>
          <a:p>
            <a:r>
              <a:rPr lang="zh-CN" altLang="en-US" sz="2000" dirty="0" smtClean="0"/>
              <a:t>资金融出方</a:t>
            </a:r>
            <a:endParaRPr lang="en-US" sz="2000" dirty="0"/>
          </a:p>
        </p:txBody>
      </p:sp>
      <p:sp>
        <p:nvSpPr>
          <p:cNvPr id="13" name="TextBox 22"/>
          <p:cNvSpPr txBox="1"/>
          <p:nvPr/>
        </p:nvSpPr>
        <p:spPr>
          <a:xfrm>
            <a:off x="4039410" y="1524000"/>
            <a:ext cx="1368152" cy="400110"/>
          </a:xfrm>
          <a:prstGeom prst="rect">
            <a:avLst/>
          </a:prstGeom>
          <a:noFill/>
        </p:spPr>
        <p:txBody>
          <a:bodyPr wrap="square" rtlCol="0">
            <a:spAutoFit/>
          </a:bodyPr>
          <a:lstStyle/>
          <a:p>
            <a:r>
              <a:rPr lang="zh-CN" altLang="en-US" sz="2000" dirty="0"/>
              <a:t>买断</a:t>
            </a:r>
            <a:r>
              <a:rPr lang="zh-CN" altLang="en-US" sz="2000" dirty="0" smtClean="0"/>
              <a:t>债券</a:t>
            </a:r>
            <a:endParaRPr lang="en-US" sz="2000" dirty="0"/>
          </a:p>
        </p:txBody>
      </p:sp>
      <p:sp>
        <p:nvSpPr>
          <p:cNvPr id="14" name="TextBox 23"/>
          <p:cNvSpPr txBox="1"/>
          <p:nvPr/>
        </p:nvSpPr>
        <p:spPr>
          <a:xfrm>
            <a:off x="4064857" y="2419290"/>
            <a:ext cx="1512168" cy="400110"/>
          </a:xfrm>
          <a:prstGeom prst="rect">
            <a:avLst/>
          </a:prstGeom>
          <a:noFill/>
        </p:spPr>
        <p:txBody>
          <a:bodyPr wrap="square" rtlCol="0">
            <a:spAutoFit/>
          </a:bodyPr>
          <a:lstStyle/>
          <a:p>
            <a:r>
              <a:rPr lang="zh-CN" altLang="en-US" sz="2000" dirty="0" smtClean="0"/>
              <a:t>首次全价</a:t>
            </a:r>
            <a:endParaRPr lang="en-US" sz="2000" dirty="0"/>
          </a:p>
        </p:txBody>
      </p:sp>
      <p:sp>
        <p:nvSpPr>
          <p:cNvPr id="15" name="TextBox 24"/>
          <p:cNvSpPr txBox="1"/>
          <p:nvPr/>
        </p:nvSpPr>
        <p:spPr>
          <a:xfrm>
            <a:off x="3470756" y="4085227"/>
            <a:ext cx="2416352" cy="400110"/>
          </a:xfrm>
          <a:prstGeom prst="rect">
            <a:avLst/>
          </a:prstGeom>
          <a:noFill/>
        </p:spPr>
        <p:txBody>
          <a:bodyPr wrap="square" rtlCol="0">
            <a:spAutoFit/>
          </a:bodyPr>
          <a:lstStyle/>
          <a:p>
            <a:pPr>
              <a:buNone/>
            </a:pPr>
            <a:r>
              <a:rPr lang="zh-CN" altLang="en-US" sz="2000" dirty="0" smtClean="0"/>
              <a:t>到期全价</a:t>
            </a:r>
            <a:r>
              <a:rPr lang="en-US" altLang="zh-CN" sz="2000" dirty="0" smtClean="0"/>
              <a:t>+</a:t>
            </a:r>
            <a:r>
              <a:rPr lang="zh-CN" altLang="en-US" sz="2000" dirty="0" smtClean="0"/>
              <a:t>回购利息</a:t>
            </a:r>
            <a:endParaRPr lang="en-US" altLang="zh-CN" sz="2000" dirty="0" smtClean="0"/>
          </a:p>
        </p:txBody>
      </p:sp>
      <p:sp>
        <p:nvSpPr>
          <p:cNvPr id="16" name="TextBox 25"/>
          <p:cNvSpPr txBox="1"/>
          <p:nvPr/>
        </p:nvSpPr>
        <p:spPr>
          <a:xfrm>
            <a:off x="6271658" y="2316088"/>
            <a:ext cx="1512168" cy="400110"/>
          </a:xfrm>
          <a:prstGeom prst="rect">
            <a:avLst/>
          </a:prstGeom>
          <a:noFill/>
        </p:spPr>
        <p:txBody>
          <a:bodyPr wrap="square" rtlCol="0">
            <a:spAutoFit/>
          </a:bodyPr>
          <a:lstStyle/>
          <a:p>
            <a:r>
              <a:rPr lang="zh-CN" altLang="en-US" sz="2000" dirty="0" smtClean="0"/>
              <a:t>逆回</a:t>
            </a:r>
            <a:r>
              <a:rPr lang="zh-CN" altLang="en-US" sz="2000" dirty="0" smtClean="0"/>
              <a:t>购方</a:t>
            </a:r>
            <a:endParaRPr lang="en-US" sz="2000" dirty="0"/>
          </a:p>
        </p:txBody>
      </p:sp>
      <p:sp>
        <p:nvSpPr>
          <p:cNvPr id="17" name="TextBox 26"/>
          <p:cNvSpPr txBox="1"/>
          <p:nvPr/>
        </p:nvSpPr>
        <p:spPr>
          <a:xfrm>
            <a:off x="1600200" y="1809157"/>
            <a:ext cx="1512168" cy="400110"/>
          </a:xfrm>
          <a:prstGeom prst="rect">
            <a:avLst/>
          </a:prstGeom>
          <a:noFill/>
        </p:spPr>
        <p:txBody>
          <a:bodyPr wrap="square" rtlCol="0">
            <a:spAutoFit/>
          </a:bodyPr>
          <a:lstStyle/>
          <a:p>
            <a:r>
              <a:rPr lang="zh-CN" altLang="en-US" sz="2000" dirty="0" smtClean="0"/>
              <a:t>资金融入方</a:t>
            </a:r>
            <a:endParaRPr lang="en-US" sz="2000" dirty="0"/>
          </a:p>
        </p:txBody>
      </p:sp>
      <p:sp>
        <p:nvSpPr>
          <p:cNvPr id="18" name="TextBox 27"/>
          <p:cNvSpPr txBox="1"/>
          <p:nvPr/>
        </p:nvSpPr>
        <p:spPr>
          <a:xfrm>
            <a:off x="4027814" y="4933890"/>
            <a:ext cx="1512168" cy="400110"/>
          </a:xfrm>
          <a:prstGeom prst="rect">
            <a:avLst/>
          </a:prstGeom>
          <a:noFill/>
        </p:spPr>
        <p:txBody>
          <a:bodyPr wrap="square" rtlCol="0">
            <a:spAutoFit/>
          </a:bodyPr>
          <a:lstStyle/>
          <a:p>
            <a:r>
              <a:rPr lang="zh-CN" altLang="en-US" sz="2000" dirty="0"/>
              <a:t>买断</a:t>
            </a:r>
            <a:r>
              <a:rPr lang="zh-CN" altLang="en-US" sz="2000" dirty="0" smtClean="0"/>
              <a:t>债券</a:t>
            </a:r>
            <a:endParaRPr lang="en-US" sz="2000" dirty="0"/>
          </a:p>
        </p:txBody>
      </p:sp>
      <p:sp>
        <p:nvSpPr>
          <p:cNvPr id="19" name="TextBox 29"/>
          <p:cNvSpPr txBox="1"/>
          <p:nvPr/>
        </p:nvSpPr>
        <p:spPr>
          <a:xfrm>
            <a:off x="4831498" y="3324200"/>
            <a:ext cx="1512168" cy="400110"/>
          </a:xfrm>
          <a:prstGeom prst="rect">
            <a:avLst/>
          </a:prstGeom>
          <a:noFill/>
        </p:spPr>
        <p:txBody>
          <a:bodyPr wrap="square" rtlCol="0">
            <a:spAutoFit/>
          </a:bodyPr>
          <a:lstStyle/>
          <a:p>
            <a:r>
              <a:rPr lang="zh-CN" altLang="en-US" sz="2000" dirty="0" smtClean="0"/>
              <a:t>将来某一日</a:t>
            </a:r>
            <a:endParaRPr lang="en-US" sz="2000" dirty="0"/>
          </a:p>
        </p:txBody>
      </p:sp>
      <p:sp>
        <p:nvSpPr>
          <p:cNvPr id="27" name="矩形 26"/>
          <p:cNvSpPr/>
          <p:nvPr/>
        </p:nvSpPr>
        <p:spPr>
          <a:xfrm>
            <a:off x="4014477"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首次结算日</a:t>
            </a:r>
            <a:endParaRPr lang="en-US" dirty="0"/>
          </a:p>
        </p:txBody>
      </p:sp>
      <p:sp>
        <p:nvSpPr>
          <p:cNvPr id="28" name="矩形 27"/>
          <p:cNvSpPr/>
          <p:nvPr/>
        </p:nvSpPr>
        <p:spPr>
          <a:xfrm>
            <a:off x="7095783"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到期结算日</a:t>
            </a:r>
            <a:endParaRPr lang="en-US" altLang="zh-CN" dirty="0" smtClean="0"/>
          </a:p>
        </p:txBody>
      </p:sp>
      <p:cxnSp>
        <p:nvCxnSpPr>
          <p:cNvPr id="29" name="直接箭头连接符 28"/>
          <p:cNvCxnSpPr>
            <a:stCxn id="27" idx="3"/>
            <a:endCxn id="28" idx="1"/>
          </p:cNvCxnSpPr>
          <p:nvPr/>
        </p:nvCxnSpPr>
        <p:spPr>
          <a:xfrm>
            <a:off x="5614677" y="6038294"/>
            <a:ext cx="14811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文本框 29"/>
          <p:cNvSpPr txBox="1"/>
          <p:nvPr/>
        </p:nvSpPr>
        <p:spPr>
          <a:xfrm>
            <a:off x="5670114" y="5638482"/>
            <a:ext cx="1261884" cy="369332"/>
          </a:xfrm>
          <a:prstGeom prst="rect">
            <a:avLst/>
          </a:prstGeom>
          <a:noFill/>
        </p:spPr>
        <p:txBody>
          <a:bodyPr wrap="none" rtlCol="0">
            <a:spAutoFit/>
          </a:bodyPr>
          <a:lstStyle/>
          <a:p>
            <a:r>
              <a:rPr lang="en-US" altLang="zh-CN" dirty="0" smtClean="0"/>
              <a:t>+</a:t>
            </a:r>
            <a:r>
              <a:rPr lang="zh-CN" altLang="en-US" dirty="0"/>
              <a:t>回</a:t>
            </a:r>
            <a:r>
              <a:rPr lang="zh-CN" altLang="en-US" dirty="0" smtClean="0"/>
              <a:t>购期限</a:t>
            </a:r>
            <a:endParaRPr lang="en-US" dirty="0"/>
          </a:p>
        </p:txBody>
      </p:sp>
      <p:sp>
        <p:nvSpPr>
          <p:cNvPr id="31" name="矩形 30"/>
          <p:cNvSpPr/>
          <p:nvPr/>
        </p:nvSpPr>
        <p:spPr>
          <a:xfrm>
            <a:off x="1066800"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32" name="直接箭头连接符 31"/>
          <p:cNvCxnSpPr>
            <a:stCxn id="31" idx="3"/>
            <a:endCxn id="27" idx="1"/>
          </p:cNvCxnSpPr>
          <p:nvPr/>
        </p:nvCxnSpPr>
        <p:spPr>
          <a:xfrm>
            <a:off x="2667000" y="6038294"/>
            <a:ext cx="13474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2697156" y="5627132"/>
            <a:ext cx="1261884" cy="369332"/>
          </a:xfrm>
          <a:prstGeom prst="rect">
            <a:avLst/>
          </a:prstGeom>
          <a:noFill/>
        </p:spPr>
        <p:txBody>
          <a:bodyPr wrap="none" rtlCol="0">
            <a:spAutoFit/>
          </a:bodyPr>
          <a:lstStyle/>
          <a:p>
            <a:r>
              <a:rPr lang="en-US" altLang="zh-CN" dirty="0" smtClean="0"/>
              <a:t>+</a:t>
            </a:r>
            <a:r>
              <a:rPr lang="zh-CN" altLang="en-US" dirty="0"/>
              <a:t>清算速度</a:t>
            </a:r>
            <a:endParaRPr lang="en-US" dirty="0"/>
          </a:p>
        </p:txBody>
      </p:sp>
    </p:spTree>
    <p:extLst>
      <p:ext uri="{BB962C8B-B14F-4D97-AF65-F5344CB8AC3E}">
        <p14:creationId xmlns:p14="http://schemas.microsoft.com/office/powerpoint/2010/main" val="3640804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4.1.4 </a:t>
            </a:r>
            <a:r>
              <a:rPr lang="zh-CN" altLang="en-US" dirty="0" smtClean="0"/>
              <a:t>区别</a:t>
            </a:r>
            <a:endParaRPr lang="en-US" dirty="0"/>
          </a:p>
        </p:txBody>
      </p:sp>
      <p:sp>
        <p:nvSpPr>
          <p:cNvPr id="3" name="内容占位符 2"/>
          <p:cNvSpPr>
            <a:spLocks noGrp="1"/>
          </p:cNvSpPr>
          <p:nvPr>
            <p:ph sz="quarter" idx="1"/>
          </p:nvPr>
        </p:nvSpPr>
        <p:spPr/>
        <p:txBody>
          <a:bodyPr/>
          <a:lstStyle/>
          <a:p>
            <a:pPr>
              <a:lnSpc>
                <a:spcPct val="150000"/>
              </a:lnSpc>
            </a:pPr>
            <a:r>
              <a:rPr lang="zh-CN" altLang="en-US" b="1" dirty="0" smtClean="0"/>
              <a:t>拆借</a:t>
            </a:r>
            <a:r>
              <a:rPr lang="en-US" altLang="zh-CN" b="1" dirty="0"/>
              <a:t>VS</a:t>
            </a:r>
            <a:r>
              <a:rPr lang="zh-CN" altLang="en-US" b="1" dirty="0"/>
              <a:t>回购：</a:t>
            </a:r>
            <a:r>
              <a:rPr lang="zh-CN" altLang="en-US" dirty="0"/>
              <a:t>是否有履约保障 </a:t>
            </a:r>
          </a:p>
          <a:p>
            <a:pPr>
              <a:lnSpc>
                <a:spcPct val="150000"/>
              </a:lnSpc>
            </a:pPr>
            <a:r>
              <a:rPr lang="zh-CN" altLang="en-US" b="1" dirty="0" smtClean="0"/>
              <a:t>质</a:t>
            </a:r>
            <a:r>
              <a:rPr lang="zh-CN" altLang="en-US" b="1" dirty="0"/>
              <a:t>押式回购</a:t>
            </a:r>
            <a:r>
              <a:rPr lang="en-US" altLang="zh-CN" b="1" dirty="0"/>
              <a:t>VS</a:t>
            </a:r>
            <a:r>
              <a:rPr lang="zh-CN" altLang="en-US" b="1" dirty="0"/>
              <a:t>买断式回购：</a:t>
            </a:r>
            <a:r>
              <a:rPr lang="zh-CN" altLang="en-US" dirty="0"/>
              <a:t>债券所有权是否转移 </a:t>
            </a:r>
          </a:p>
          <a:p>
            <a:pPr>
              <a:lnSpc>
                <a:spcPct val="150000"/>
              </a:lnSpc>
            </a:pPr>
            <a:r>
              <a:rPr lang="zh-CN" altLang="en-US" b="1" dirty="0" smtClean="0"/>
              <a:t>我国</a:t>
            </a:r>
            <a:r>
              <a:rPr lang="zh-CN" altLang="en-US" b="1" dirty="0"/>
              <a:t>回购市场</a:t>
            </a:r>
            <a:r>
              <a:rPr lang="en-US" altLang="zh-CN" b="1" dirty="0"/>
              <a:t>VS</a:t>
            </a:r>
            <a:r>
              <a:rPr lang="zh-CN" altLang="en-US" b="1" dirty="0"/>
              <a:t>国际回购市场：</a:t>
            </a:r>
            <a:r>
              <a:rPr lang="zh-CN" altLang="en-US" dirty="0"/>
              <a:t>质押式回购为主</a:t>
            </a:r>
            <a:r>
              <a:rPr lang="en-US" altLang="zh-CN" dirty="0"/>
              <a:t>VS</a:t>
            </a:r>
            <a:r>
              <a:rPr lang="zh-CN" altLang="en-US" dirty="0"/>
              <a:t>买断式回购为主 </a:t>
            </a:r>
          </a:p>
          <a:p>
            <a:pPr>
              <a:lnSpc>
                <a:spcPct val="150000"/>
              </a:lnSpc>
            </a:pPr>
            <a:endParaRPr lang="en-US" sz="2800" dirty="0">
              <a:solidFill>
                <a:srgbClr val="FF0000"/>
              </a:solidFill>
            </a:endParaRPr>
          </a:p>
          <a:p>
            <a:endParaRPr lang="en-US" dirty="0"/>
          </a:p>
        </p:txBody>
      </p:sp>
    </p:spTree>
    <p:extLst>
      <p:ext uri="{BB962C8B-B14F-4D97-AF65-F5344CB8AC3E}">
        <p14:creationId xmlns:p14="http://schemas.microsoft.com/office/powerpoint/2010/main" val="1765126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 </a:t>
            </a:r>
            <a:r>
              <a:rPr lang="zh-CN" altLang="en-US" dirty="0" smtClean="0"/>
              <a:t>债券市场</a:t>
            </a:r>
            <a:endParaRPr lang="en-US" dirty="0"/>
          </a:p>
        </p:txBody>
      </p:sp>
      <p:pic>
        <p:nvPicPr>
          <p:cNvPr id="4" name="内容占位符 3"/>
          <p:cNvPicPr>
            <a:picLocks noGrp="1" noChangeAspect="1"/>
          </p:cNvPicPr>
          <p:nvPr>
            <p:ph sz="quarter" idx="1"/>
          </p:nvPr>
        </p:nvPicPr>
        <p:blipFill>
          <a:blip r:embed="rId3"/>
          <a:stretch>
            <a:fillRect/>
          </a:stretch>
        </p:blipFill>
        <p:spPr>
          <a:xfrm>
            <a:off x="2584271" y="1447800"/>
            <a:ext cx="4432657" cy="4572000"/>
          </a:xfrm>
          <a:prstGeom prst="rect">
            <a:avLst/>
          </a:prstGeom>
        </p:spPr>
      </p:pic>
    </p:spTree>
    <p:extLst>
      <p:ext uri="{BB962C8B-B14F-4D97-AF65-F5344CB8AC3E}">
        <p14:creationId xmlns:p14="http://schemas.microsoft.com/office/powerpoint/2010/main" val="2744280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 </a:t>
            </a:r>
            <a:r>
              <a:rPr lang="zh-CN" altLang="en-US" dirty="0" smtClean="0"/>
              <a:t>债券市场</a:t>
            </a:r>
            <a:r>
              <a:rPr lang="en-US" altLang="zh-CN" dirty="0" smtClean="0"/>
              <a:t>-</a:t>
            </a:r>
            <a:r>
              <a:rPr lang="zh-CN" altLang="en-US" dirty="0" smtClean="0"/>
              <a:t>现券</a:t>
            </a:r>
            <a:endParaRPr lang="en-US" dirty="0"/>
          </a:p>
        </p:txBody>
      </p:sp>
      <p:sp>
        <p:nvSpPr>
          <p:cNvPr id="3" name="内容占位符 2"/>
          <p:cNvSpPr>
            <a:spLocks noGrp="1"/>
          </p:cNvSpPr>
          <p:nvPr>
            <p:ph sz="quarter" idx="1"/>
          </p:nvPr>
        </p:nvSpPr>
        <p:spPr/>
        <p:txBody>
          <a:bodyPr/>
          <a:lstStyle/>
          <a:p>
            <a:pPr>
              <a:lnSpc>
                <a:spcPct val="150000"/>
              </a:lnSpc>
            </a:pPr>
            <a:r>
              <a:rPr lang="zh-CN" altLang="en-US" sz="3600" dirty="0"/>
              <a:t>现券（</a:t>
            </a:r>
            <a:r>
              <a:rPr lang="en-US" sz="3600" dirty="0"/>
              <a:t>CB</a:t>
            </a:r>
            <a:r>
              <a:rPr lang="zh-CN" altLang="en-US" sz="3600" dirty="0"/>
              <a:t>）</a:t>
            </a:r>
            <a:endParaRPr lang="en-US" sz="3600" dirty="0"/>
          </a:p>
          <a:p>
            <a:pPr>
              <a:lnSpc>
                <a:spcPct val="150000"/>
              </a:lnSpc>
            </a:pPr>
            <a:r>
              <a:rPr lang="zh-CN" altLang="en-US" sz="2800" dirty="0"/>
              <a:t>业务综述：交易双方以约定的价格</a:t>
            </a:r>
            <a:r>
              <a:rPr lang="zh-CN" altLang="en-US" sz="2800" dirty="0">
                <a:solidFill>
                  <a:srgbClr val="FF0000"/>
                </a:solidFill>
              </a:rPr>
              <a:t>转让债权所有权</a:t>
            </a:r>
            <a:r>
              <a:rPr lang="zh-CN" altLang="en-US" sz="2800" dirty="0"/>
              <a:t>的交易行为，这种交易表现以债权为交易标的，一方出资金，一方出让债券，</a:t>
            </a:r>
            <a:r>
              <a:rPr lang="zh-CN" altLang="en-US" sz="2800" dirty="0">
                <a:solidFill>
                  <a:srgbClr val="FF0000"/>
                </a:solidFill>
              </a:rPr>
              <a:t>一次买断</a:t>
            </a:r>
            <a:r>
              <a:rPr lang="zh-CN" altLang="en-US" sz="2800" dirty="0"/>
              <a:t>。</a:t>
            </a:r>
            <a:r>
              <a:rPr lang="zh-CN" altLang="en-US" dirty="0"/>
              <a:t> </a:t>
            </a:r>
            <a:endParaRPr lang="en-US" dirty="0"/>
          </a:p>
          <a:p>
            <a:endParaRPr lang="en-US" dirty="0"/>
          </a:p>
        </p:txBody>
      </p:sp>
      <p:sp>
        <p:nvSpPr>
          <p:cNvPr id="4" name="矩形 3"/>
          <p:cNvSpPr/>
          <p:nvPr/>
        </p:nvSpPr>
        <p:spPr>
          <a:xfrm>
            <a:off x="6912903" y="5105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结算日</a:t>
            </a:r>
            <a:endParaRPr lang="en-US" altLang="zh-CN" dirty="0" smtClean="0"/>
          </a:p>
        </p:txBody>
      </p:sp>
      <p:sp>
        <p:nvSpPr>
          <p:cNvPr id="5" name="矩形 4"/>
          <p:cNvSpPr/>
          <p:nvPr/>
        </p:nvSpPr>
        <p:spPr>
          <a:xfrm>
            <a:off x="883920" y="5105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6" name="直接箭头连接符 5"/>
          <p:cNvCxnSpPr>
            <a:stCxn id="5" idx="3"/>
            <a:endCxn id="4" idx="1"/>
          </p:cNvCxnSpPr>
          <p:nvPr/>
        </p:nvCxnSpPr>
        <p:spPr>
          <a:xfrm>
            <a:off x="2484120" y="5486400"/>
            <a:ext cx="44287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3836737" y="5086906"/>
            <a:ext cx="1261884" cy="369332"/>
          </a:xfrm>
          <a:prstGeom prst="rect">
            <a:avLst/>
          </a:prstGeom>
          <a:noFill/>
        </p:spPr>
        <p:txBody>
          <a:bodyPr wrap="none" rtlCol="0">
            <a:spAutoFit/>
          </a:bodyPr>
          <a:lstStyle/>
          <a:p>
            <a:r>
              <a:rPr lang="en-US" altLang="zh-CN" dirty="0" smtClean="0"/>
              <a:t>+</a:t>
            </a:r>
            <a:r>
              <a:rPr lang="zh-CN" altLang="en-US" dirty="0" smtClean="0"/>
              <a:t>清算速度</a:t>
            </a:r>
            <a:endParaRPr lang="en-US" dirty="0"/>
          </a:p>
        </p:txBody>
      </p:sp>
    </p:spTree>
    <p:extLst>
      <p:ext uri="{BB962C8B-B14F-4D97-AF65-F5344CB8AC3E}">
        <p14:creationId xmlns:p14="http://schemas.microsoft.com/office/powerpoint/2010/main" val="3462771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4.2.2 </a:t>
            </a:r>
            <a:r>
              <a:rPr lang="zh-CN" altLang="en-US" dirty="0" smtClean="0"/>
              <a:t>债券市场</a:t>
            </a:r>
            <a:r>
              <a:rPr lang="en-US" altLang="zh-CN" dirty="0" smtClean="0"/>
              <a:t>-</a:t>
            </a:r>
            <a:r>
              <a:rPr lang="zh-CN" altLang="en-US" dirty="0"/>
              <a:t>资产支持证券市场</a:t>
            </a:r>
            <a:endParaRPr lang="en-US" dirty="0"/>
          </a:p>
        </p:txBody>
      </p:sp>
      <p:sp>
        <p:nvSpPr>
          <p:cNvPr id="3" name="内容占位符 2"/>
          <p:cNvSpPr>
            <a:spLocks noGrp="1"/>
          </p:cNvSpPr>
          <p:nvPr>
            <p:ph sz="quarter" idx="1"/>
          </p:nvPr>
        </p:nvSpPr>
        <p:spPr/>
        <p:txBody>
          <a:bodyPr/>
          <a:lstStyle/>
          <a:p>
            <a:pPr>
              <a:lnSpc>
                <a:spcPct val="150000"/>
              </a:lnSpc>
            </a:pPr>
            <a:r>
              <a:rPr lang="zh-CN" altLang="en-US" sz="3600" dirty="0"/>
              <a:t>资产支持证券市场（</a:t>
            </a:r>
            <a:r>
              <a:rPr lang="en-US" sz="3600" dirty="0"/>
              <a:t>ABS</a:t>
            </a:r>
            <a:r>
              <a:rPr lang="zh-CN" altLang="en-US" sz="3600" dirty="0"/>
              <a:t>） </a:t>
            </a:r>
            <a:endParaRPr lang="en-US" sz="3600" dirty="0"/>
          </a:p>
          <a:p>
            <a:pPr lvl="0">
              <a:lnSpc>
                <a:spcPct val="150000"/>
              </a:lnSpc>
            </a:pPr>
            <a:r>
              <a:rPr lang="zh-CN" altLang="en-US" sz="2800" dirty="0"/>
              <a:t>业务综述：将可预期且稳定的未来现金流收入的资产组建资产池，并以资产池产生的现金流为支持发行证券，这种证券就是资产自持证券。 </a:t>
            </a:r>
            <a:endParaRPr lang="en-US" sz="2800" dirty="0"/>
          </a:p>
          <a:p>
            <a:endParaRPr lang="en-US" dirty="0"/>
          </a:p>
        </p:txBody>
      </p:sp>
      <p:sp>
        <p:nvSpPr>
          <p:cNvPr id="4" name="矩形 3"/>
          <p:cNvSpPr/>
          <p:nvPr/>
        </p:nvSpPr>
        <p:spPr>
          <a:xfrm>
            <a:off x="6912903" y="5105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结算日</a:t>
            </a:r>
            <a:endParaRPr lang="en-US" altLang="zh-CN" dirty="0" smtClean="0"/>
          </a:p>
        </p:txBody>
      </p:sp>
      <p:sp>
        <p:nvSpPr>
          <p:cNvPr id="5" name="矩形 4"/>
          <p:cNvSpPr/>
          <p:nvPr/>
        </p:nvSpPr>
        <p:spPr>
          <a:xfrm>
            <a:off x="883920" y="5105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6" name="直接箭头连接符 5"/>
          <p:cNvCxnSpPr>
            <a:stCxn id="5" idx="3"/>
            <a:endCxn id="4" idx="1"/>
          </p:cNvCxnSpPr>
          <p:nvPr/>
        </p:nvCxnSpPr>
        <p:spPr>
          <a:xfrm>
            <a:off x="2484120" y="5486400"/>
            <a:ext cx="44287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3836737" y="5086906"/>
            <a:ext cx="1261884" cy="369332"/>
          </a:xfrm>
          <a:prstGeom prst="rect">
            <a:avLst/>
          </a:prstGeom>
          <a:noFill/>
        </p:spPr>
        <p:txBody>
          <a:bodyPr wrap="none" rtlCol="0">
            <a:spAutoFit/>
          </a:bodyPr>
          <a:lstStyle/>
          <a:p>
            <a:r>
              <a:rPr lang="en-US" altLang="zh-CN" dirty="0" smtClean="0"/>
              <a:t>+</a:t>
            </a:r>
            <a:r>
              <a:rPr lang="zh-CN" altLang="en-US" dirty="0" smtClean="0"/>
              <a:t>清算速度</a:t>
            </a:r>
            <a:endParaRPr lang="en-US" dirty="0"/>
          </a:p>
        </p:txBody>
      </p:sp>
    </p:spTree>
    <p:extLst>
      <p:ext uri="{BB962C8B-B14F-4D97-AF65-F5344CB8AC3E}">
        <p14:creationId xmlns:p14="http://schemas.microsoft.com/office/powerpoint/2010/main" val="3686744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4.2.3 </a:t>
            </a:r>
            <a:r>
              <a:rPr lang="zh-CN" altLang="en-US" dirty="0" smtClean="0"/>
              <a:t>债券市场</a:t>
            </a:r>
            <a:r>
              <a:rPr lang="en-US" altLang="zh-CN" dirty="0" smtClean="0"/>
              <a:t>-</a:t>
            </a:r>
            <a:r>
              <a:rPr lang="zh-CN" altLang="en-US" dirty="0" smtClean="0"/>
              <a:t>债券远期</a:t>
            </a:r>
            <a:endParaRPr lang="en-US" dirty="0"/>
          </a:p>
        </p:txBody>
      </p:sp>
      <p:sp>
        <p:nvSpPr>
          <p:cNvPr id="3" name="内容占位符 2"/>
          <p:cNvSpPr>
            <a:spLocks noGrp="1"/>
          </p:cNvSpPr>
          <p:nvPr>
            <p:ph sz="quarter" idx="1"/>
          </p:nvPr>
        </p:nvSpPr>
        <p:spPr/>
        <p:txBody>
          <a:bodyPr/>
          <a:lstStyle/>
          <a:p>
            <a:pPr>
              <a:lnSpc>
                <a:spcPct val="150000"/>
              </a:lnSpc>
            </a:pPr>
            <a:r>
              <a:rPr lang="zh-CN" altLang="en-US" sz="3600" dirty="0"/>
              <a:t>债券远期市场（</a:t>
            </a:r>
            <a:r>
              <a:rPr lang="en-US" sz="3600" dirty="0"/>
              <a:t>BF</a:t>
            </a:r>
            <a:r>
              <a:rPr lang="zh-CN" altLang="en-US" sz="3600" dirty="0"/>
              <a:t>） </a:t>
            </a:r>
            <a:endParaRPr lang="en-US" sz="3600" dirty="0"/>
          </a:p>
          <a:p>
            <a:pPr lvl="0">
              <a:lnSpc>
                <a:spcPct val="150000"/>
              </a:lnSpc>
            </a:pPr>
            <a:r>
              <a:rPr lang="zh-CN" altLang="en-US" sz="2800" dirty="0"/>
              <a:t>业务综述：交易双方</a:t>
            </a:r>
            <a:r>
              <a:rPr lang="zh-CN" altLang="en-US" sz="2800" dirty="0">
                <a:solidFill>
                  <a:srgbClr val="C00000"/>
                </a:solidFill>
              </a:rPr>
              <a:t>约定在未来某一日期</a:t>
            </a:r>
            <a:r>
              <a:rPr lang="zh-CN" altLang="en-US" sz="2800" dirty="0"/>
              <a:t>，以约定价格和数量买卖标的债券的行为。 </a:t>
            </a:r>
            <a:endParaRPr lang="en-US" sz="2800" dirty="0"/>
          </a:p>
          <a:p>
            <a:pPr lvl="0">
              <a:lnSpc>
                <a:spcPct val="150000"/>
              </a:lnSpc>
            </a:pPr>
            <a:r>
              <a:rPr lang="zh-CN" altLang="en-US" sz="2800" dirty="0"/>
              <a:t>作用：</a:t>
            </a:r>
            <a:r>
              <a:rPr lang="zh-CN" altLang="en-US" sz="2800" dirty="0">
                <a:solidFill>
                  <a:srgbClr val="C00000"/>
                </a:solidFill>
              </a:rPr>
              <a:t>套期保值</a:t>
            </a:r>
            <a:r>
              <a:rPr lang="zh-CN" altLang="en-US" sz="2800" dirty="0"/>
              <a:t>、</a:t>
            </a:r>
            <a:r>
              <a:rPr lang="zh-CN" altLang="en-US" sz="2800" dirty="0">
                <a:solidFill>
                  <a:srgbClr val="C00000"/>
                </a:solidFill>
              </a:rPr>
              <a:t>投机交易</a:t>
            </a:r>
            <a:r>
              <a:rPr lang="zh-CN" altLang="en-US" sz="2800" dirty="0"/>
              <a:t>和</a:t>
            </a:r>
            <a:r>
              <a:rPr lang="zh-CN" altLang="en-US" sz="2800" dirty="0">
                <a:solidFill>
                  <a:srgbClr val="C00000"/>
                </a:solidFill>
              </a:rPr>
              <a:t>套利交易</a:t>
            </a:r>
            <a:r>
              <a:rPr lang="zh-CN" altLang="en-US" sz="2800" dirty="0"/>
              <a:t> </a:t>
            </a:r>
            <a:endParaRPr lang="en-US" sz="2800" dirty="0"/>
          </a:p>
          <a:p>
            <a:endParaRPr lang="en-US" dirty="0"/>
          </a:p>
        </p:txBody>
      </p:sp>
      <p:sp>
        <p:nvSpPr>
          <p:cNvPr id="6" name="矩形 5"/>
          <p:cNvSpPr/>
          <p:nvPr/>
        </p:nvSpPr>
        <p:spPr>
          <a:xfrm>
            <a:off x="6912903" y="5105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结算日</a:t>
            </a:r>
            <a:endParaRPr lang="en-US" altLang="zh-CN" dirty="0" smtClean="0"/>
          </a:p>
        </p:txBody>
      </p:sp>
      <p:sp>
        <p:nvSpPr>
          <p:cNvPr id="9" name="矩形 8"/>
          <p:cNvSpPr/>
          <p:nvPr/>
        </p:nvSpPr>
        <p:spPr>
          <a:xfrm>
            <a:off x="883920" y="5105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10" name="直接箭头连接符 9"/>
          <p:cNvCxnSpPr>
            <a:stCxn id="9" idx="3"/>
            <a:endCxn id="6" idx="1"/>
          </p:cNvCxnSpPr>
          <p:nvPr/>
        </p:nvCxnSpPr>
        <p:spPr>
          <a:xfrm>
            <a:off x="2484120" y="5486400"/>
            <a:ext cx="44287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文本框 14"/>
          <p:cNvSpPr txBox="1"/>
          <p:nvPr/>
        </p:nvSpPr>
        <p:spPr>
          <a:xfrm>
            <a:off x="3836737" y="5086906"/>
            <a:ext cx="1723549" cy="369332"/>
          </a:xfrm>
          <a:prstGeom prst="rect">
            <a:avLst/>
          </a:prstGeom>
          <a:noFill/>
        </p:spPr>
        <p:txBody>
          <a:bodyPr wrap="none" rtlCol="0">
            <a:spAutoFit/>
          </a:bodyPr>
          <a:lstStyle/>
          <a:p>
            <a:r>
              <a:rPr lang="en-US" altLang="zh-CN" dirty="0" smtClean="0"/>
              <a:t>+</a:t>
            </a:r>
            <a:r>
              <a:rPr lang="zh-CN" altLang="en-US" dirty="0" smtClean="0"/>
              <a:t>远期交易期限</a:t>
            </a:r>
            <a:endParaRPr lang="en-US" dirty="0"/>
          </a:p>
        </p:txBody>
      </p:sp>
    </p:spTree>
    <p:extLst>
      <p:ext uri="{BB962C8B-B14F-4D97-AF65-F5344CB8AC3E}">
        <p14:creationId xmlns:p14="http://schemas.microsoft.com/office/powerpoint/2010/main" val="149207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4.2.4 </a:t>
            </a:r>
            <a:r>
              <a:rPr lang="zh-CN" altLang="en-US" dirty="0" smtClean="0"/>
              <a:t>债券市场</a:t>
            </a:r>
            <a:r>
              <a:rPr lang="en-US" altLang="zh-CN" dirty="0" smtClean="0"/>
              <a:t>-</a:t>
            </a:r>
            <a:r>
              <a:rPr lang="zh-CN" altLang="en-US" dirty="0" smtClean="0"/>
              <a:t>债券借贷</a:t>
            </a:r>
            <a:endParaRPr lang="en-US" dirty="0"/>
          </a:p>
        </p:txBody>
      </p:sp>
      <p:sp>
        <p:nvSpPr>
          <p:cNvPr id="3" name="内容占位符 2"/>
          <p:cNvSpPr>
            <a:spLocks noGrp="1"/>
          </p:cNvSpPr>
          <p:nvPr>
            <p:ph sz="quarter" idx="1"/>
          </p:nvPr>
        </p:nvSpPr>
        <p:spPr>
          <a:xfrm>
            <a:off x="914400" y="1447800"/>
            <a:ext cx="7772400" cy="3581400"/>
          </a:xfrm>
        </p:spPr>
        <p:txBody>
          <a:bodyPr/>
          <a:lstStyle/>
          <a:p>
            <a:pPr>
              <a:lnSpc>
                <a:spcPct val="150000"/>
              </a:lnSpc>
            </a:pPr>
            <a:r>
              <a:rPr lang="zh-CN" altLang="en-US" sz="3600" dirty="0"/>
              <a:t>债券借贷市场（</a:t>
            </a:r>
            <a:r>
              <a:rPr lang="en-US" sz="3600" dirty="0"/>
              <a:t>SL</a:t>
            </a:r>
            <a:r>
              <a:rPr lang="zh-CN" altLang="en-US" sz="3600" dirty="0"/>
              <a:t>） </a:t>
            </a:r>
            <a:endParaRPr lang="en-US" sz="3600" dirty="0"/>
          </a:p>
          <a:p>
            <a:pPr lvl="0">
              <a:lnSpc>
                <a:spcPct val="150000"/>
              </a:lnSpc>
            </a:pPr>
            <a:r>
              <a:rPr lang="zh-CN" altLang="en-US" sz="2800" dirty="0"/>
              <a:t>业务综述：债券借贷是指债券融入方以一定数量的债券为质物，从债券融出方借入标的债券，同时</a:t>
            </a:r>
            <a:r>
              <a:rPr lang="zh-CN" altLang="en-US" sz="2800" dirty="0">
                <a:solidFill>
                  <a:srgbClr val="C00000"/>
                </a:solidFill>
              </a:rPr>
              <a:t>约定在未来某一日期归还所借入标的债券</a:t>
            </a:r>
            <a:r>
              <a:rPr lang="zh-CN" altLang="en-US" sz="2800" dirty="0"/>
              <a:t>，</a:t>
            </a:r>
            <a:r>
              <a:rPr lang="zh-CN" altLang="en-US" sz="2800" dirty="0">
                <a:solidFill>
                  <a:srgbClr val="C00000"/>
                </a:solidFill>
              </a:rPr>
              <a:t>并由债券融出方返还相应质物的债券融通行为</a:t>
            </a:r>
            <a:r>
              <a:rPr lang="zh-CN" altLang="en-US" sz="2800" dirty="0"/>
              <a:t>。 </a:t>
            </a:r>
            <a:endParaRPr lang="en-US" sz="2800" dirty="0"/>
          </a:p>
          <a:p>
            <a:pPr>
              <a:lnSpc>
                <a:spcPct val="150000"/>
              </a:lnSpc>
            </a:pPr>
            <a:endParaRPr lang="en-US" dirty="0"/>
          </a:p>
        </p:txBody>
      </p:sp>
      <p:sp>
        <p:nvSpPr>
          <p:cNvPr id="4" name="矩形 3"/>
          <p:cNvSpPr/>
          <p:nvPr/>
        </p:nvSpPr>
        <p:spPr>
          <a:xfrm>
            <a:off x="4014477"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首期结算日</a:t>
            </a:r>
            <a:endParaRPr lang="en-US" dirty="0"/>
          </a:p>
        </p:txBody>
      </p:sp>
      <p:sp>
        <p:nvSpPr>
          <p:cNvPr id="5" name="矩形 4"/>
          <p:cNvSpPr/>
          <p:nvPr/>
        </p:nvSpPr>
        <p:spPr>
          <a:xfrm>
            <a:off x="7095783"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到期结算日</a:t>
            </a:r>
            <a:endParaRPr lang="en-US" altLang="zh-CN" dirty="0" smtClean="0"/>
          </a:p>
        </p:txBody>
      </p:sp>
      <p:cxnSp>
        <p:nvCxnSpPr>
          <p:cNvPr id="6" name="直接箭头连接符 5"/>
          <p:cNvCxnSpPr>
            <a:stCxn id="4" idx="3"/>
            <a:endCxn id="5" idx="1"/>
          </p:cNvCxnSpPr>
          <p:nvPr/>
        </p:nvCxnSpPr>
        <p:spPr>
          <a:xfrm>
            <a:off x="5614677" y="6038294"/>
            <a:ext cx="14811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5921123" y="5635930"/>
            <a:ext cx="800219" cy="369332"/>
          </a:xfrm>
          <a:prstGeom prst="rect">
            <a:avLst/>
          </a:prstGeom>
          <a:noFill/>
        </p:spPr>
        <p:txBody>
          <a:bodyPr wrap="none" rtlCol="0">
            <a:spAutoFit/>
          </a:bodyPr>
          <a:lstStyle/>
          <a:p>
            <a:r>
              <a:rPr lang="en-US" altLang="zh-CN" dirty="0" smtClean="0"/>
              <a:t>+</a:t>
            </a:r>
            <a:r>
              <a:rPr lang="zh-CN" altLang="en-US" dirty="0" smtClean="0"/>
              <a:t>期限</a:t>
            </a:r>
            <a:endParaRPr lang="en-US" dirty="0"/>
          </a:p>
        </p:txBody>
      </p:sp>
      <p:sp>
        <p:nvSpPr>
          <p:cNvPr id="8" name="矩形 7"/>
          <p:cNvSpPr/>
          <p:nvPr/>
        </p:nvSpPr>
        <p:spPr>
          <a:xfrm>
            <a:off x="1066800"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9" name="直接箭头连接符 8"/>
          <p:cNvCxnSpPr>
            <a:stCxn id="8" idx="3"/>
            <a:endCxn id="4" idx="1"/>
          </p:cNvCxnSpPr>
          <p:nvPr/>
        </p:nvCxnSpPr>
        <p:spPr>
          <a:xfrm>
            <a:off x="2667000" y="6038294"/>
            <a:ext cx="13474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2642982" y="5652605"/>
            <a:ext cx="1261884" cy="369332"/>
          </a:xfrm>
          <a:prstGeom prst="rect">
            <a:avLst/>
          </a:prstGeom>
          <a:noFill/>
        </p:spPr>
        <p:txBody>
          <a:bodyPr wrap="none" rtlCol="0">
            <a:spAutoFit/>
          </a:bodyPr>
          <a:lstStyle/>
          <a:p>
            <a:r>
              <a:rPr lang="en-US" altLang="zh-CN" dirty="0" smtClean="0"/>
              <a:t>+</a:t>
            </a:r>
            <a:r>
              <a:rPr lang="zh-CN" altLang="en-US" dirty="0" smtClean="0"/>
              <a:t>清算速度</a:t>
            </a:r>
            <a:endParaRPr lang="en-US" dirty="0"/>
          </a:p>
        </p:txBody>
      </p:sp>
    </p:spTree>
    <p:extLst>
      <p:ext uri="{BB962C8B-B14F-4D97-AF65-F5344CB8AC3E}">
        <p14:creationId xmlns:p14="http://schemas.microsoft.com/office/powerpoint/2010/main" val="3094275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4.2.5 </a:t>
            </a:r>
            <a:r>
              <a:rPr lang="zh-CN" altLang="en-US" dirty="0" smtClean="0"/>
              <a:t>债券市场</a:t>
            </a:r>
            <a:r>
              <a:rPr lang="en-US" altLang="zh-CN" dirty="0" smtClean="0"/>
              <a:t>-</a:t>
            </a:r>
            <a:r>
              <a:rPr lang="zh-CN" altLang="en-US" dirty="0" smtClean="0"/>
              <a:t>债券预发行</a:t>
            </a:r>
            <a:endParaRPr lang="en-US" dirty="0"/>
          </a:p>
        </p:txBody>
      </p:sp>
      <p:sp>
        <p:nvSpPr>
          <p:cNvPr id="3" name="内容占位符 2"/>
          <p:cNvSpPr>
            <a:spLocks noGrp="1"/>
          </p:cNvSpPr>
          <p:nvPr>
            <p:ph sz="quarter" idx="1"/>
          </p:nvPr>
        </p:nvSpPr>
        <p:spPr/>
        <p:txBody>
          <a:bodyPr/>
          <a:lstStyle/>
          <a:p>
            <a:pPr>
              <a:lnSpc>
                <a:spcPct val="150000"/>
              </a:lnSpc>
            </a:pPr>
            <a:r>
              <a:rPr lang="zh-CN" altLang="en-US" sz="3600" dirty="0"/>
              <a:t>债券预发行交易</a:t>
            </a:r>
            <a:endParaRPr lang="en-US" altLang="zh-CN" sz="3600" dirty="0"/>
          </a:p>
          <a:p>
            <a:pPr>
              <a:lnSpc>
                <a:spcPct val="150000"/>
              </a:lnSpc>
            </a:pPr>
            <a:r>
              <a:rPr lang="zh-CN" altLang="en-US" sz="2800" dirty="0"/>
              <a:t>是指某只债券在发行公告后、正式招标发行前，市场对该债券进行买卖，并在未来某一天进行资金与债券交割的行为。从本质上说，</a:t>
            </a:r>
            <a:r>
              <a:rPr lang="zh-CN" altLang="en-US" sz="2800" dirty="0">
                <a:solidFill>
                  <a:srgbClr val="C00000"/>
                </a:solidFill>
              </a:rPr>
              <a:t>债券预发行交易是一种短期的债券远期交易</a:t>
            </a:r>
            <a:r>
              <a:rPr lang="zh-CN" altLang="en-US" sz="2800" dirty="0"/>
              <a:t>。</a:t>
            </a:r>
            <a:endParaRPr lang="en-US" altLang="en-US" sz="2800" dirty="0"/>
          </a:p>
          <a:p>
            <a:endParaRPr lang="en-US" dirty="0"/>
          </a:p>
        </p:txBody>
      </p:sp>
      <p:sp>
        <p:nvSpPr>
          <p:cNvPr id="4" name="矩形 3"/>
          <p:cNvSpPr/>
          <p:nvPr/>
        </p:nvSpPr>
        <p:spPr>
          <a:xfrm>
            <a:off x="7019583" y="53340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结算日</a:t>
            </a:r>
            <a:endParaRPr lang="en-US" altLang="zh-CN" dirty="0" smtClean="0"/>
          </a:p>
        </p:txBody>
      </p:sp>
      <p:sp>
        <p:nvSpPr>
          <p:cNvPr id="5" name="矩形 4"/>
          <p:cNvSpPr/>
          <p:nvPr/>
        </p:nvSpPr>
        <p:spPr>
          <a:xfrm>
            <a:off x="990600" y="53340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6" name="直接箭头连接符 5"/>
          <p:cNvCxnSpPr>
            <a:stCxn id="5" idx="3"/>
            <a:endCxn id="4" idx="1"/>
          </p:cNvCxnSpPr>
          <p:nvPr/>
        </p:nvCxnSpPr>
        <p:spPr>
          <a:xfrm>
            <a:off x="2590800" y="5715000"/>
            <a:ext cx="44287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3943417" y="5315506"/>
            <a:ext cx="1261884" cy="369332"/>
          </a:xfrm>
          <a:prstGeom prst="rect">
            <a:avLst/>
          </a:prstGeom>
          <a:noFill/>
        </p:spPr>
        <p:txBody>
          <a:bodyPr wrap="none" rtlCol="0">
            <a:spAutoFit/>
          </a:bodyPr>
          <a:lstStyle/>
          <a:p>
            <a:r>
              <a:rPr lang="en-US" altLang="zh-CN" dirty="0" smtClean="0"/>
              <a:t>+</a:t>
            </a:r>
            <a:r>
              <a:rPr lang="zh-CN" altLang="en-US" dirty="0" smtClean="0"/>
              <a:t>清算速度</a:t>
            </a:r>
            <a:endParaRPr lang="en-US" dirty="0"/>
          </a:p>
        </p:txBody>
      </p:sp>
    </p:spTree>
    <p:extLst>
      <p:ext uri="{BB962C8B-B14F-4D97-AF65-F5344CB8AC3E}">
        <p14:creationId xmlns:p14="http://schemas.microsoft.com/office/powerpoint/2010/main" val="779467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4.3 </a:t>
            </a:r>
            <a:r>
              <a:rPr lang="zh-CN" altLang="en-US" dirty="0" smtClean="0"/>
              <a:t>衍生品市场</a:t>
            </a:r>
            <a:endParaRPr lang="en-US" dirty="0"/>
          </a:p>
        </p:txBody>
      </p:sp>
      <p:pic>
        <p:nvPicPr>
          <p:cNvPr id="4" name="内容占位符 3"/>
          <p:cNvPicPr>
            <a:picLocks noGrp="1" noChangeAspect="1"/>
          </p:cNvPicPr>
          <p:nvPr>
            <p:ph sz="quarter" idx="1"/>
          </p:nvPr>
        </p:nvPicPr>
        <p:blipFill>
          <a:blip r:embed="rId3"/>
          <a:stretch>
            <a:fillRect/>
          </a:stretch>
        </p:blipFill>
        <p:spPr>
          <a:xfrm>
            <a:off x="2331665" y="2254250"/>
            <a:ext cx="4937870" cy="2959100"/>
          </a:xfrm>
          <a:prstGeom prst="rect">
            <a:avLst/>
          </a:prstGeom>
        </p:spPr>
      </p:pic>
    </p:spTree>
    <p:extLst>
      <p:ext uri="{BB962C8B-B14F-4D97-AF65-F5344CB8AC3E}">
        <p14:creationId xmlns:p14="http://schemas.microsoft.com/office/powerpoint/2010/main" val="1473901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4.3.1 </a:t>
            </a:r>
            <a:r>
              <a:rPr lang="zh-CN" altLang="en-US" dirty="0" smtClean="0"/>
              <a:t>衍生品市场</a:t>
            </a:r>
            <a:r>
              <a:rPr lang="en-US" altLang="zh-CN" dirty="0" smtClean="0"/>
              <a:t>-</a:t>
            </a:r>
            <a:r>
              <a:rPr lang="zh-CN" altLang="en-US" dirty="0" smtClean="0"/>
              <a:t>利率互换</a:t>
            </a:r>
            <a:endParaRPr lang="en-US" dirty="0"/>
          </a:p>
        </p:txBody>
      </p:sp>
      <p:sp>
        <p:nvSpPr>
          <p:cNvPr id="3" name="内容占位符 2"/>
          <p:cNvSpPr>
            <a:spLocks noGrp="1"/>
          </p:cNvSpPr>
          <p:nvPr>
            <p:ph sz="quarter" idx="1"/>
          </p:nvPr>
        </p:nvSpPr>
        <p:spPr>
          <a:xfrm>
            <a:off x="914400" y="1447800"/>
            <a:ext cx="7772400" cy="5181600"/>
          </a:xfrm>
        </p:spPr>
        <p:txBody>
          <a:bodyPr>
            <a:normAutofit/>
          </a:bodyPr>
          <a:lstStyle/>
          <a:p>
            <a:pPr>
              <a:lnSpc>
                <a:spcPct val="170000"/>
              </a:lnSpc>
            </a:pPr>
            <a:r>
              <a:rPr lang="zh-CN" altLang="en-US" sz="3800" dirty="0"/>
              <a:t>固定</a:t>
            </a:r>
            <a:r>
              <a:rPr lang="en-US" sz="3800" dirty="0"/>
              <a:t>-</a:t>
            </a:r>
            <a:r>
              <a:rPr lang="zh-CN" altLang="en-US" sz="3800" dirty="0"/>
              <a:t>浮动</a:t>
            </a:r>
            <a:r>
              <a:rPr lang="zh-CN" altLang="en-US" sz="3800" dirty="0" smtClean="0"/>
              <a:t>互换</a:t>
            </a:r>
            <a:endParaRPr lang="en-US" altLang="zh-CN" sz="3800" dirty="0">
              <a:latin typeface="+mn-ea"/>
            </a:endParaRPr>
          </a:p>
          <a:p>
            <a:pPr lvl="0">
              <a:lnSpc>
                <a:spcPct val="170000"/>
              </a:lnSpc>
            </a:pPr>
            <a:r>
              <a:rPr lang="zh-CN" altLang="en-US" sz="3800" dirty="0" smtClean="0"/>
              <a:t>基准</a:t>
            </a:r>
            <a:r>
              <a:rPr lang="zh-CN" altLang="en-US" sz="3800" dirty="0"/>
              <a:t>互换（浮动</a:t>
            </a:r>
            <a:r>
              <a:rPr lang="en-US" sz="3800" dirty="0"/>
              <a:t>-</a:t>
            </a:r>
            <a:r>
              <a:rPr lang="zh-CN" altLang="en-US" sz="3800" dirty="0"/>
              <a:t>浮动</a:t>
            </a:r>
            <a:r>
              <a:rPr lang="zh-CN" altLang="en-US" sz="3800" dirty="0" smtClean="0"/>
              <a:t>）</a:t>
            </a:r>
            <a:endParaRPr lang="en-US" sz="3800" dirty="0"/>
          </a:p>
          <a:p>
            <a:endParaRPr lang="en-US" dirty="0"/>
          </a:p>
        </p:txBody>
      </p:sp>
      <p:pic>
        <p:nvPicPr>
          <p:cNvPr id="5" name="图片 4"/>
          <p:cNvPicPr>
            <a:picLocks noChangeAspect="1"/>
          </p:cNvPicPr>
          <p:nvPr/>
        </p:nvPicPr>
        <p:blipFill>
          <a:blip r:embed="rId3"/>
          <a:stretch>
            <a:fillRect/>
          </a:stretch>
        </p:blipFill>
        <p:spPr>
          <a:xfrm>
            <a:off x="671512" y="3607080"/>
            <a:ext cx="8258175" cy="3048000"/>
          </a:xfrm>
          <a:prstGeom prst="rect">
            <a:avLst/>
          </a:prstGeom>
        </p:spPr>
      </p:pic>
    </p:spTree>
    <p:extLst>
      <p:ext uri="{BB962C8B-B14F-4D97-AF65-F5344CB8AC3E}">
        <p14:creationId xmlns:p14="http://schemas.microsoft.com/office/powerpoint/2010/main" val="580431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zh-CN" altLang="en-US" dirty="0" smtClean="0"/>
              <a:t>推荐阅读书目</a:t>
            </a:r>
            <a:endParaRPr lang="en-US" dirty="0"/>
          </a:p>
        </p:txBody>
      </p:sp>
      <p:sp>
        <p:nvSpPr>
          <p:cNvPr id="3" name="Content Placeholder 2"/>
          <p:cNvSpPr>
            <a:spLocks noGrp="1"/>
          </p:cNvSpPr>
          <p:nvPr>
            <p:ph sz="quarter" idx="1"/>
          </p:nvPr>
        </p:nvSpPr>
        <p:spPr/>
        <p:txBody>
          <a:bodyPr/>
          <a:lstStyle/>
          <a:p>
            <a:pPr>
              <a:lnSpc>
                <a:spcPct val="150000"/>
              </a:lnSpc>
            </a:pPr>
            <a:r>
              <a:rPr lang="en-US" altLang="zh-CN" b="1" dirty="0" smtClean="0">
                <a:latin typeface="+mn-ea"/>
              </a:rPr>
              <a:t>《</a:t>
            </a:r>
            <a:r>
              <a:rPr lang="zh-CN" altLang="en-US" b="1" dirty="0" smtClean="0">
                <a:latin typeface="+mn-ea"/>
              </a:rPr>
              <a:t>货币银行学</a:t>
            </a:r>
            <a:r>
              <a:rPr lang="en-US" altLang="zh-CN" b="1" dirty="0" smtClean="0">
                <a:latin typeface="+mn-ea"/>
              </a:rPr>
              <a:t>》</a:t>
            </a:r>
            <a:r>
              <a:rPr lang="zh-CN" altLang="en-US" dirty="0" smtClean="0">
                <a:latin typeface="+mn-ea"/>
              </a:rPr>
              <a:t> 作者</a:t>
            </a:r>
            <a:r>
              <a:rPr lang="en-US" altLang="zh-CN" dirty="0" smtClean="0">
                <a:latin typeface="+mn-ea"/>
              </a:rPr>
              <a:t>: </a:t>
            </a:r>
            <a:r>
              <a:rPr lang="zh-CN" altLang="en-US" dirty="0" smtClean="0">
                <a:latin typeface="+mn-ea"/>
                <a:hlinkClick r:id="rId3"/>
              </a:rPr>
              <a:t>蒋先玲</a:t>
            </a:r>
            <a:r>
              <a:rPr lang="zh-CN" altLang="en-US" dirty="0" smtClean="0">
                <a:latin typeface="+mn-ea"/>
              </a:rPr>
              <a:t>  出版社</a:t>
            </a:r>
            <a:r>
              <a:rPr lang="en-US" altLang="zh-CN" dirty="0" smtClean="0">
                <a:latin typeface="+mn-ea"/>
              </a:rPr>
              <a:t>:</a:t>
            </a:r>
            <a:r>
              <a:rPr lang="zh-CN" altLang="en-US" dirty="0" smtClean="0">
                <a:latin typeface="+mn-ea"/>
              </a:rPr>
              <a:t> 中国金融</a:t>
            </a:r>
            <a:endParaRPr lang="zh-CN" altLang="en-US" b="1" dirty="0" smtClean="0">
              <a:latin typeface="+mn-ea"/>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4.3.2 </a:t>
            </a:r>
            <a:r>
              <a:rPr lang="zh-CN" altLang="en-US" dirty="0" smtClean="0"/>
              <a:t>衍生品市场</a:t>
            </a:r>
            <a:r>
              <a:rPr lang="en-US" altLang="zh-CN" dirty="0" smtClean="0"/>
              <a:t>-</a:t>
            </a:r>
            <a:r>
              <a:rPr lang="zh-CN" altLang="en-US" dirty="0"/>
              <a:t>远期利率</a:t>
            </a:r>
            <a:endParaRPr lang="en-US" dirty="0"/>
          </a:p>
        </p:txBody>
      </p:sp>
      <p:sp>
        <p:nvSpPr>
          <p:cNvPr id="3" name="内容占位符 2"/>
          <p:cNvSpPr>
            <a:spLocks noGrp="1"/>
          </p:cNvSpPr>
          <p:nvPr>
            <p:ph sz="quarter" idx="1"/>
          </p:nvPr>
        </p:nvSpPr>
        <p:spPr/>
        <p:txBody>
          <a:bodyPr>
            <a:normAutofit/>
          </a:bodyPr>
          <a:lstStyle/>
          <a:p>
            <a:pPr>
              <a:lnSpc>
                <a:spcPct val="150000"/>
              </a:lnSpc>
            </a:pPr>
            <a:r>
              <a:rPr lang="zh-CN" altLang="en-US" sz="2800" dirty="0"/>
              <a:t>在远期利率市场中有</a:t>
            </a:r>
            <a:r>
              <a:rPr lang="zh-CN" altLang="en-US" sz="2800" dirty="0">
                <a:solidFill>
                  <a:srgbClr val="C00000"/>
                </a:solidFill>
              </a:rPr>
              <a:t>两类交易产品</a:t>
            </a:r>
            <a:r>
              <a:rPr lang="zh-CN" altLang="en-US" sz="2800" dirty="0"/>
              <a:t>：</a:t>
            </a:r>
          </a:p>
          <a:p>
            <a:pPr lvl="0">
              <a:lnSpc>
                <a:spcPct val="150000"/>
              </a:lnSpc>
            </a:pPr>
            <a:r>
              <a:rPr lang="zh-CN" altLang="en-US" sz="2400" b="1" dirty="0">
                <a:solidFill>
                  <a:srgbClr val="C00000"/>
                </a:solidFill>
              </a:rPr>
              <a:t>标准</a:t>
            </a:r>
            <a:r>
              <a:rPr lang="zh-CN" altLang="en-US" sz="2400" b="1" dirty="0" smtClean="0">
                <a:solidFill>
                  <a:srgbClr val="C00000"/>
                </a:solidFill>
              </a:rPr>
              <a:t>产品</a:t>
            </a:r>
            <a:endParaRPr lang="en-US" altLang="zh-CN" sz="2400" b="1" dirty="0">
              <a:solidFill>
                <a:srgbClr val="C00000"/>
              </a:solidFill>
            </a:endParaRPr>
          </a:p>
          <a:p>
            <a:pPr lvl="0">
              <a:lnSpc>
                <a:spcPct val="150000"/>
              </a:lnSpc>
            </a:pPr>
            <a:r>
              <a:rPr lang="zh-CN" altLang="en-US" sz="2400" dirty="0" smtClean="0">
                <a:solidFill>
                  <a:schemeClr val="accent2"/>
                </a:solidFill>
              </a:rPr>
              <a:t>指</a:t>
            </a:r>
            <a:r>
              <a:rPr lang="zh-CN" altLang="en-US" sz="2400" dirty="0">
                <a:solidFill>
                  <a:schemeClr val="accent2"/>
                </a:solidFill>
              </a:rPr>
              <a:t>预先定义“合约期限”、“远期期限”“浮动利率”等要素的合约</a:t>
            </a:r>
            <a:r>
              <a:rPr lang="zh-CN" altLang="en-US" sz="2400" dirty="0"/>
              <a:t>。</a:t>
            </a:r>
            <a:endParaRPr lang="zh-CN" altLang="en-US" sz="2400" dirty="0">
              <a:solidFill>
                <a:srgbClr val="C00000"/>
              </a:solidFill>
            </a:endParaRPr>
          </a:p>
          <a:p>
            <a:pPr>
              <a:lnSpc>
                <a:spcPct val="150000"/>
              </a:lnSpc>
            </a:pPr>
            <a:r>
              <a:rPr lang="zh-CN" altLang="en-US" sz="2400" b="1" dirty="0">
                <a:solidFill>
                  <a:srgbClr val="C00000"/>
                </a:solidFill>
              </a:rPr>
              <a:t>双向报价产品 </a:t>
            </a:r>
            <a:endParaRPr lang="en-US" altLang="zh-CN" sz="2400" b="1" dirty="0" smtClean="0">
              <a:solidFill>
                <a:srgbClr val="C00000"/>
              </a:solidFill>
            </a:endParaRPr>
          </a:p>
          <a:p>
            <a:pPr>
              <a:lnSpc>
                <a:spcPct val="150000"/>
              </a:lnSpc>
            </a:pPr>
            <a:r>
              <a:rPr lang="zh-CN" altLang="en-US" sz="2400" dirty="0">
                <a:solidFill>
                  <a:schemeClr val="accent2"/>
                </a:solidFill>
              </a:rPr>
              <a:t>双向报价产品由场务用户定义</a:t>
            </a:r>
            <a:r>
              <a:rPr lang="zh-CN" altLang="en-US" sz="2400" dirty="0"/>
              <a:t>。</a:t>
            </a:r>
            <a:endParaRPr lang="zh-CN" altLang="en-US" sz="2400" dirty="0">
              <a:solidFill>
                <a:srgbClr val="C00000"/>
              </a:solidFill>
            </a:endParaRPr>
          </a:p>
          <a:p>
            <a:endParaRPr lang="en-US" dirty="0"/>
          </a:p>
        </p:txBody>
      </p:sp>
      <p:sp>
        <p:nvSpPr>
          <p:cNvPr id="4" name="矩形 3"/>
          <p:cNvSpPr/>
          <p:nvPr/>
        </p:nvSpPr>
        <p:spPr>
          <a:xfrm>
            <a:off x="4014477"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起</a:t>
            </a:r>
            <a:r>
              <a:rPr lang="zh-CN" altLang="en-US" dirty="0" smtClean="0"/>
              <a:t>息日</a:t>
            </a:r>
            <a:endParaRPr lang="en-US" dirty="0"/>
          </a:p>
        </p:txBody>
      </p:sp>
      <p:sp>
        <p:nvSpPr>
          <p:cNvPr id="5" name="矩形 4"/>
          <p:cNvSpPr/>
          <p:nvPr/>
        </p:nvSpPr>
        <p:spPr>
          <a:xfrm>
            <a:off x="7421000" y="5657294"/>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到期结算日</a:t>
            </a:r>
            <a:endParaRPr lang="en-US" altLang="zh-CN" dirty="0" smtClean="0"/>
          </a:p>
        </p:txBody>
      </p:sp>
      <p:cxnSp>
        <p:nvCxnSpPr>
          <p:cNvPr id="6" name="直接箭头连接符 5"/>
          <p:cNvCxnSpPr>
            <a:stCxn id="4" idx="3"/>
            <a:endCxn id="5" idx="1"/>
          </p:cNvCxnSpPr>
          <p:nvPr/>
        </p:nvCxnSpPr>
        <p:spPr>
          <a:xfrm>
            <a:off x="5614677" y="6038294"/>
            <a:ext cx="180632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5921123" y="5635930"/>
            <a:ext cx="1261884" cy="369332"/>
          </a:xfrm>
          <a:prstGeom prst="rect">
            <a:avLst/>
          </a:prstGeom>
          <a:noFill/>
        </p:spPr>
        <p:txBody>
          <a:bodyPr wrap="none" rtlCol="0">
            <a:spAutoFit/>
          </a:bodyPr>
          <a:lstStyle/>
          <a:p>
            <a:r>
              <a:rPr lang="en-US" altLang="zh-CN" dirty="0" smtClean="0"/>
              <a:t>+</a:t>
            </a:r>
            <a:r>
              <a:rPr lang="zh-CN" altLang="en-US" dirty="0" smtClean="0"/>
              <a:t>合约期限</a:t>
            </a:r>
            <a:endParaRPr lang="en-US" dirty="0"/>
          </a:p>
        </p:txBody>
      </p:sp>
      <p:sp>
        <p:nvSpPr>
          <p:cNvPr id="8" name="矩形 7"/>
          <p:cNvSpPr/>
          <p:nvPr/>
        </p:nvSpPr>
        <p:spPr>
          <a:xfrm>
            <a:off x="179775" y="5668962"/>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成交</a:t>
            </a:r>
            <a:r>
              <a:rPr lang="zh-CN" altLang="en-US" dirty="0" smtClean="0"/>
              <a:t>日</a:t>
            </a:r>
            <a:endParaRPr lang="en-US" dirty="0"/>
          </a:p>
        </p:txBody>
      </p:sp>
      <p:cxnSp>
        <p:nvCxnSpPr>
          <p:cNvPr id="9" name="直接箭头连接符 8"/>
          <p:cNvCxnSpPr>
            <a:stCxn id="8" idx="3"/>
            <a:endCxn id="4" idx="1"/>
          </p:cNvCxnSpPr>
          <p:nvPr/>
        </p:nvCxnSpPr>
        <p:spPr>
          <a:xfrm flipV="1">
            <a:off x="1779975" y="6038294"/>
            <a:ext cx="2234502" cy="116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2086421" y="5726796"/>
            <a:ext cx="1475175" cy="646331"/>
          </a:xfrm>
          <a:prstGeom prst="rect">
            <a:avLst/>
          </a:prstGeom>
          <a:noFill/>
        </p:spPr>
        <p:txBody>
          <a:bodyPr wrap="square" rtlCol="0">
            <a:spAutoFit/>
          </a:bodyPr>
          <a:lstStyle/>
          <a:p>
            <a:r>
              <a:rPr lang="en-US" altLang="zh-CN" dirty="0" smtClean="0"/>
              <a:t>+1</a:t>
            </a:r>
            <a:r>
              <a:rPr lang="zh-CN" altLang="en-US" dirty="0"/>
              <a:t>个工作日</a:t>
            </a:r>
            <a:r>
              <a:rPr lang="en-US" altLang="zh-CN" dirty="0"/>
              <a:t>+</a:t>
            </a:r>
            <a:r>
              <a:rPr lang="zh-CN" altLang="en-US" dirty="0"/>
              <a:t>远期期限 </a:t>
            </a:r>
            <a:endParaRPr lang="en-US" dirty="0"/>
          </a:p>
        </p:txBody>
      </p:sp>
    </p:spTree>
    <p:extLst>
      <p:ext uri="{BB962C8B-B14F-4D97-AF65-F5344CB8AC3E}">
        <p14:creationId xmlns:p14="http://schemas.microsoft.com/office/powerpoint/2010/main" val="2368352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4.3.3 </a:t>
            </a:r>
            <a:r>
              <a:rPr lang="zh-CN" altLang="en-US" dirty="0" smtClean="0"/>
              <a:t>信用</a:t>
            </a:r>
            <a:r>
              <a:rPr lang="zh-CN" altLang="en-US" dirty="0"/>
              <a:t>风险缓释凭证市场</a:t>
            </a:r>
            <a:endParaRPr lang="en-US" dirty="0"/>
          </a:p>
        </p:txBody>
      </p:sp>
      <p:sp>
        <p:nvSpPr>
          <p:cNvPr id="3" name="内容占位符 2"/>
          <p:cNvSpPr>
            <a:spLocks noGrp="1"/>
          </p:cNvSpPr>
          <p:nvPr>
            <p:ph sz="quarter" idx="1"/>
          </p:nvPr>
        </p:nvSpPr>
        <p:spPr/>
        <p:txBody>
          <a:bodyPr/>
          <a:lstStyle/>
          <a:p>
            <a:pPr>
              <a:lnSpc>
                <a:spcPct val="150000"/>
              </a:lnSpc>
            </a:pPr>
            <a:r>
              <a:rPr lang="zh-CN" altLang="en-US" sz="4000" dirty="0"/>
              <a:t>信用风险缓释凭证市场（</a:t>
            </a:r>
            <a:r>
              <a:rPr lang="en-US" sz="4000" dirty="0"/>
              <a:t>CRM</a:t>
            </a:r>
            <a:r>
              <a:rPr lang="zh-CN" altLang="en-US" sz="4000" dirty="0"/>
              <a:t>） </a:t>
            </a:r>
            <a:endParaRPr lang="en-US" sz="4000" dirty="0"/>
          </a:p>
          <a:p>
            <a:pPr lvl="0">
              <a:lnSpc>
                <a:spcPct val="150000"/>
              </a:lnSpc>
            </a:pPr>
            <a:r>
              <a:rPr lang="zh-CN" altLang="en-US" dirty="0"/>
              <a:t>业务综述：是指由标的实体以外的机构创设的，为凭证持有人就标的债务</a:t>
            </a:r>
            <a:r>
              <a:rPr lang="zh-CN" altLang="en-US" dirty="0">
                <a:solidFill>
                  <a:srgbClr val="C00000"/>
                </a:solidFill>
              </a:rPr>
              <a:t>提供信用风险保护</a:t>
            </a:r>
            <a:r>
              <a:rPr lang="zh-CN" altLang="en-US" dirty="0"/>
              <a:t>的，可交易流通的有价凭证</a:t>
            </a:r>
            <a:endParaRPr lang="en-US" dirty="0"/>
          </a:p>
          <a:p>
            <a:endParaRPr lang="en-US" dirty="0"/>
          </a:p>
        </p:txBody>
      </p:sp>
      <p:pic>
        <p:nvPicPr>
          <p:cNvPr id="4" name="图片 3"/>
          <p:cNvPicPr>
            <a:picLocks noChangeAspect="1"/>
          </p:cNvPicPr>
          <p:nvPr/>
        </p:nvPicPr>
        <p:blipFill>
          <a:blip r:embed="rId3"/>
          <a:stretch>
            <a:fillRect/>
          </a:stretch>
        </p:blipFill>
        <p:spPr>
          <a:xfrm>
            <a:off x="381000" y="4267200"/>
            <a:ext cx="8475785" cy="2286000"/>
          </a:xfrm>
          <a:prstGeom prst="rect">
            <a:avLst/>
          </a:prstGeom>
        </p:spPr>
      </p:pic>
    </p:spTree>
    <p:extLst>
      <p:ext uri="{BB962C8B-B14F-4D97-AF65-F5344CB8AC3E}">
        <p14:creationId xmlns:p14="http://schemas.microsoft.com/office/powerpoint/2010/main" val="1924793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547019"/>
            <a:ext cx="762000" cy="4068762"/>
          </a:xfrm>
        </p:spPr>
        <p:txBody>
          <a:bodyPr>
            <a:normAutofit/>
          </a:bodyPr>
          <a:lstStyle/>
          <a:p>
            <a:r>
              <a:rPr lang="en-US" dirty="0" smtClean="0"/>
              <a:t>4.4 </a:t>
            </a:r>
            <a:r>
              <a:rPr lang="zh-CN" altLang="en-US" dirty="0" smtClean="0"/>
              <a:t>交易模式</a:t>
            </a:r>
            <a:endParaRPr lang="en-US" dirty="0"/>
          </a:p>
        </p:txBody>
      </p:sp>
      <p:graphicFrame>
        <p:nvGraphicFramePr>
          <p:cNvPr id="12" name="内容占位符 11"/>
          <p:cNvGraphicFramePr>
            <a:graphicFrameLocks noGrp="1" noChangeAspect="1"/>
          </p:cNvGraphicFramePr>
          <p:nvPr>
            <p:ph sz="quarter" idx="1"/>
            <p:extLst>
              <p:ext uri="{D42A27DB-BD31-4B8C-83A1-F6EECF244321}">
                <p14:modId xmlns:p14="http://schemas.microsoft.com/office/powerpoint/2010/main" val="2516169740"/>
              </p:ext>
            </p:extLst>
          </p:nvPr>
        </p:nvGraphicFramePr>
        <p:xfrm>
          <a:off x="2057400" y="-304800"/>
          <a:ext cx="5496564" cy="7772400"/>
        </p:xfrm>
        <a:graphic>
          <a:graphicData uri="http://schemas.openxmlformats.org/presentationml/2006/ole">
            <mc:AlternateContent xmlns:mc="http://schemas.openxmlformats.org/markup-compatibility/2006">
              <mc:Choice xmlns:v="urn:schemas-microsoft-com:vml" Requires="v">
                <p:oleObj spid="_x0000_s6205" name="Visio" r:id="rId3" imgW="7572367" imgH="10706040" progId="Visio.Drawing.15">
                  <p:embed/>
                </p:oleObj>
              </mc:Choice>
              <mc:Fallback>
                <p:oleObj name="Visio" r:id="rId3" imgW="7572367" imgH="10706040" progId="Visio.Drawing.15">
                  <p:embed/>
                  <p:pic>
                    <p:nvPicPr>
                      <p:cNvPr id="5" name="对象 4"/>
                      <p:cNvPicPr/>
                      <p:nvPr/>
                    </p:nvPicPr>
                    <p:blipFill>
                      <a:blip r:embed="rId4"/>
                      <a:stretch>
                        <a:fillRect/>
                      </a:stretch>
                    </p:blipFill>
                    <p:spPr>
                      <a:xfrm>
                        <a:off x="2057400" y="-304800"/>
                        <a:ext cx="5496564" cy="7772400"/>
                      </a:xfrm>
                      <a:prstGeom prst="rect">
                        <a:avLst/>
                      </a:prstGeom>
                    </p:spPr>
                  </p:pic>
                </p:oleObj>
              </mc:Fallback>
            </mc:AlternateContent>
          </a:graphicData>
        </a:graphic>
      </p:graphicFrame>
    </p:spTree>
    <p:extLst>
      <p:ext uri="{BB962C8B-B14F-4D97-AF65-F5344CB8AC3E}">
        <p14:creationId xmlns:p14="http://schemas.microsoft.com/office/powerpoint/2010/main" val="2319699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4.4.1 </a:t>
            </a:r>
            <a:r>
              <a:rPr lang="zh-CN" altLang="en-US" dirty="0" smtClean="0"/>
              <a:t>询价</a:t>
            </a:r>
            <a:endParaRPr lang="en-US" dirty="0"/>
          </a:p>
        </p:txBody>
      </p:sp>
      <p:sp>
        <p:nvSpPr>
          <p:cNvPr id="3" name="内容占位符 2"/>
          <p:cNvSpPr>
            <a:spLocks noGrp="1"/>
          </p:cNvSpPr>
          <p:nvPr>
            <p:ph sz="quarter" idx="1"/>
          </p:nvPr>
        </p:nvSpPr>
        <p:spPr/>
        <p:txBody>
          <a:bodyPr>
            <a:normAutofit fontScale="70000" lnSpcReduction="20000"/>
          </a:bodyPr>
          <a:lstStyle/>
          <a:p>
            <a:pPr fontAlgn="t">
              <a:lnSpc>
                <a:spcPct val="160000"/>
              </a:lnSpc>
            </a:pPr>
            <a:r>
              <a:rPr lang="zh-CN" altLang="en-US" sz="4000" dirty="0"/>
              <a:t>意向报价</a:t>
            </a:r>
          </a:p>
          <a:p>
            <a:pPr fontAlgn="t">
              <a:lnSpc>
                <a:spcPct val="160000"/>
              </a:lnSpc>
            </a:pPr>
            <a:r>
              <a:rPr lang="zh-CN" altLang="en-US" dirty="0"/>
              <a:t>向</a:t>
            </a:r>
            <a:r>
              <a:rPr lang="zh-CN" altLang="en-US" dirty="0">
                <a:solidFill>
                  <a:srgbClr val="C00000"/>
                </a:solidFill>
              </a:rPr>
              <a:t>全市场</a:t>
            </a:r>
            <a:r>
              <a:rPr lang="zh-CN" altLang="en-US" dirty="0"/>
              <a:t>或</a:t>
            </a:r>
            <a:r>
              <a:rPr lang="zh-CN" altLang="en-US" dirty="0">
                <a:solidFill>
                  <a:srgbClr val="C00000"/>
                </a:solidFill>
              </a:rPr>
              <a:t>多个对手方</a:t>
            </a:r>
            <a:r>
              <a:rPr lang="zh-CN" altLang="en-US" dirty="0"/>
              <a:t>或</a:t>
            </a:r>
            <a:r>
              <a:rPr lang="zh-CN" altLang="en-US" dirty="0">
                <a:solidFill>
                  <a:srgbClr val="C00000"/>
                </a:solidFill>
              </a:rPr>
              <a:t>单个对手方</a:t>
            </a:r>
            <a:r>
              <a:rPr lang="zh-CN" altLang="en-US" dirty="0"/>
              <a:t>发送的代表交易意向的报价，</a:t>
            </a:r>
            <a:r>
              <a:rPr lang="zh-CN" altLang="en-US" dirty="0">
                <a:solidFill>
                  <a:srgbClr val="C00000"/>
                </a:solidFill>
              </a:rPr>
              <a:t>须转为对话报价后才能成交</a:t>
            </a:r>
          </a:p>
          <a:p>
            <a:pPr fontAlgn="t">
              <a:lnSpc>
                <a:spcPct val="160000"/>
              </a:lnSpc>
            </a:pPr>
            <a:r>
              <a:rPr lang="zh-CN" altLang="en-US" sz="4000" dirty="0"/>
              <a:t>双向报价</a:t>
            </a:r>
          </a:p>
          <a:p>
            <a:pPr fontAlgn="t">
              <a:lnSpc>
                <a:spcPct val="160000"/>
              </a:lnSpc>
            </a:pPr>
            <a:r>
              <a:rPr lang="zh-CN" altLang="en-US" dirty="0"/>
              <a:t>对交易系统设定的标准化的产品进行</a:t>
            </a:r>
            <a:r>
              <a:rPr lang="zh-CN" altLang="en-US" dirty="0">
                <a:solidFill>
                  <a:srgbClr val="C00000"/>
                </a:solidFill>
              </a:rPr>
              <a:t>双向的报价</a:t>
            </a:r>
            <a:r>
              <a:rPr lang="zh-CN" altLang="en-US" dirty="0"/>
              <a:t>，</a:t>
            </a:r>
            <a:r>
              <a:rPr lang="zh-CN" altLang="en-US" dirty="0">
                <a:solidFill>
                  <a:srgbClr val="C00000"/>
                </a:solidFill>
              </a:rPr>
              <a:t>需转为对话报价后才能成交</a:t>
            </a:r>
          </a:p>
          <a:p>
            <a:pPr fontAlgn="t">
              <a:lnSpc>
                <a:spcPct val="160000"/>
              </a:lnSpc>
            </a:pPr>
            <a:r>
              <a:rPr lang="zh-CN" altLang="en-US" sz="4000" dirty="0"/>
              <a:t>对话报价</a:t>
            </a:r>
          </a:p>
          <a:p>
            <a:pPr fontAlgn="t">
              <a:lnSpc>
                <a:spcPct val="160000"/>
              </a:lnSpc>
            </a:pPr>
            <a:r>
              <a:rPr lang="zh-CN" altLang="en-US" dirty="0"/>
              <a:t>对一个对手方交易员发送的格式化询价报价，</a:t>
            </a:r>
            <a:r>
              <a:rPr lang="zh-CN" altLang="en-US" dirty="0">
                <a:solidFill>
                  <a:srgbClr val="C00000"/>
                </a:solidFill>
              </a:rPr>
              <a:t>对手方可直接成交</a:t>
            </a:r>
          </a:p>
          <a:p>
            <a:endParaRPr lang="en-US" dirty="0"/>
          </a:p>
        </p:txBody>
      </p:sp>
    </p:spTree>
    <p:extLst>
      <p:ext uri="{BB962C8B-B14F-4D97-AF65-F5344CB8AC3E}">
        <p14:creationId xmlns:p14="http://schemas.microsoft.com/office/powerpoint/2010/main" val="936982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4.4.1</a:t>
            </a:r>
            <a:r>
              <a:rPr lang="zh-CN" altLang="en-US" dirty="0"/>
              <a:t>询价流程</a:t>
            </a:r>
            <a:endParaRPr lang="en-US" dirty="0"/>
          </a:p>
        </p:txBody>
      </p:sp>
      <p:grpSp>
        <p:nvGrpSpPr>
          <p:cNvPr id="4" name="Group 12"/>
          <p:cNvGrpSpPr/>
          <p:nvPr>
            <p:custDataLst>
              <p:custData r:id="rId1"/>
            </p:custDataLst>
          </p:nvPr>
        </p:nvGrpSpPr>
        <p:grpSpPr>
          <a:xfrm>
            <a:off x="1371600" y="1905000"/>
            <a:ext cx="6858000" cy="3733800"/>
            <a:chOff x="3707904" y="2276872"/>
            <a:chExt cx="4000528" cy="1928826"/>
          </a:xfrm>
        </p:grpSpPr>
        <p:sp>
          <p:nvSpPr>
            <p:cNvPr id="5" name="AutoShape 6"/>
            <p:cNvSpPr txBox="1">
              <a:spLocks noChangeArrowheads="1"/>
            </p:cNvSpPr>
            <p:nvPr/>
          </p:nvSpPr>
          <p:spPr bwMode="auto">
            <a:xfrm>
              <a:off x="3707904" y="2276872"/>
              <a:ext cx="1071570" cy="500066"/>
            </a:xfrm>
            <a:prstGeom prst="roundRect">
              <a:avLst>
                <a:gd name="adj" fmla="val 16667"/>
              </a:avLst>
            </a:prstGeom>
            <a:noFill/>
            <a:ln w="28575" algn="ctr">
              <a:solidFill>
                <a:srgbClr val="FF0000"/>
              </a:solidFill>
              <a:round/>
              <a:headEnd/>
              <a:tailEnd/>
            </a:ln>
            <a:effectLst/>
          </p:spPr>
          <p:txBody>
            <a:bodyPr vert="horz" wrap="none" lIns="91440" tIns="45720" rIns="91440" bIns="45720" rtlCol="0" anchor="ctr">
              <a:normAutofit/>
            </a:bodyPr>
            <a:lstStyle/>
            <a:p>
              <a:pPr marL="342900" marR="0" lvl="0" indent="-342900" algn="ctr" defTabSz="914400" rtl="0" eaLnBrk="1" fontAlgn="auto" latinLnBrk="0" hangingPunct="1">
                <a:lnSpc>
                  <a:spcPct val="90000"/>
                </a:lnSpc>
                <a:spcBef>
                  <a:spcPts val="1200"/>
                </a:spcBef>
                <a:spcAft>
                  <a:spcPts val="0"/>
                </a:spcAft>
                <a:buClr>
                  <a:schemeClr val="accent1"/>
                </a:buClr>
                <a:buSzTx/>
                <a:buFont typeface="Wingdings" pitchFamily="2" charset="2"/>
                <a:buNone/>
                <a:tabLst/>
                <a:defRPr/>
              </a:pPr>
              <a:r>
                <a:rPr kumimoji="0" lang="zh-CN" altLang="en-US" sz="1600" b="0" i="0" u="none" strike="noStrike" kern="1200" cap="none" spc="0" normalizeH="0" baseline="0" noProof="0" smtClean="0">
                  <a:ln>
                    <a:noFill/>
                  </a:ln>
                  <a:solidFill>
                    <a:schemeClr val="tx1">
                      <a:lumMod val="65000"/>
                      <a:lumOff val="35000"/>
                    </a:schemeClr>
                  </a:solidFill>
                  <a:uLnTx/>
                  <a:uFillTx/>
                  <a:latin typeface="+mn-ea"/>
                  <a:ea typeface="+mn-ea"/>
                  <a:cs typeface="+mn-cs"/>
                </a:rPr>
                <a:t>意向报价</a:t>
              </a:r>
              <a:endParaRPr kumimoji="0" lang="zh-CN" altLang="en-US" sz="1600" b="0" i="0" u="none" strike="noStrike" kern="1200" cap="none" spc="0" normalizeH="0" baseline="0" noProof="0" dirty="0">
                <a:ln>
                  <a:noFill/>
                </a:ln>
                <a:solidFill>
                  <a:schemeClr val="tx1">
                    <a:lumMod val="65000"/>
                    <a:lumOff val="35000"/>
                  </a:schemeClr>
                </a:solidFill>
                <a:uLnTx/>
                <a:uFillTx/>
                <a:latin typeface="+mn-ea"/>
                <a:ea typeface="+mn-ea"/>
                <a:cs typeface="+mn-cs"/>
              </a:endParaRPr>
            </a:p>
          </p:txBody>
        </p:sp>
        <p:sp>
          <p:nvSpPr>
            <p:cNvPr id="6" name="AutoShape 7"/>
            <p:cNvSpPr>
              <a:spLocks noChangeArrowheads="1"/>
            </p:cNvSpPr>
            <p:nvPr/>
          </p:nvSpPr>
          <p:spPr bwMode="auto">
            <a:xfrm>
              <a:off x="4065094" y="2776938"/>
              <a:ext cx="357190" cy="285752"/>
            </a:xfrm>
            <a:prstGeom prst="downArrow">
              <a:avLst>
                <a:gd name="adj1" fmla="val 50000"/>
                <a:gd name="adj2" fmla="val 33242"/>
              </a:avLst>
            </a:prstGeom>
            <a:noFill/>
            <a:ln w="28575" algn="ctr">
              <a:solidFill>
                <a:srgbClr val="FF0000"/>
              </a:solidFill>
              <a:miter lim="800000"/>
              <a:headEnd/>
              <a:tailEnd/>
            </a:ln>
            <a:effectLst/>
          </p:spPr>
          <p:txBody>
            <a:bodyPr wrap="none" anchor="ctr"/>
            <a:lstStyle/>
            <a:p>
              <a:pPr algn="l">
                <a:defRPr/>
              </a:pPr>
              <a:endParaRPr lang="zh-CN" altLang="en-US"/>
            </a:p>
          </p:txBody>
        </p:sp>
        <p:sp>
          <p:nvSpPr>
            <p:cNvPr id="7" name="AutoShape 8"/>
            <p:cNvSpPr>
              <a:spLocks noChangeArrowheads="1"/>
            </p:cNvSpPr>
            <p:nvPr/>
          </p:nvSpPr>
          <p:spPr bwMode="auto">
            <a:xfrm>
              <a:off x="3707904" y="3062690"/>
              <a:ext cx="1071570" cy="428628"/>
            </a:xfrm>
            <a:prstGeom prst="roundRect">
              <a:avLst>
                <a:gd name="adj" fmla="val 16667"/>
              </a:avLst>
            </a:prstGeom>
            <a:noFill/>
            <a:ln w="28575" algn="ctr">
              <a:solidFill>
                <a:srgbClr val="FF0000"/>
              </a:solidFill>
              <a:round/>
              <a:headEnd/>
              <a:tailEnd/>
            </a:ln>
            <a:effectLst/>
          </p:spPr>
          <p:txBody>
            <a:bodyPr wrap="none" anchor="ctr"/>
            <a:lstStyle/>
            <a:p>
              <a:pPr marL="342900" indent="-342900" algn="ctr">
                <a:buFont typeface="Wingdings" pitchFamily="2" charset="2"/>
                <a:buNone/>
                <a:defRPr/>
              </a:pPr>
              <a:r>
                <a:rPr lang="zh-CN" altLang="en-US" sz="1600" dirty="0">
                  <a:latin typeface="+mn-ea"/>
                </a:rPr>
                <a:t>对话报价</a:t>
              </a:r>
            </a:p>
          </p:txBody>
        </p:sp>
        <p:sp>
          <p:nvSpPr>
            <p:cNvPr id="8" name="AutoShape 11"/>
            <p:cNvSpPr>
              <a:spLocks noChangeArrowheads="1"/>
            </p:cNvSpPr>
            <p:nvPr/>
          </p:nvSpPr>
          <p:spPr bwMode="auto">
            <a:xfrm>
              <a:off x="4779474" y="3134128"/>
              <a:ext cx="357189" cy="285752"/>
            </a:xfrm>
            <a:prstGeom prst="rightArrow">
              <a:avLst>
                <a:gd name="adj1" fmla="val 50000"/>
                <a:gd name="adj2" fmla="val 41636"/>
              </a:avLst>
            </a:prstGeom>
            <a:noFill/>
            <a:ln w="28575" algn="ctr">
              <a:solidFill>
                <a:srgbClr val="FF0000"/>
              </a:solidFill>
              <a:miter lim="800000"/>
              <a:headEnd/>
              <a:tailEnd/>
            </a:ln>
            <a:effectLst/>
          </p:spPr>
          <p:txBody>
            <a:bodyPr wrap="none" anchor="ctr"/>
            <a:lstStyle/>
            <a:p>
              <a:pPr algn="l">
                <a:defRPr/>
              </a:pPr>
              <a:endParaRPr lang="zh-CN" altLang="en-US"/>
            </a:p>
          </p:txBody>
        </p:sp>
        <p:sp>
          <p:nvSpPr>
            <p:cNvPr id="9" name="AutoShape 12"/>
            <p:cNvSpPr>
              <a:spLocks noChangeArrowheads="1"/>
            </p:cNvSpPr>
            <p:nvPr/>
          </p:nvSpPr>
          <p:spPr bwMode="auto">
            <a:xfrm>
              <a:off x="5136664" y="3062690"/>
              <a:ext cx="1143008" cy="428628"/>
            </a:xfrm>
            <a:prstGeom prst="roundRect">
              <a:avLst>
                <a:gd name="adj" fmla="val 16667"/>
              </a:avLst>
            </a:prstGeom>
            <a:noFill/>
            <a:ln w="28575" algn="ctr">
              <a:solidFill>
                <a:srgbClr val="FF0000"/>
              </a:solidFill>
              <a:round/>
              <a:headEnd/>
              <a:tailEnd/>
            </a:ln>
            <a:effectLst/>
          </p:spPr>
          <p:txBody>
            <a:bodyPr wrap="none" anchor="ctr"/>
            <a:lstStyle/>
            <a:p>
              <a:pPr marL="342900" indent="-342900" algn="ctr">
                <a:buFont typeface="Wingdings" pitchFamily="2" charset="2"/>
                <a:buNone/>
                <a:defRPr/>
              </a:pPr>
              <a:r>
                <a:rPr lang="zh-CN" altLang="en-US" sz="1600" dirty="0">
                  <a:latin typeface="+mn-ea"/>
                </a:rPr>
                <a:t>格式化交谈</a:t>
              </a:r>
            </a:p>
          </p:txBody>
        </p:sp>
        <p:sp>
          <p:nvSpPr>
            <p:cNvPr id="10" name="AutoShape 13"/>
            <p:cNvSpPr>
              <a:spLocks noChangeArrowheads="1"/>
            </p:cNvSpPr>
            <p:nvPr/>
          </p:nvSpPr>
          <p:spPr bwMode="auto">
            <a:xfrm>
              <a:off x="6279672" y="3134128"/>
              <a:ext cx="357190" cy="285752"/>
            </a:xfrm>
            <a:prstGeom prst="rightArrow">
              <a:avLst>
                <a:gd name="adj1" fmla="val 50000"/>
                <a:gd name="adj2" fmla="val 41636"/>
              </a:avLst>
            </a:prstGeom>
            <a:noFill/>
            <a:ln w="28575" algn="ctr">
              <a:solidFill>
                <a:srgbClr val="FF0000"/>
              </a:solidFill>
              <a:miter lim="800000"/>
              <a:headEnd/>
              <a:tailEnd/>
            </a:ln>
            <a:effectLst/>
          </p:spPr>
          <p:txBody>
            <a:bodyPr wrap="none" anchor="ctr"/>
            <a:lstStyle/>
            <a:p>
              <a:pPr algn="l">
                <a:defRPr/>
              </a:pPr>
              <a:endParaRPr lang="zh-CN" altLang="en-US"/>
            </a:p>
          </p:txBody>
        </p:sp>
        <p:sp>
          <p:nvSpPr>
            <p:cNvPr id="11" name="AutoShape 14"/>
            <p:cNvSpPr>
              <a:spLocks noChangeArrowheads="1"/>
            </p:cNvSpPr>
            <p:nvPr/>
          </p:nvSpPr>
          <p:spPr bwMode="auto">
            <a:xfrm>
              <a:off x="6636862" y="3062690"/>
              <a:ext cx="1071570" cy="428628"/>
            </a:xfrm>
            <a:prstGeom prst="roundRect">
              <a:avLst>
                <a:gd name="adj" fmla="val 16667"/>
              </a:avLst>
            </a:prstGeom>
            <a:noFill/>
            <a:ln w="28575" algn="ctr">
              <a:solidFill>
                <a:srgbClr val="FF0000"/>
              </a:solidFill>
              <a:round/>
              <a:headEnd/>
              <a:tailEnd/>
            </a:ln>
            <a:effectLst/>
          </p:spPr>
          <p:txBody>
            <a:bodyPr wrap="none" anchor="ctr"/>
            <a:lstStyle/>
            <a:p>
              <a:pPr marL="342900" indent="-342900" algn="ctr">
                <a:buFont typeface="Wingdings" pitchFamily="2" charset="2"/>
                <a:buNone/>
                <a:defRPr/>
              </a:pPr>
              <a:r>
                <a:rPr lang="zh-CN" altLang="en-US" sz="1600" dirty="0">
                  <a:latin typeface="+mn-ea"/>
                </a:rPr>
                <a:t>成交确认</a:t>
              </a:r>
            </a:p>
          </p:txBody>
        </p:sp>
        <p:sp>
          <p:nvSpPr>
            <p:cNvPr id="12" name="AutoShape 10"/>
            <p:cNvSpPr>
              <a:spLocks noChangeArrowheads="1"/>
            </p:cNvSpPr>
            <p:nvPr/>
          </p:nvSpPr>
          <p:spPr bwMode="auto">
            <a:xfrm>
              <a:off x="4065094" y="3491318"/>
              <a:ext cx="357190" cy="285752"/>
            </a:xfrm>
            <a:prstGeom prst="upArrow">
              <a:avLst>
                <a:gd name="adj1" fmla="val 50000"/>
                <a:gd name="adj2" fmla="val 33242"/>
              </a:avLst>
            </a:prstGeom>
            <a:noFill/>
            <a:ln w="28575" algn="ctr">
              <a:solidFill>
                <a:srgbClr val="FF0000"/>
              </a:solidFill>
              <a:miter lim="800000"/>
              <a:headEnd/>
              <a:tailEnd/>
            </a:ln>
            <a:effectLst/>
          </p:spPr>
          <p:txBody>
            <a:bodyPr wrap="none" anchor="ctr"/>
            <a:lstStyle/>
            <a:p>
              <a:pPr algn="l">
                <a:defRPr/>
              </a:pPr>
              <a:endParaRPr lang="zh-CN" altLang="en-US"/>
            </a:p>
          </p:txBody>
        </p:sp>
        <p:sp>
          <p:nvSpPr>
            <p:cNvPr id="13" name="AutoShape 9"/>
            <p:cNvSpPr>
              <a:spLocks noChangeArrowheads="1"/>
            </p:cNvSpPr>
            <p:nvPr/>
          </p:nvSpPr>
          <p:spPr bwMode="auto">
            <a:xfrm>
              <a:off x="3707904" y="3777070"/>
              <a:ext cx="1071570" cy="428628"/>
            </a:xfrm>
            <a:prstGeom prst="roundRect">
              <a:avLst>
                <a:gd name="adj" fmla="val 16667"/>
              </a:avLst>
            </a:prstGeom>
            <a:noFill/>
            <a:ln w="28575" algn="ctr">
              <a:solidFill>
                <a:srgbClr val="FF0000"/>
              </a:solidFill>
              <a:round/>
              <a:headEnd/>
              <a:tailEnd/>
            </a:ln>
            <a:effectLst/>
          </p:spPr>
          <p:txBody>
            <a:bodyPr wrap="none" anchor="ctr"/>
            <a:lstStyle/>
            <a:p>
              <a:pPr marL="342900" indent="-342900" algn="ctr">
                <a:buFont typeface="Wingdings" pitchFamily="2" charset="2"/>
                <a:buNone/>
                <a:defRPr/>
              </a:pPr>
              <a:r>
                <a:rPr lang="zh-CN" altLang="en-US" sz="1600" dirty="0">
                  <a:latin typeface="+mn-ea"/>
                </a:rPr>
                <a:t>双向报价</a:t>
              </a:r>
            </a:p>
          </p:txBody>
        </p:sp>
      </p:grpSp>
    </p:spTree>
    <p:extLst>
      <p:ext uri="{BB962C8B-B14F-4D97-AF65-F5344CB8AC3E}">
        <p14:creationId xmlns:p14="http://schemas.microsoft.com/office/powerpoint/2010/main" val="41045944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4.4.2 </a:t>
            </a:r>
            <a:r>
              <a:rPr lang="zh-CN" altLang="en-US" dirty="0" smtClean="0"/>
              <a:t>点击成交报价</a:t>
            </a:r>
            <a:endParaRPr lang="en-US" dirty="0"/>
          </a:p>
        </p:txBody>
      </p:sp>
      <p:grpSp>
        <p:nvGrpSpPr>
          <p:cNvPr id="4" name="Group 6"/>
          <p:cNvGrpSpPr/>
          <p:nvPr/>
        </p:nvGrpSpPr>
        <p:grpSpPr>
          <a:xfrm>
            <a:off x="1600200" y="1827359"/>
            <a:ext cx="6205582" cy="723904"/>
            <a:chOff x="866748" y="2857496"/>
            <a:chExt cx="6205582" cy="723904"/>
          </a:xfrm>
        </p:grpSpPr>
        <p:sp>
          <p:nvSpPr>
            <p:cNvPr id="5" name="AutoShape 5"/>
            <p:cNvSpPr txBox="1">
              <a:spLocks noChangeArrowheads="1"/>
            </p:cNvSpPr>
            <p:nvPr/>
          </p:nvSpPr>
          <p:spPr bwMode="auto">
            <a:xfrm>
              <a:off x="4572000" y="2857496"/>
              <a:ext cx="2500330" cy="714380"/>
            </a:xfrm>
            <a:prstGeom prst="roundRect">
              <a:avLst>
                <a:gd name="adj" fmla="val 16667"/>
              </a:avLst>
            </a:prstGeom>
            <a:noFill/>
            <a:ln w="28575" algn="ctr">
              <a:solidFill>
                <a:srgbClr val="FF0000"/>
              </a:solidFill>
              <a:round/>
              <a:headEnd/>
              <a:tailEnd/>
            </a:ln>
            <a:effectLst/>
          </p:spPr>
          <p:txBody>
            <a:bodyPr vert="horz" wrap="none" lIns="91440" tIns="45720" rIns="91440" bIns="45720" rtlCol="0" anchor="ctr">
              <a:normAutofit/>
            </a:bodyPr>
            <a:lstStyle/>
            <a:p>
              <a:pPr marL="342900" marR="0" lvl="0" indent="-342900" algn="l" defTabSz="914400" rtl="0" eaLnBrk="1" fontAlgn="auto" latinLnBrk="0" hangingPunct="1">
                <a:lnSpc>
                  <a:spcPct val="90000"/>
                </a:lnSpc>
                <a:spcBef>
                  <a:spcPts val="1200"/>
                </a:spcBef>
                <a:spcAft>
                  <a:spcPts val="0"/>
                </a:spcAft>
                <a:buClr>
                  <a:schemeClr val="accent1"/>
                </a:buClr>
                <a:buSzTx/>
                <a:buFont typeface="Wingdings" pitchFamily="2" charset="2"/>
                <a:buNone/>
                <a:tabLst/>
                <a:defRPr/>
              </a:pPr>
              <a:r>
                <a:rPr kumimoji="0" lang="zh-CN" altLang="en-US" sz="2500" b="0" i="0" u="none" strike="noStrike" kern="1200" cap="none" spc="0" normalizeH="0" baseline="0" noProof="0" dirty="0" smtClean="0">
                  <a:ln>
                    <a:noFill/>
                  </a:ln>
                  <a:solidFill>
                    <a:schemeClr val="tx1">
                      <a:lumMod val="65000"/>
                      <a:lumOff val="35000"/>
                    </a:schemeClr>
                  </a:solidFill>
                  <a:uLnTx/>
                  <a:uFillTx/>
                  <a:latin typeface="+mn-ea"/>
                  <a:ea typeface="+mn-ea"/>
                  <a:cs typeface="+mn-cs"/>
                </a:rPr>
                <a:t>对手方点击成交</a:t>
              </a:r>
              <a:endParaRPr kumimoji="0" lang="zh-CN" altLang="en-US" sz="2500" b="0" i="0" u="none" strike="noStrike" kern="1200" cap="none" spc="0" normalizeH="0" baseline="0" noProof="0" dirty="0">
                <a:ln>
                  <a:noFill/>
                </a:ln>
                <a:solidFill>
                  <a:schemeClr val="tx1">
                    <a:lumMod val="65000"/>
                    <a:lumOff val="35000"/>
                  </a:schemeClr>
                </a:solidFill>
                <a:uLnTx/>
                <a:uFillTx/>
                <a:latin typeface="+mn-ea"/>
                <a:ea typeface="+mn-ea"/>
                <a:cs typeface="+mn-cs"/>
              </a:endParaRPr>
            </a:p>
          </p:txBody>
        </p:sp>
        <p:sp>
          <p:nvSpPr>
            <p:cNvPr id="6" name="AutoShape 6"/>
            <p:cNvSpPr>
              <a:spLocks noChangeArrowheads="1"/>
            </p:cNvSpPr>
            <p:nvPr/>
          </p:nvSpPr>
          <p:spPr bwMode="auto">
            <a:xfrm>
              <a:off x="3500430" y="3000372"/>
              <a:ext cx="719138" cy="431800"/>
            </a:xfrm>
            <a:prstGeom prst="rightArrow">
              <a:avLst>
                <a:gd name="adj1" fmla="val 50000"/>
                <a:gd name="adj2" fmla="val 41636"/>
              </a:avLst>
            </a:prstGeom>
            <a:noFill/>
            <a:ln w="28575" algn="ctr">
              <a:solidFill>
                <a:srgbClr val="FF0000"/>
              </a:solidFill>
              <a:miter lim="800000"/>
              <a:headEnd/>
              <a:tailEnd/>
            </a:ln>
            <a:effectLst/>
          </p:spPr>
          <p:txBody>
            <a:bodyPr wrap="none" anchor="ctr"/>
            <a:lstStyle/>
            <a:p>
              <a:pPr algn="l">
                <a:defRPr/>
              </a:pPr>
              <a:endParaRPr lang="zh-CN" altLang="en-US">
                <a:ea typeface="宋体" pitchFamily="2" charset="-122"/>
              </a:endParaRPr>
            </a:p>
          </p:txBody>
        </p:sp>
        <p:sp>
          <p:nvSpPr>
            <p:cNvPr id="7" name="AutoShape 5"/>
            <p:cNvSpPr txBox="1">
              <a:spLocks noChangeArrowheads="1"/>
            </p:cNvSpPr>
            <p:nvPr/>
          </p:nvSpPr>
          <p:spPr bwMode="auto">
            <a:xfrm>
              <a:off x="866748" y="2867020"/>
              <a:ext cx="2214578" cy="714380"/>
            </a:xfrm>
            <a:prstGeom prst="roundRect">
              <a:avLst>
                <a:gd name="adj" fmla="val 16667"/>
              </a:avLst>
            </a:prstGeom>
            <a:noFill/>
            <a:ln w="28575" algn="ctr">
              <a:solidFill>
                <a:srgbClr val="FF0000"/>
              </a:solidFill>
              <a:round/>
              <a:headEnd/>
              <a:tailEnd/>
            </a:ln>
            <a:effectLst/>
          </p:spPr>
          <p:txBody>
            <a:bodyPr vert="horz" wrap="none" lIns="91440" tIns="45720" rIns="91440" bIns="45720" rtlCol="0" anchor="ctr">
              <a:normAutofit/>
            </a:bodyPr>
            <a:lstStyle/>
            <a:p>
              <a:pPr marL="342900" marR="0" lvl="0" indent="-342900" algn="l" defTabSz="914400" rtl="0" eaLnBrk="1" fontAlgn="auto" latinLnBrk="0" hangingPunct="1">
                <a:lnSpc>
                  <a:spcPct val="110000"/>
                </a:lnSpc>
                <a:spcBef>
                  <a:spcPct val="20000"/>
                </a:spcBef>
                <a:spcAft>
                  <a:spcPts val="0"/>
                </a:spcAft>
                <a:buClrTx/>
                <a:buSzTx/>
                <a:buFont typeface="Wingdings" pitchFamily="2" charset="2"/>
                <a:buNone/>
                <a:tabLst/>
                <a:defRPr/>
              </a:pPr>
              <a:r>
                <a:rPr kumimoji="0" lang="zh-CN" altLang="en-US" sz="2500" b="0" i="0" u="none" strike="noStrike" kern="1200" cap="none" spc="0" normalizeH="0" baseline="0" noProof="0" dirty="0" smtClean="0">
                  <a:ln>
                    <a:noFill/>
                  </a:ln>
                  <a:solidFill>
                    <a:schemeClr val="tx1"/>
                  </a:solidFill>
                  <a:uLnTx/>
                  <a:uFillTx/>
                  <a:latin typeface="+mn-ea"/>
                  <a:ea typeface="+mn-ea"/>
                  <a:cs typeface="+mn-cs"/>
                </a:rPr>
                <a:t>点击成交报价</a:t>
              </a:r>
              <a:endParaRPr kumimoji="0" lang="zh-CN" altLang="en-US" sz="2500" b="0" i="0" u="none" strike="noStrike" kern="1200" cap="none" spc="0" normalizeH="0" baseline="0" noProof="0" dirty="0">
                <a:ln>
                  <a:noFill/>
                </a:ln>
                <a:solidFill>
                  <a:schemeClr val="tx1"/>
                </a:solidFill>
                <a:uLnTx/>
                <a:uFillTx/>
                <a:latin typeface="+mn-ea"/>
                <a:ea typeface="+mn-ea"/>
                <a:cs typeface="+mn-cs"/>
              </a:endParaRPr>
            </a:p>
          </p:txBody>
        </p:sp>
      </p:grpSp>
      <p:graphicFrame>
        <p:nvGraphicFramePr>
          <p:cNvPr id="8" name="Table 7"/>
          <p:cNvGraphicFramePr>
            <a:graphicFrameLocks noGrp="1"/>
          </p:cNvGraphicFramePr>
          <p:nvPr>
            <p:extLst>
              <p:ext uri="{D42A27DB-BD31-4B8C-83A1-F6EECF244321}">
                <p14:modId xmlns:p14="http://schemas.microsoft.com/office/powerpoint/2010/main" val="705194821"/>
              </p:ext>
            </p:extLst>
          </p:nvPr>
        </p:nvGraphicFramePr>
        <p:xfrm>
          <a:off x="1157262" y="2872912"/>
          <a:ext cx="7286676" cy="442848"/>
        </p:xfrm>
        <a:graphic>
          <a:graphicData uri="http://schemas.openxmlformats.org/drawingml/2006/table">
            <a:tbl>
              <a:tblPr firstRow="1" bandRow="1">
                <a:tableStyleId>{5C22544A-7EE6-4342-B048-85BDC9FD1C3A}</a:tableStyleId>
              </a:tblPr>
              <a:tblGrid>
                <a:gridCol w="1964001">
                  <a:extLst>
                    <a:ext uri="{9D8B030D-6E8A-4147-A177-3AD203B41FA5}">
                      <a16:colId xmlns:a16="http://schemas.microsoft.com/office/drawing/2014/main" xmlns="" val="20000"/>
                    </a:ext>
                  </a:extLst>
                </a:gridCol>
                <a:gridCol w="5322675">
                  <a:extLst>
                    <a:ext uri="{9D8B030D-6E8A-4147-A177-3AD203B41FA5}">
                      <a16:colId xmlns:a16="http://schemas.microsoft.com/office/drawing/2014/main" xmlns="" val="20001"/>
                    </a:ext>
                  </a:extLst>
                </a:gridCol>
              </a:tblGrid>
              <a:tr h="442848">
                <a:tc>
                  <a:txBody>
                    <a:bodyPr/>
                    <a:lstStyle/>
                    <a:p>
                      <a:r>
                        <a:rPr lang="zh-CN" altLang="en-US" dirty="0" smtClean="0"/>
                        <a:t>点击成交报价</a:t>
                      </a:r>
                      <a:endParaRPr lang="zh-CN" altLang="en-US" dirty="0"/>
                    </a:p>
                  </a:txBody>
                  <a:tcPr/>
                </a:tc>
                <a:tc>
                  <a:txBody>
                    <a:bodyPr/>
                    <a:lstStyle/>
                    <a:p>
                      <a:r>
                        <a:rPr lang="zh-CN" altLang="en-US" dirty="0" smtClean="0"/>
                        <a:t>对整个市场发出的，可供对手方直接成交的报价</a:t>
                      </a:r>
                      <a:endParaRPr lang="zh-CN" altLang="en-US" dirty="0"/>
                    </a:p>
                  </a:txBody>
                  <a:tcPr/>
                </a:tc>
                <a:extLst>
                  <a:ext uri="{0D108BD9-81ED-4DB2-BD59-A6C34878D82A}">
                    <a16:rowId xmlns:a16="http://schemas.microsoft.com/office/drawing/2014/main" xmlns="" val="10000"/>
                  </a:ext>
                </a:extLst>
              </a:tr>
            </a:tbl>
          </a:graphicData>
        </a:graphic>
      </p:graphicFrame>
      <p:pic>
        <p:nvPicPr>
          <p:cNvPr id="9" name="图片 8" descr="http://www.chinamoney.com.cn/fe/Info/CMS5_G20306002Resource?info=170618;res=1279045097035674542194"/>
          <p:cNvPicPr/>
          <p:nvPr/>
        </p:nvPicPr>
        <p:blipFill>
          <a:blip r:embed="rId3" cstate="print"/>
          <a:srcRect/>
          <a:stretch>
            <a:fillRect/>
          </a:stretch>
        </p:blipFill>
        <p:spPr bwMode="auto">
          <a:xfrm>
            <a:off x="1185397" y="3429000"/>
            <a:ext cx="6553200" cy="1575265"/>
          </a:xfrm>
          <a:prstGeom prst="rect">
            <a:avLst/>
          </a:prstGeom>
          <a:noFill/>
          <a:ln w="9525">
            <a:noFill/>
            <a:miter lim="800000"/>
            <a:headEnd/>
            <a:tailEnd/>
          </a:ln>
        </p:spPr>
      </p:pic>
    </p:spTree>
    <p:extLst>
      <p:ext uri="{BB962C8B-B14F-4D97-AF65-F5344CB8AC3E}">
        <p14:creationId xmlns:p14="http://schemas.microsoft.com/office/powerpoint/2010/main" val="40247750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4.4.3 </a:t>
            </a:r>
            <a:r>
              <a:rPr lang="zh-CN" altLang="en-US" dirty="0" smtClean="0"/>
              <a:t>请求报价</a:t>
            </a:r>
            <a:endParaRPr lang="en-US" dirty="0"/>
          </a:p>
        </p:txBody>
      </p:sp>
      <p:sp>
        <p:nvSpPr>
          <p:cNvPr id="3" name="内容占位符 2"/>
          <p:cNvSpPr>
            <a:spLocks noGrp="1"/>
          </p:cNvSpPr>
          <p:nvPr>
            <p:ph sz="quarter" idx="1"/>
          </p:nvPr>
        </p:nvSpPr>
        <p:spPr/>
        <p:txBody>
          <a:bodyPr/>
          <a:lstStyle/>
          <a:p>
            <a:pPr>
              <a:lnSpc>
                <a:spcPct val="150000"/>
              </a:lnSpc>
            </a:pPr>
            <a:r>
              <a:rPr lang="zh-CN" altLang="en-US" b="1" dirty="0" smtClean="0"/>
              <a:t>请求</a:t>
            </a:r>
            <a:r>
              <a:rPr lang="zh-CN" altLang="en-US" b="1" dirty="0"/>
              <a:t>报价（</a:t>
            </a:r>
            <a:r>
              <a:rPr lang="en-US" altLang="zh-CN" b="1" dirty="0"/>
              <a:t>RFQ</a:t>
            </a:r>
            <a:r>
              <a:rPr lang="zh-CN" altLang="en-US" b="1" dirty="0"/>
              <a:t>）：</a:t>
            </a:r>
            <a:r>
              <a:rPr lang="zh-CN" altLang="en-US" dirty="0"/>
              <a:t>非做市机构主动询价 </a:t>
            </a:r>
            <a:endParaRPr lang="en-US" altLang="zh-CN" dirty="0" smtClean="0"/>
          </a:p>
          <a:p>
            <a:pPr>
              <a:lnSpc>
                <a:spcPct val="150000"/>
              </a:lnSpc>
            </a:pPr>
            <a:endParaRPr lang="zh-CN" altLang="en-US" dirty="0"/>
          </a:p>
          <a:p>
            <a:endParaRPr lang="en-US" dirty="0"/>
          </a:p>
        </p:txBody>
      </p:sp>
      <p:pic>
        <p:nvPicPr>
          <p:cNvPr id="4" name="图片 3"/>
          <p:cNvPicPr>
            <a:picLocks noChangeAspect="1"/>
          </p:cNvPicPr>
          <p:nvPr/>
        </p:nvPicPr>
        <p:blipFill>
          <a:blip r:embed="rId2"/>
          <a:stretch>
            <a:fillRect/>
          </a:stretch>
        </p:blipFill>
        <p:spPr>
          <a:xfrm>
            <a:off x="866775" y="2925069"/>
            <a:ext cx="7867650" cy="1617461"/>
          </a:xfrm>
          <a:prstGeom prst="rect">
            <a:avLst/>
          </a:prstGeom>
        </p:spPr>
      </p:pic>
    </p:spTree>
    <p:extLst>
      <p:ext uri="{BB962C8B-B14F-4D97-AF65-F5344CB8AC3E}">
        <p14:creationId xmlns:p14="http://schemas.microsoft.com/office/powerpoint/2010/main" val="37873039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4.4.4  </a:t>
            </a:r>
            <a:r>
              <a:rPr lang="zh-CN" altLang="en-US" b="1" dirty="0" smtClean="0"/>
              <a:t>匿名</a:t>
            </a:r>
            <a:r>
              <a:rPr lang="zh-CN" altLang="en-US" b="1" dirty="0"/>
              <a:t>点击（</a:t>
            </a:r>
            <a:r>
              <a:rPr lang="en-US" b="1" dirty="0" smtClean="0"/>
              <a:t>X-Repo</a:t>
            </a:r>
            <a:r>
              <a:rPr lang="zh-CN" altLang="en-US" b="1" dirty="0" smtClean="0"/>
              <a:t>）</a:t>
            </a:r>
            <a:endParaRPr lang="en-US" dirty="0"/>
          </a:p>
        </p:txBody>
      </p:sp>
      <p:sp>
        <p:nvSpPr>
          <p:cNvPr id="3" name="内容占位符 2"/>
          <p:cNvSpPr>
            <a:spLocks noGrp="1"/>
          </p:cNvSpPr>
          <p:nvPr>
            <p:ph sz="quarter" idx="1"/>
          </p:nvPr>
        </p:nvSpPr>
        <p:spPr/>
        <p:txBody>
          <a:bodyPr>
            <a:normAutofit fontScale="62500" lnSpcReduction="20000"/>
          </a:bodyPr>
          <a:lstStyle/>
          <a:p>
            <a:pPr>
              <a:lnSpc>
                <a:spcPct val="170000"/>
              </a:lnSpc>
            </a:pPr>
            <a:r>
              <a:rPr lang="zh-CN" altLang="en-US" sz="2800" b="1" dirty="0" smtClean="0">
                <a:solidFill>
                  <a:srgbClr val="C00000"/>
                </a:solidFill>
                <a:latin typeface="+mj-ea"/>
              </a:rPr>
              <a:t>货币市场</a:t>
            </a:r>
            <a:endParaRPr lang="en-US" altLang="zh-CN" dirty="0" smtClean="0"/>
          </a:p>
          <a:p>
            <a:pPr>
              <a:lnSpc>
                <a:spcPct val="170000"/>
              </a:lnSpc>
            </a:pPr>
            <a:r>
              <a:rPr lang="zh-CN" altLang="en-US" dirty="0" smtClean="0">
                <a:solidFill>
                  <a:schemeClr val="accent1"/>
                </a:solidFill>
              </a:rPr>
              <a:t></a:t>
            </a:r>
            <a:r>
              <a:rPr lang="zh-CN" altLang="en-US" b="1" dirty="0" smtClean="0">
                <a:solidFill>
                  <a:schemeClr val="accent1"/>
                </a:solidFill>
              </a:rPr>
              <a:t>交易</a:t>
            </a:r>
            <a:r>
              <a:rPr lang="zh-CN" altLang="en-US" b="1" dirty="0">
                <a:solidFill>
                  <a:schemeClr val="accent1"/>
                </a:solidFill>
              </a:rPr>
              <a:t>时间：</a:t>
            </a:r>
            <a:r>
              <a:rPr lang="zh-CN" altLang="en-US" dirty="0"/>
              <a:t>上下午各一场</a:t>
            </a:r>
            <a:r>
              <a:rPr lang="en-US" altLang="zh-CN" dirty="0"/>
              <a:t>(9:00-11:30</a:t>
            </a:r>
            <a:r>
              <a:rPr lang="zh-CN" altLang="en-US" dirty="0"/>
              <a:t>、</a:t>
            </a:r>
            <a:r>
              <a:rPr lang="en-US" altLang="zh-CN" dirty="0"/>
              <a:t>13:30-16:20) </a:t>
            </a:r>
          </a:p>
          <a:p>
            <a:pPr>
              <a:lnSpc>
                <a:spcPct val="170000"/>
              </a:lnSpc>
            </a:pPr>
            <a:r>
              <a:rPr lang="zh-CN" altLang="en-US" dirty="0">
                <a:solidFill>
                  <a:schemeClr val="accent1"/>
                </a:solidFill>
              </a:rPr>
              <a:t></a:t>
            </a:r>
            <a:r>
              <a:rPr lang="zh-CN" altLang="en-US" b="1" dirty="0">
                <a:solidFill>
                  <a:schemeClr val="accent1"/>
                </a:solidFill>
              </a:rPr>
              <a:t>交易品种</a:t>
            </a:r>
            <a:r>
              <a:rPr lang="zh-CN" altLang="en-US" dirty="0"/>
              <a:t>： 隔夜、</a:t>
            </a:r>
            <a:r>
              <a:rPr lang="en-US" altLang="zh-CN" dirty="0"/>
              <a:t>7</a:t>
            </a:r>
            <a:r>
              <a:rPr lang="zh-CN" altLang="en-US" dirty="0"/>
              <a:t>天、</a:t>
            </a:r>
            <a:r>
              <a:rPr lang="en-US" altLang="zh-CN" dirty="0"/>
              <a:t>14</a:t>
            </a:r>
            <a:r>
              <a:rPr lang="zh-CN" altLang="en-US" dirty="0"/>
              <a:t>天、</a:t>
            </a:r>
            <a:r>
              <a:rPr lang="en-US" altLang="zh-CN" dirty="0"/>
              <a:t>1</a:t>
            </a:r>
            <a:r>
              <a:rPr lang="zh-CN" altLang="en-US" dirty="0"/>
              <a:t>个月（</a:t>
            </a:r>
            <a:r>
              <a:rPr lang="en-US" altLang="zh-CN" dirty="0"/>
              <a:t>28</a:t>
            </a:r>
            <a:r>
              <a:rPr lang="zh-CN" altLang="en-US" dirty="0"/>
              <a:t>天）、</a:t>
            </a:r>
            <a:r>
              <a:rPr lang="en-US" altLang="zh-CN" dirty="0"/>
              <a:t>3</a:t>
            </a:r>
            <a:r>
              <a:rPr lang="zh-CN" altLang="en-US" dirty="0"/>
              <a:t>个月（</a:t>
            </a:r>
            <a:r>
              <a:rPr lang="en-US" altLang="zh-CN" dirty="0"/>
              <a:t>91</a:t>
            </a:r>
            <a:r>
              <a:rPr lang="zh-CN" altLang="en-US" dirty="0"/>
              <a:t>天） </a:t>
            </a:r>
          </a:p>
          <a:p>
            <a:pPr>
              <a:lnSpc>
                <a:spcPct val="170000"/>
              </a:lnSpc>
            </a:pPr>
            <a:r>
              <a:rPr lang="zh-CN" altLang="en-US" dirty="0">
                <a:solidFill>
                  <a:schemeClr val="accent1"/>
                </a:solidFill>
              </a:rPr>
              <a:t></a:t>
            </a:r>
            <a:r>
              <a:rPr lang="zh-CN" altLang="en-US" b="1" dirty="0">
                <a:solidFill>
                  <a:schemeClr val="accent1"/>
                </a:solidFill>
              </a:rPr>
              <a:t>交易流程：</a:t>
            </a:r>
            <a:r>
              <a:rPr lang="zh-CN" altLang="en-US" dirty="0"/>
              <a:t>两阶段，订单匿名自动匹配</a:t>
            </a:r>
            <a:r>
              <a:rPr lang="en-US" altLang="zh-CN" dirty="0"/>
              <a:t>/</a:t>
            </a:r>
            <a:r>
              <a:rPr lang="zh-CN" altLang="en-US" dirty="0"/>
              <a:t>未匹配订单可供点击（授信范围内成交）</a:t>
            </a:r>
            <a:r>
              <a:rPr lang="en-US" altLang="zh-CN" dirty="0"/>
              <a:t>+</a:t>
            </a:r>
            <a:r>
              <a:rPr lang="zh-CN" altLang="en-US" dirty="0"/>
              <a:t>正回购方提交质押券（</a:t>
            </a:r>
            <a:r>
              <a:rPr lang="en-US" altLang="zh-CN" dirty="0"/>
              <a:t>30</a:t>
            </a:r>
            <a:r>
              <a:rPr lang="zh-CN" altLang="en-US" dirty="0"/>
              <a:t>分钟内） </a:t>
            </a:r>
          </a:p>
          <a:p>
            <a:pPr>
              <a:lnSpc>
                <a:spcPct val="170000"/>
              </a:lnSpc>
            </a:pPr>
            <a:r>
              <a:rPr lang="zh-CN" altLang="en-US" dirty="0">
                <a:solidFill>
                  <a:schemeClr val="accent1"/>
                </a:solidFill>
              </a:rPr>
              <a:t></a:t>
            </a:r>
            <a:r>
              <a:rPr lang="zh-CN" altLang="en-US" b="1" dirty="0">
                <a:solidFill>
                  <a:schemeClr val="accent1"/>
                </a:solidFill>
              </a:rPr>
              <a:t>质押券要求：</a:t>
            </a:r>
            <a:r>
              <a:rPr lang="zh-CN" altLang="en-US" dirty="0"/>
              <a:t>利率债（国债、央票、政金债），</a:t>
            </a:r>
            <a:r>
              <a:rPr lang="en-US" altLang="zh-CN" dirty="0"/>
              <a:t>CFETS</a:t>
            </a:r>
            <a:r>
              <a:rPr lang="zh-CN" altLang="en-US" dirty="0"/>
              <a:t>计算质押券折算率并公布 </a:t>
            </a:r>
          </a:p>
          <a:p>
            <a:pPr>
              <a:lnSpc>
                <a:spcPct val="170000"/>
              </a:lnSpc>
            </a:pPr>
            <a:r>
              <a:rPr lang="zh-CN" altLang="en-US" dirty="0">
                <a:solidFill>
                  <a:schemeClr val="accent1"/>
                </a:solidFill>
              </a:rPr>
              <a:t></a:t>
            </a:r>
            <a:r>
              <a:rPr lang="zh-CN" altLang="en-US" b="1" dirty="0">
                <a:solidFill>
                  <a:schemeClr val="accent1"/>
                </a:solidFill>
              </a:rPr>
              <a:t>交易规则：</a:t>
            </a:r>
            <a:r>
              <a:rPr lang="zh-CN" altLang="en-US" dirty="0"/>
              <a:t>匿名限价，价格优先、时间优先，匹配后具名 </a:t>
            </a:r>
          </a:p>
          <a:p>
            <a:pPr>
              <a:lnSpc>
                <a:spcPct val="170000"/>
              </a:lnSpc>
            </a:pPr>
            <a:r>
              <a:rPr lang="zh-CN" altLang="en-US" dirty="0">
                <a:solidFill>
                  <a:schemeClr val="accent1"/>
                </a:solidFill>
              </a:rPr>
              <a:t></a:t>
            </a:r>
            <a:r>
              <a:rPr lang="zh-CN" altLang="en-US" b="1" dirty="0">
                <a:solidFill>
                  <a:schemeClr val="accent1"/>
                </a:solidFill>
              </a:rPr>
              <a:t>授信：</a:t>
            </a:r>
            <a:r>
              <a:rPr lang="zh-CN" altLang="en-US" dirty="0"/>
              <a:t>双边授信 </a:t>
            </a:r>
          </a:p>
          <a:p>
            <a:pPr>
              <a:lnSpc>
                <a:spcPct val="170000"/>
              </a:lnSpc>
            </a:pPr>
            <a:r>
              <a:rPr lang="zh-CN" altLang="en-US" dirty="0">
                <a:solidFill>
                  <a:schemeClr val="accent1"/>
                </a:solidFill>
              </a:rPr>
              <a:t></a:t>
            </a:r>
            <a:r>
              <a:rPr lang="zh-CN" altLang="en-US" b="1" dirty="0">
                <a:solidFill>
                  <a:schemeClr val="accent1"/>
                </a:solidFill>
              </a:rPr>
              <a:t>功能亮点：</a:t>
            </a:r>
            <a:r>
              <a:rPr lang="zh-CN" altLang="en-US" b="1" dirty="0"/>
              <a:t>拓宽融资渠道</a:t>
            </a:r>
            <a:r>
              <a:rPr lang="zh-CN" altLang="en-US" dirty="0"/>
              <a:t>、</a:t>
            </a:r>
            <a:r>
              <a:rPr lang="zh-CN" altLang="en-US" b="1" dirty="0"/>
              <a:t>拓宽融资渠道、拓宽融资渠道、</a:t>
            </a:r>
            <a:r>
              <a:rPr lang="zh-CN" altLang="en-US" dirty="0"/>
              <a:t>扩大对手方范围、提高交易便利性、平补临时性头寸、获得低利率融资 </a:t>
            </a:r>
          </a:p>
          <a:p>
            <a:endParaRPr lang="en-US" dirty="0"/>
          </a:p>
        </p:txBody>
      </p:sp>
    </p:spTree>
    <p:extLst>
      <p:ext uri="{BB962C8B-B14F-4D97-AF65-F5344CB8AC3E}">
        <p14:creationId xmlns:p14="http://schemas.microsoft.com/office/powerpoint/2010/main" val="2557769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4.4.4 </a:t>
            </a:r>
            <a:r>
              <a:rPr lang="zh-CN" altLang="en-US" dirty="0" smtClean="0"/>
              <a:t>匿名</a:t>
            </a:r>
            <a:r>
              <a:rPr lang="zh-CN" altLang="en-US" dirty="0"/>
              <a:t>点击（</a:t>
            </a:r>
            <a:r>
              <a:rPr lang="en-US" altLang="zh-CN" dirty="0"/>
              <a:t>X-BOND</a:t>
            </a:r>
            <a:r>
              <a:rPr lang="zh-CN" altLang="en-US" dirty="0" smtClean="0"/>
              <a:t>）</a:t>
            </a:r>
            <a:endParaRPr lang="en-US" dirty="0"/>
          </a:p>
        </p:txBody>
      </p:sp>
      <p:sp>
        <p:nvSpPr>
          <p:cNvPr id="3" name="内容占位符 2"/>
          <p:cNvSpPr>
            <a:spLocks noGrp="1"/>
          </p:cNvSpPr>
          <p:nvPr>
            <p:ph sz="quarter" idx="1"/>
          </p:nvPr>
        </p:nvSpPr>
        <p:spPr>
          <a:xfrm>
            <a:off x="914400" y="1447800"/>
            <a:ext cx="7772400" cy="4876800"/>
          </a:xfrm>
        </p:spPr>
        <p:txBody>
          <a:bodyPr>
            <a:normAutofit fontScale="47500" lnSpcReduction="20000"/>
          </a:bodyPr>
          <a:lstStyle/>
          <a:p>
            <a:pPr>
              <a:lnSpc>
                <a:spcPct val="170000"/>
              </a:lnSpc>
            </a:pPr>
            <a:r>
              <a:rPr lang="zh-CN" altLang="en-US" sz="3800" b="1" dirty="0" smtClean="0">
                <a:solidFill>
                  <a:srgbClr val="C00000"/>
                </a:solidFill>
                <a:latin typeface="+mj-ea"/>
              </a:rPr>
              <a:t>参与</a:t>
            </a:r>
            <a:r>
              <a:rPr lang="zh-CN" altLang="en-US" sz="3800" b="1" dirty="0">
                <a:solidFill>
                  <a:srgbClr val="C00000"/>
                </a:solidFill>
                <a:latin typeface="+mj-ea"/>
              </a:rPr>
              <a:t>机构</a:t>
            </a:r>
            <a:r>
              <a:rPr lang="zh-CN" altLang="en-US" sz="3800" b="1" dirty="0">
                <a:latin typeface="+mj-ea"/>
              </a:rPr>
              <a:t>：</a:t>
            </a:r>
            <a:r>
              <a:rPr lang="zh-CN" altLang="en-US" sz="3800" b="1" dirty="0">
                <a:solidFill>
                  <a:srgbClr val="FF0000"/>
                </a:solidFill>
                <a:latin typeface="+mj-ea"/>
              </a:rPr>
              <a:t>现券市场“最活跃机构”</a:t>
            </a:r>
            <a:r>
              <a:rPr lang="zh-CN" altLang="en-US" sz="3800" b="1" dirty="0">
                <a:latin typeface="+mj-ea"/>
              </a:rPr>
              <a:t>，类似于现券市场</a:t>
            </a:r>
            <a:r>
              <a:rPr lang="zh-CN" altLang="en-US" sz="3800" b="1" dirty="0" smtClean="0">
                <a:latin typeface="+mj-ea"/>
              </a:rPr>
              <a:t>的专项</a:t>
            </a:r>
            <a:r>
              <a:rPr lang="zh-CN" altLang="en-US" sz="3800" b="1" dirty="0">
                <a:latin typeface="+mj-ea"/>
              </a:rPr>
              <a:t>荣誉 </a:t>
            </a:r>
          </a:p>
          <a:p>
            <a:pPr>
              <a:lnSpc>
                <a:spcPct val="170000"/>
              </a:lnSpc>
            </a:pPr>
            <a:r>
              <a:rPr lang="zh-CN" altLang="en-US" sz="3800" dirty="0">
                <a:latin typeface="+mj-ea"/>
              </a:rPr>
              <a:t></a:t>
            </a:r>
            <a:r>
              <a:rPr lang="zh-CN" altLang="en-US" sz="3800" b="1" dirty="0">
                <a:solidFill>
                  <a:srgbClr val="C00000"/>
                </a:solidFill>
                <a:latin typeface="+mj-ea"/>
              </a:rPr>
              <a:t>交易品种</a:t>
            </a:r>
            <a:r>
              <a:rPr lang="zh-CN" altLang="en-US" sz="3800" b="1" dirty="0">
                <a:latin typeface="+mj-ea"/>
              </a:rPr>
              <a:t>：集中银行间市场最活跃的债券 </a:t>
            </a:r>
          </a:p>
          <a:p>
            <a:pPr>
              <a:lnSpc>
                <a:spcPct val="170000"/>
              </a:lnSpc>
            </a:pPr>
            <a:r>
              <a:rPr lang="zh-CN" altLang="en-US" sz="3800" dirty="0">
                <a:latin typeface="+mj-ea"/>
              </a:rPr>
              <a:t></a:t>
            </a:r>
            <a:r>
              <a:rPr lang="zh-CN" altLang="en-US" sz="3800" b="1" dirty="0">
                <a:solidFill>
                  <a:srgbClr val="C00000"/>
                </a:solidFill>
                <a:latin typeface="+mj-ea"/>
              </a:rPr>
              <a:t>交易时间</a:t>
            </a:r>
            <a:r>
              <a:rPr lang="zh-CN" altLang="en-US" sz="3800" b="1" dirty="0">
                <a:latin typeface="+mj-ea"/>
              </a:rPr>
              <a:t>：每个交易日上、下午两个交易场次</a:t>
            </a:r>
            <a:r>
              <a:rPr lang="zh-CN" altLang="en-US" sz="3800" b="1" dirty="0" smtClean="0">
                <a:latin typeface="+mj-ea"/>
              </a:rPr>
              <a:t>；</a:t>
            </a:r>
            <a:endParaRPr lang="en-US" altLang="zh-CN" sz="3800" b="1" dirty="0">
              <a:latin typeface="+mj-ea"/>
            </a:endParaRPr>
          </a:p>
          <a:p>
            <a:pPr>
              <a:lnSpc>
                <a:spcPct val="170000"/>
              </a:lnSpc>
            </a:pPr>
            <a:r>
              <a:rPr lang="zh-CN" altLang="en-US" sz="3800" b="1" dirty="0" smtClean="0">
                <a:latin typeface="+mj-ea"/>
              </a:rPr>
              <a:t>每个</a:t>
            </a:r>
            <a:r>
              <a:rPr lang="zh-CN" altLang="en-US" sz="3800" b="1" dirty="0">
                <a:latin typeface="+mj-ea"/>
              </a:rPr>
              <a:t>交易场次三个阶段 集中报价阶段（</a:t>
            </a:r>
            <a:r>
              <a:rPr lang="en-US" altLang="zh-CN" sz="3800" b="1" dirty="0" smtClean="0">
                <a:latin typeface="+mj-ea"/>
              </a:rPr>
              <a:t>8:45-8:55</a:t>
            </a:r>
            <a:r>
              <a:rPr lang="zh-CN" altLang="en-US" sz="3800" b="1" dirty="0" smtClean="0">
                <a:latin typeface="+mj-ea"/>
              </a:rPr>
              <a:t>、</a:t>
            </a:r>
            <a:r>
              <a:rPr lang="en-US" altLang="zh-CN" sz="3800" b="1" dirty="0">
                <a:latin typeface="+mj-ea"/>
              </a:rPr>
              <a:t>13:15-13:25</a:t>
            </a:r>
            <a:r>
              <a:rPr lang="zh-CN" altLang="en-US" sz="3800" b="1" dirty="0">
                <a:latin typeface="+mj-ea"/>
              </a:rPr>
              <a:t>）；集中匹配阶段（</a:t>
            </a:r>
            <a:r>
              <a:rPr lang="en-US" altLang="zh-CN" sz="3800" b="1" dirty="0">
                <a:latin typeface="+mj-ea"/>
              </a:rPr>
              <a:t>8:55-9:00</a:t>
            </a:r>
            <a:r>
              <a:rPr lang="zh-CN" altLang="en-US" sz="3800" b="1" dirty="0" smtClean="0">
                <a:latin typeface="+mj-ea"/>
              </a:rPr>
              <a:t>、</a:t>
            </a:r>
            <a:r>
              <a:rPr lang="en-US" altLang="zh-CN" sz="3800" b="1" dirty="0" smtClean="0">
                <a:latin typeface="+mj-ea"/>
              </a:rPr>
              <a:t>13:25-13:30</a:t>
            </a:r>
            <a:r>
              <a:rPr lang="zh-CN" altLang="en-US" sz="3800" b="1" dirty="0">
                <a:latin typeface="+mj-ea"/>
              </a:rPr>
              <a:t>）；连续报价成交阶段（</a:t>
            </a:r>
            <a:r>
              <a:rPr lang="en-US" altLang="zh-CN" sz="3800" b="1" dirty="0">
                <a:latin typeface="+mj-ea"/>
              </a:rPr>
              <a:t>9:00-12:00</a:t>
            </a:r>
            <a:r>
              <a:rPr lang="zh-CN" altLang="en-US" sz="3800" b="1" dirty="0" smtClean="0">
                <a:latin typeface="+mj-ea"/>
              </a:rPr>
              <a:t>、</a:t>
            </a:r>
            <a:r>
              <a:rPr lang="en-US" altLang="zh-CN" sz="3800" b="1" dirty="0" smtClean="0">
                <a:latin typeface="+mj-ea"/>
              </a:rPr>
              <a:t>13:30-16:30</a:t>
            </a:r>
            <a:r>
              <a:rPr lang="zh-CN" altLang="en-US" sz="3800" b="1" dirty="0">
                <a:latin typeface="+mj-ea"/>
              </a:rPr>
              <a:t>） </a:t>
            </a:r>
          </a:p>
          <a:p>
            <a:pPr>
              <a:lnSpc>
                <a:spcPct val="170000"/>
              </a:lnSpc>
            </a:pPr>
            <a:r>
              <a:rPr lang="zh-CN" altLang="en-US" sz="3800" dirty="0">
                <a:latin typeface="+mj-ea"/>
              </a:rPr>
              <a:t></a:t>
            </a:r>
            <a:r>
              <a:rPr lang="zh-CN" altLang="en-US" sz="3800" b="1" dirty="0">
                <a:solidFill>
                  <a:srgbClr val="C00000"/>
                </a:solidFill>
                <a:latin typeface="+mj-ea"/>
              </a:rPr>
              <a:t>交易流程</a:t>
            </a:r>
            <a:r>
              <a:rPr lang="zh-CN" altLang="en-US" sz="3800" b="1" dirty="0">
                <a:latin typeface="+mj-ea"/>
              </a:rPr>
              <a:t>：订单匿名自动匹配</a:t>
            </a:r>
            <a:r>
              <a:rPr lang="en-US" altLang="zh-CN" sz="3800" b="1" dirty="0">
                <a:latin typeface="+mj-ea"/>
              </a:rPr>
              <a:t>/</a:t>
            </a:r>
            <a:r>
              <a:rPr lang="zh-CN" altLang="en-US" sz="3800" b="1" dirty="0">
                <a:latin typeface="+mj-ea"/>
              </a:rPr>
              <a:t>未匹配订单可供</a:t>
            </a:r>
            <a:r>
              <a:rPr lang="zh-CN" altLang="en-US" sz="3800" b="1" dirty="0" smtClean="0">
                <a:latin typeface="+mj-ea"/>
              </a:rPr>
              <a:t>点击（</a:t>
            </a:r>
            <a:r>
              <a:rPr lang="zh-CN" altLang="en-US" sz="3800" b="1" dirty="0">
                <a:latin typeface="+mj-ea"/>
              </a:rPr>
              <a:t>授信范围内成交） </a:t>
            </a:r>
          </a:p>
          <a:p>
            <a:pPr>
              <a:lnSpc>
                <a:spcPct val="170000"/>
              </a:lnSpc>
            </a:pPr>
            <a:r>
              <a:rPr lang="zh-CN" altLang="en-US" sz="3800" dirty="0">
                <a:latin typeface="+mj-ea"/>
              </a:rPr>
              <a:t></a:t>
            </a:r>
            <a:r>
              <a:rPr lang="zh-CN" altLang="en-US" sz="3800" b="1" dirty="0">
                <a:solidFill>
                  <a:srgbClr val="C00000"/>
                </a:solidFill>
                <a:latin typeface="+mj-ea"/>
              </a:rPr>
              <a:t>交易规则</a:t>
            </a:r>
            <a:r>
              <a:rPr lang="zh-CN" altLang="en-US" sz="3800" b="1" dirty="0">
                <a:latin typeface="+mj-ea"/>
              </a:rPr>
              <a:t>：匿名报价，价格优先、时间优先，匹配后具名 </a:t>
            </a:r>
          </a:p>
          <a:p>
            <a:pPr>
              <a:lnSpc>
                <a:spcPct val="170000"/>
              </a:lnSpc>
            </a:pPr>
            <a:r>
              <a:rPr lang="zh-CN" altLang="en-US" sz="3800" dirty="0">
                <a:latin typeface="+mj-ea"/>
              </a:rPr>
              <a:t></a:t>
            </a:r>
            <a:r>
              <a:rPr lang="zh-CN" altLang="en-US" sz="3800" b="1" dirty="0">
                <a:solidFill>
                  <a:srgbClr val="C00000"/>
                </a:solidFill>
                <a:latin typeface="+mj-ea"/>
              </a:rPr>
              <a:t>成交方式</a:t>
            </a:r>
            <a:r>
              <a:rPr lang="zh-CN" altLang="en-US" sz="3800" b="1" dirty="0">
                <a:latin typeface="+mj-ea"/>
              </a:rPr>
              <a:t>：点击成交，限价订单、市价订单、意向订单</a:t>
            </a:r>
            <a:r>
              <a:rPr lang="zh-CN" altLang="en-US" sz="3800" b="1" dirty="0" smtClean="0">
                <a:latin typeface="+mj-ea"/>
              </a:rPr>
              <a:t>、弹性</a:t>
            </a:r>
            <a:r>
              <a:rPr lang="zh-CN" altLang="en-US" sz="3800" b="1" dirty="0">
                <a:latin typeface="+mj-ea"/>
              </a:rPr>
              <a:t>订单 </a:t>
            </a:r>
          </a:p>
          <a:p>
            <a:pPr>
              <a:lnSpc>
                <a:spcPct val="170000"/>
              </a:lnSpc>
            </a:pPr>
            <a:r>
              <a:rPr lang="zh-CN" altLang="en-US" sz="3800" dirty="0">
                <a:latin typeface="+mj-ea"/>
              </a:rPr>
              <a:t></a:t>
            </a:r>
            <a:r>
              <a:rPr lang="zh-CN" altLang="en-US" sz="3800" b="1" dirty="0">
                <a:solidFill>
                  <a:srgbClr val="C00000"/>
                </a:solidFill>
                <a:latin typeface="+mj-ea"/>
              </a:rPr>
              <a:t>优势</a:t>
            </a:r>
            <a:r>
              <a:rPr lang="zh-CN" altLang="en-US" sz="3800" b="1" dirty="0">
                <a:latin typeface="+mj-ea"/>
              </a:rPr>
              <a:t>：所见即可得，减少寻找对手方、询价的时间成本 </a:t>
            </a:r>
          </a:p>
          <a:p>
            <a:endParaRPr lang="en-US" dirty="0"/>
          </a:p>
        </p:txBody>
      </p:sp>
    </p:spTree>
    <p:extLst>
      <p:ext uri="{BB962C8B-B14F-4D97-AF65-F5344CB8AC3E}">
        <p14:creationId xmlns:p14="http://schemas.microsoft.com/office/powerpoint/2010/main" val="2926312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4.4.4 </a:t>
            </a:r>
            <a:r>
              <a:rPr lang="zh-CN" altLang="en-US" b="1" dirty="0" smtClean="0"/>
              <a:t>匿名</a:t>
            </a:r>
            <a:r>
              <a:rPr lang="zh-CN" altLang="en-US" b="1" dirty="0"/>
              <a:t>点击（</a:t>
            </a:r>
            <a:r>
              <a:rPr lang="en-US" altLang="zh-CN" b="1" dirty="0"/>
              <a:t>X-Swap</a:t>
            </a:r>
            <a:r>
              <a:rPr lang="zh-CN" altLang="en-US" b="1" dirty="0"/>
              <a:t>）</a:t>
            </a:r>
            <a:endParaRPr lang="en-US" dirty="0"/>
          </a:p>
        </p:txBody>
      </p:sp>
      <p:sp>
        <p:nvSpPr>
          <p:cNvPr id="3" name="内容占位符 2"/>
          <p:cNvSpPr>
            <a:spLocks noGrp="1"/>
          </p:cNvSpPr>
          <p:nvPr>
            <p:ph sz="quarter" idx="1"/>
          </p:nvPr>
        </p:nvSpPr>
        <p:spPr>
          <a:xfrm>
            <a:off x="914400" y="1447800"/>
            <a:ext cx="7772400" cy="4953000"/>
          </a:xfrm>
        </p:spPr>
        <p:txBody>
          <a:bodyPr>
            <a:normAutofit fontScale="77500" lnSpcReduction="20000"/>
          </a:bodyPr>
          <a:lstStyle/>
          <a:p>
            <a:pPr>
              <a:lnSpc>
                <a:spcPct val="150000"/>
              </a:lnSpc>
            </a:pPr>
            <a:r>
              <a:rPr lang="zh-CN" altLang="en-US" b="1" dirty="0">
                <a:solidFill>
                  <a:schemeClr val="accent1"/>
                </a:solidFill>
              </a:rPr>
              <a:t>衍生</a:t>
            </a:r>
            <a:r>
              <a:rPr lang="zh-CN" altLang="en-US" b="1" dirty="0" smtClean="0">
                <a:solidFill>
                  <a:schemeClr val="accent1"/>
                </a:solidFill>
              </a:rPr>
              <a:t>品市场</a:t>
            </a:r>
            <a:endParaRPr lang="en-US" b="1" dirty="0">
              <a:solidFill>
                <a:schemeClr val="accent1"/>
              </a:solidFill>
            </a:endParaRPr>
          </a:p>
          <a:p>
            <a:pPr>
              <a:lnSpc>
                <a:spcPct val="150000"/>
              </a:lnSpc>
            </a:pPr>
            <a:r>
              <a:rPr lang="zh-CN" altLang="en-US" dirty="0">
                <a:solidFill>
                  <a:schemeClr val="accent1"/>
                </a:solidFill>
              </a:rPr>
              <a:t></a:t>
            </a:r>
            <a:r>
              <a:rPr lang="zh-CN" altLang="en-US" b="1" dirty="0">
                <a:solidFill>
                  <a:schemeClr val="accent1"/>
                </a:solidFill>
              </a:rPr>
              <a:t>交易品种：</a:t>
            </a:r>
            <a:r>
              <a:rPr lang="zh-CN" altLang="en-US" dirty="0"/>
              <a:t>利率互换、标准利率衍生产品、标准债券远期 </a:t>
            </a:r>
          </a:p>
          <a:p>
            <a:pPr>
              <a:lnSpc>
                <a:spcPct val="150000"/>
              </a:lnSpc>
            </a:pPr>
            <a:r>
              <a:rPr lang="zh-CN" altLang="en-US" dirty="0">
                <a:solidFill>
                  <a:schemeClr val="accent1"/>
                </a:solidFill>
              </a:rPr>
              <a:t></a:t>
            </a:r>
            <a:r>
              <a:rPr lang="zh-CN" altLang="en-US" b="1" dirty="0">
                <a:solidFill>
                  <a:schemeClr val="accent1"/>
                </a:solidFill>
              </a:rPr>
              <a:t>交易时间</a:t>
            </a:r>
            <a:r>
              <a:rPr lang="zh-CN" altLang="en-US" b="1" dirty="0"/>
              <a:t>：</a:t>
            </a:r>
            <a:r>
              <a:rPr lang="en-US" altLang="zh-CN" dirty="0"/>
              <a:t>9:00-12:00</a:t>
            </a:r>
            <a:r>
              <a:rPr lang="zh-CN" altLang="en-US" dirty="0"/>
              <a:t>、</a:t>
            </a:r>
            <a:r>
              <a:rPr lang="en-US" altLang="zh-CN" dirty="0"/>
              <a:t>13:30-17:30 </a:t>
            </a:r>
          </a:p>
          <a:p>
            <a:pPr>
              <a:lnSpc>
                <a:spcPct val="150000"/>
              </a:lnSpc>
            </a:pPr>
            <a:r>
              <a:rPr lang="zh-CN" altLang="en-US" dirty="0">
                <a:solidFill>
                  <a:schemeClr val="accent1"/>
                </a:solidFill>
              </a:rPr>
              <a:t></a:t>
            </a:r>
            <a:r>
              <a:rPr lang="zh-CN" altLang="en-US" b="1" dirty="0">
                <a:solidFill>
                  <a:schemeClr val="accent1"/>
                </a:solidFill>
              </a:rPr>
              <a:t>交易流程：</a:t>
            </a:r>
            <a:r>
              <a:rPr lang="zh-CN" altLang="en-US" dirty="0"/>
              <a:t>两阶段，订单匿名自动匹配</a:t>
            </a:r>
            <a:r>
              <a:rPr lang="en-US" altLang="zh-CN" dirty="0"/>
              <a:t>/</a:t>
            </a:r>
            <a:r>
              <a:rPr lang="zh-CN" altLang="en-US" dirty="0"/>
              <a:t>未匹配订单可供点击（授信范围内成交）</a:t>
            </a:r>
            <a:r>
              <a:rPr lang="en-US" altLang="zh-CN" dirty="0"/>
              <a:t>+</a:t>
            </a:r>
            <a:r>
              <a:rPr lang="zh-CN" altLang="en-US" dirty="0"/>
              <a:t>成交后需至交易后处理平台进行交易确认 </a:t>
            </a:r>
          </a:p>
          <a:p>
            <a:pPr>
              <a:lnSpc>
                <a:spcPct val="150000"/>
              </a:lnSpc>
            </a:pPr>
            <a:r>
              <a:rPr lang="zh-CN" altLang="en-US" dirty="0">
                <a:solidFill>
                  <a:schemeClr val="accent1"/>
                </a:solidFill>
              </a:rPr>
              <a:t></a:t>
            </a:r>
            <a:r>
              <a:rPr lang="zh-CN" altLang="en-US" b="1" dirty="0">
                <a:solidFill>
                  <a:schemeClr val="accent1"/>
                </a:solidFill>
              </a:rPr>
              <a:t>交易规则：</a:t>
            </a:r>
            <a:r>
              <a:rPr lang="zh-CN" altLang="en-US" dirty="0"/>
              <a:t>匿名报价，价格优先、时间优先，匹配后具名 </a:t>
            </a:r>
          </a:p>
          <a:p>
            <a:pPr>
              <a:lnSpc>
                <a:spcPct val="150000"/>
              </a:lnSpc>
            </a:pPr>
            <a:r>
              <a:rPr lang="zh-CN" altLang="en-US" dirty="0">
                <a:solidFill>
                  <a:schemeClr val="accent1"/>
                </a:solidFill>
              </a:rPr>
              <a:t></a:t>
            </a:r>
            <a:r>
              <a:rPr lang="zh-CN" altLang="en-US" b="1" dirty="0">
                <a:solidFill>
                  <a:schemeClr val="accent1"/>
                </a:solidFill>
              </a:rPr>
              <a:t>授信：</a:t>
            </a:r>
            <a:r>
              <a:rPr lang="zh-CN" altLang="en-US" dirty="0"/>
              <a:t>双边授信、 </a:t>
            </a:r>
            <a:r>
              <a:rPr lang="en-US" altLang="zh-CN" dirty="0"/>
              <a:t>CCP</a:t>
            </a:r>
            <a:r>
              <a:rPr lang="zh-CN" altLang="en-US" dirty="0"/>
              <a:t>集中授信 </a:t>
            </a:r>
          </a:p>
          <a:p>
            <a:pPr>
              <a:lnSpc>
                <a:spcPct val="150000"/>
              </a:lnSpc>
            </a:pPr>
            <a:r>
              <a:rPr lang="zh-CN" altLang="en-US" dirty="0"/>
              <a:t></a:t>
            </a:r>
            <a:r>
              <a:rPr lang="zh-CN" altLang="en-US" b="1" dirty="0">
                <a:solidFill>
                  <a:schemeClr val="accent1"/>
                </a:solidFill>
              </a:rPr>
              <a:t>交易接口：</a:t>
            </a:r>
            <a:r>
              <a:rPr lang="zh-CN" altLang="en-US" dirty="0"/>
              <a:t>最优行情、订单指令 </a:t>
            </a:r>
          </a:p>
          <a:p>
            <a:pPr>
              <a:lnSpc>
                <a:spcPct val="150000"/>
              </a:lnSpc>
            </a:pPr>
            <a:r>
              <a:rPr lang="zh-CN" altLang="en-US" dirty="0"/>
              <a:t></a:t>
            </a:r>
            <a:r>
              <a:rPr lang="zh-CN" altLang="en-US" b="1" dirty="0">
                <a:solidFill>
                  <a:schemeClr val="accent1"/>
                </a:solidFill>
              </a:rPr>
              <a:t>电子搭桥：</a:t>
            </a:r>
            <a:r>
              <a:rPr lang="zh-CN" altLang="en-US" dirty="0"/>
              <a:t>覆盖面广、桥费低、提高可成交率 </a:t>
            </a:r>
          </a:p>
          <a:p>
            <a:endParaRPr lang="en-US" dirty="0"/>
          </a:p>
        </p:txBody>
      </p:sp>
    </p:spTree>
    <p:extLst>
      <p:ext uri="{BB962C8B-B14F-4D97-AF65-F5344CB8AC3E}">
        <p14:creationId xmlns:p14="http://schemas.microsoft.com/office/powerpoint/2010/main" val="1315257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a:t>
            </a:r>
            <a:r>
              <a:rPr lang="zh-CN" altLang="en-US" dirty="0" smtClean="0"/>
              <a:t>银行间市场概述</a:t>
            </a:r>
            <a:endParaRPr lang="en-US" dirty="0"/>
          </a:p>
        </p:txBody>
      </p:sp>
      <p:sp>
        <p:nvSpPr>
          <p:cNvPr id="3" name="Content Placeholder 2"/>
          <p:cNvSpPr>
            <a:spLocks noGrp="1"/>
          </p:cNvSpPr>
          <p:nvPr>
            <p:ph sz="quarter" idx="1"/>
          </p:nvPr>
        </p:nvSpPr>
        <p:spPr/>
        <p:txBody>
          <a:bodyPr/>
          <a:lstStyle/>
          <a:p>
            <a:pPr>
              <a:lnSpc>
                <a:spcPct val="150000"/>
              </a:lnSpc>
            </a:pPr>
            <a:r>
              <a:rPr lang="zh-CN" altLang="en-US" b="1" dirty="0" smtClean="0"/>
              <a:t>银行间市场（又名：</a:t>
            </a:r>
            <a:r>
              <a:rPr lang="zh-CN" altLang="en-US" dirty="0" smtClean="0"/>
              <a:t>谓金融同业市场</a:t>
            </a:r>
            <a:r>
              <a:rPr lang="zh-CN" altLang="en-US" b="1" dirty="0" smtClean="0"/>
              <a:t>）：</a:t>
            </a:r>
            <a:r>
              <a:rPr lang="zh-CN" altLang="en-US" dirty="0" smtClean="0"/>
              <a:t>指金融机构之间进行金融产品交易的场所</a:t>
            </a:r>
            <a:endParaRPr lang="en-US" altLang="zh-CN" dirty="0" smtClean="0"/>
          </a:p>
          <a:p>
            <a:endParaRPr lang="en-US" altLang="zh-CN" b="1" dirty="0" smtClean="0"/>
          </a:p>
          <a:p>
            <a:endParaRPr lang="en-US" altLang="zh-CN" b="1"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2763960761"/>
              </p:ext>
            </p:extLst>
          </p:nvPr>
        </p:nvGraphicFramePr>
        <p:xfrm>
          <a:off x="544133" y="1417638"/>
          <a:ext cx="8512934" cy="12033742"/>
        </p:xfrm>
        <a:graphic>
          <a:graphicData uri="http://schemas.openxmlformats.org/presentationml/2006/ole">
            <mc:AlternateContent xmlns:mc="http://schemas.openxmlformats.org/markup-compatibility/2006">
              <mc:Choice xmlns:v="urn:schemas-microsoft-com:vml" Requires="v">
                <p:oleObj spid="_x0000_s1091" name="Visio" r:id="rId4" imgW="7572257" imgH="10705994" progId="Visio.Drawing.15">
                  <p:embed/>
                </p:oleObj>
              </mc:Choice>
              <mc:Fallback>
                <p:oleObj name="Visio" r:id="rId4" imgW="7572257" imgH="10705994" progId="Visio.Drawing.15">
                  <p:embed/>
                  <p:pic>
                    <p:nvPicPr>
                      <p:cNvPr id="0" name=""/>
                      <p:cNvPicPr/>
                      <p:nvPr/>
                    </p:nvPicPr>
                    <p:blipFill>
                      <a:blip r:embed="rId5"/>
                      <a:stretch>
                        <a:fillRect/>
                      </a:stretch>
                    </p:blipFill>
                    <p:spPr>
                      <a:xfrm>
                        <a:off x="544133" y="1417638"/>
                        <a:ext cx="8512934" cy="1203374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57200" y="914400"/>
            <a:ext cx="8361802" cy="5029200"/>
          </a:xfrm>
          <a:prstGeom prst="rect">
            <a:avLst/>
          </a:prstGeom>
        </p:spPr>
      </p:pic>
    </p:spTree>
    <p:extLst>
      <p:ext uri="{BB962C8B-B14F-4D97-AF65-F5344CB8AC3E}">
        <p14:creationId xmlns:p14="http://schemas.microsoft.com/office/powerpoint/2010/main" val="162152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5 </a:t>
            </a:r>
            <a:r>
              <a:rPr lang="zh-CN" altLang="en-US" dirty="0" smtClean="0"/>
              <a:t>参考资料</a:t>
            </a:r>
            <a:endParaRPr lang="en-US" dirty="0"/>
          </a:p>
        </p:txBody>
      </p:sp>
      <p:sp>
        <p:nvSpPr>
          <p:cNvPr id="3" name="内容占位符 2"/>
          <p:cNvSpPr>
            <a:spLocks noGrp="1"/>
          </p:cNvSpPr>
          <p:nvPr>
            <p:ph sz="quarter" idx="1"/>
          </p:nvPr>
        </p:nvSpPr>
        <p:spPr/>
        <p:txBody>
          <a:bodyPr>
            <a:normAutofit/>
          </a:bodyPr>
          <a:lstStyle/>
          <a:p>
            <a:r>
              <a:rPr lang="en-US" altLang="zh-CN" dirty="0"/>
              <a:t>1-</a:t>
            </a:r>
            <a:r>
              <a:rPr lang="zh-CN" altLang="en-US" dirty="0"/>
              <a:t>中国外汇交易中心产品指引</a:t>
            </a:r>
            <a:r>
              <a:rPr lang="en-US" altLang="zh-CN" dirty="0"/>
              <a:t>V2.2</a:t>
            </a:r>
          </a:p>
          <a:p>
            <a:pPr marL="0" indent="0">
              <a:buNone/>
            </a:pPr>
            <a:r>
              <a:rPr lang="en-US" u="sng" dirty="0" smtClean="0">
                <a:hlinkClick r:id="rId2"/>
              </a:rPr>
              <a:t>http</a:t>
            </a:r>
            <a:r>
              <a:rPr lang="en-US" u="sng" dirty="0">
                <a:hlinkClick r:id="rId2"/>
              </a:rPr>
              <a:t>://172.16.5.12/svn/memberbank/SHOP</a:t>
            </a:r>
            <a:r>
              <a:rPr lang="zh-CN" altLang="en-US" u="sng" dirty="0">
                <a:hlinkClick r:id="rId2"/>
              </a:rPr>
              <a:t>业务资料</a:t>
            </a:r>
            <a:r>
              <a:rPr lang="en-US" altLang="zh-CN" u="sng" dirty="0">
                <a:hlinkClick r:id="rId2"/>
              </a:rPr>
              <a:t>/</a:t>
            </a:r>
            <a:r>
              <a:rPr lang="zh-CN" altLang="en-US" u="sng" dirty="0">
                <a:hlinkClick r:id="rId2"/>
              </a:rPr>
              <a:t>业务资料</a:t>
            </a:r>
            <a:r>
              <a:rPr lang="en-US" altLang="zh-CN" u="sng" dirty="0">
                <a:hlinkClick r:id="rId2"/>
              </a:rPr>
              <a:t>/</a:t>
            </a:r>
            <a:r>
              <a:rPr lang="zh-CN" altLang="en-US" u="sng" dirty="0">
                <a:hlinkClick r:id="rId2"/>
              </a:rPr>
              <a:t>外汇业务材料</a:t>
            </a:r>
            <a:r>
              <a:rPr lang="zh-CN" altLang="en-US" dirty="0"/>
              <a:t> </a:t>
            </a:r>
            <a:endParaRPr lang="en-US" altLang="zh-CN" dirty="0" smtClean="0"/>
          </a:p>
          <a:p>
            <a:r>
              <a:rPr lang="en-US" altLang="zh-CN" dirty="0"/>
              <a:t>0-CFETS</a:t>
            </a:r>
            <a:r>
              <a:rPr lang="zh-CN" altLang="en-US" dirty="0"/>
              <a:t>本币业务概述</a:t>
            </a:r>
            <a:r>
              <a:rPr lang="en-US" altLang="zh-CN" dirty="0"/>
              <a:t>2</a:t>
            </a:r>
            <a:r>
              <a:rPr lang="zh-CN" altLang="en-US" dirty="0"/>
              <a:t> </a:t>
            </a:r>
            <a:endParaRPr lang="en-US" altLang="zh-CN" dirty="0" smtClean="0"/>
          </a:p>
          <a:p>
            <a:r>
              <a:rPr lang="en-US" altLang="zh-CN" dirty="0" smtClean="0"/>
              <a:t>1-</a:t>
            </a:r>
            <a:r>
              <a:rPr lang="zh-CN" altLang="en-US" dirty="0" smtClean="0"/>
              <a:t>本币交易系统业务知识概述</a:t>
            </a:r>
            <a:endParaRPr lang="en-US" dirty="0"/>
          </a:p>
          <a:p>
            <a:r>
              <a:rPr lang="zh-CN" altLang="en-US" dirty="0"/>
              <a:t> 新一代本币交易</a:t>
            </a:r>
            <a:r>
              <a:rPr lang="zh-CN" altLang="en-US" dirty="0" smtClean="0"/>
              <a:t>系统前台操作手册</a:t>
            </a:r>
            <a:endParaRPr lang="en-US" altLang="zh-CN" dirty="0" smtClean="0"/>
          </a:p>
          <a:p>
            <a:r>
              <a:rPr lang="zh-CN" altLang="en-US" dirty="0"/>
              <a:t>银行</a:t>
            </a:r>
            <a:r>
              <a:rPr lang="zh-CN" altLang="en-US" dirty="0" smtClean="0"/>
              <a:t>间本币市场业务知识</a:t>
            </a:r>
            <a:endParaRPr lang="en-US" dirty="0"/>
          </a:p>
          <a:p>
            <a:pPr marL="0" indent="0">
              <a:buNone/>
            </a:pPr>
            <a:r>
              <a:rPr lang="en-US" u="sng" dirty="0" smtClean="0">
                <a:hlinkClick r:id="rId3"/>
              </a:rPr>
              <a:t>http</a:t>
            </a:r>
            <a:r>
              <a:rPr lang="en-US" u="sng" dirty="0">
                <a:hlinkClick r:id="rId3"/>
              </a:rPr>
              <a:t>://172.16.5.12/svn/memberbank/SHOP</a:t>
            </a:r>
            <a:r>
              <a:rPr lang="zh-CN" altLang="en-US" u="sng" dirty="0">
                <a:hlinkClick r:id="rId3"/>
              </a:rPr>
              <a:t>业务资料</a:t>
            </a:r>
            <a:r>
              <a:rPr lang="en-US" altLang="zh-CN" u="sng" dirty="0">
                <a:hlinkClick r:id="rId3"/>
              </a:rPr>
              <a:t>/</a:t>
            </a:r>
            <a:r>
              <a:rPr lang="zh-CN" altLang="en-US" u="sng" dirty="0">
                <a:hlinkClick r:id="rId3"/>
              </a:rPr>
              <a:t>业务资料</a:t>
            </a:r>
            <a:r>
              <a:rPr lang="en-US" altLang="zh-CN" u="sng" dirty="0">
                <a:hlinkClick r:id="rId3"/>
              </a:rPr>
              <a:t>/</a:t>
            </a:r>
            <a:r>
              <a:rPr lang="zh-CN" altLang="en-US" u="sng" dirty="0">
                <a:hlinkClick r:id="rId3"/>
              </a:rPr>
              <a:t>本币业务</a:t>
            </a:r>
            <a:r>
              <a:rPr lang="zh-CN" altLang="en-US" u="sng" dirty="0" smtClean="0">
                <a:hlinkClick r:id="rId3"/>
              </a:rPr>
              <a:t>材料</a:t>
            </a:r>
            <a:endParaRPr lang="en-US" altLang="zh-CN" u="sng" dirty="0" smtClean="0"/>
          </a:p>
          <a:p>
            <a:pPr marL="0" indent="0">
              <a:buNone/>
            </a:pPr>
            <a:endParaRPr lang="en-US" dirty="0"/>
          </a:p>
        </p:txBody>
      </p:sp>
    </p:spTree>
    <p:extLst>
      <p:ext uri="{BB962C8B-B14F-4D97-AF65-F5344CB8AC3E}">
        <p14:creationId xmlns:p14="http://schemas.microsoft.com/office/powerpoint/2010/main" val="2777713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 Q&amp;A</a:t>
            </a:r>
            <a:endParaRPr lang="en-US" dirty="0"/>
          </a:p>
        </p:txBody>
      </p:sp>
      <p:sp>
        <p:nvSpPr>
          <p:cNvPr id="3" name="内容占位符 2"/>
          <p:cNvSpPr>
            <a:spLocks noGrp="1"/>
          </p:cNvSpPr>
          <p:nvPr>
            <p:ph sz="quarter" idx="1"/>
          </p:nvPr>
        </p:nvSpPr>
        <p:spPr/>
        <p:txBody>
          <a:bodyPr/>
          <a:lstStyle/>
          <a:p>
            <a:endParaRPr lang="en-US"/>
          </a:p>
        </p:txBody>
      </p:sp>
    </p:spTree>
    <p:extLst>
      <p:ext uri="{BB962C8B-B14F-4D97-AF65-F5344CB8AC3E}">
        <p14:creationId xmlns:p14="http://schemas.microsoft.com/office/powerpoint/2010/main" val="1425465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3900425360"/>
              </p:ext>
            </p:extLst>
          </p:nvPr>
        </p:nvGraphicFramePr>
        <p:xfrm>
          <a:off x="528638" y="-1443038"/>
          <a:ext cx="7972425" cy="11258551"/>
        </p:xfrm>
        <a:graphic>
          <a:graphicData uri="http://schemas.openxmlformats.org/presentationml/2006/ole">
            <mc:AlternateContent xmlns:mc="http://schemas.openxmlformats.org/markup-compatibility/2006">
              <mc:Choice xmlns:v="urn:schemas-microsoft-com:vml" Requires="v">
                <p:oleObj spid="_x0000_s2112" name="Visio" r:id="rId4" imgW="7572257" imgH="10705994" progId="Visio.Drawing.15">
                  <p:embed/>
                </p:oleObj>
              </mc:Choice>
              <mc:Fallback>
                <p:oleObj name="Visio" r:id="rId4" imgW="7572257" imgH="10705994" progId="Visio.Drawing.15">
                  <p:embed/>
                  <p:pic>
                    <p:nvPicPr>
                      <p:cNvPr id="5" name="对象 4"/>
                      <p:cNvPicPr/>
                      <p:nvPr/>
                    </p:nvPicPr>
                    <p:blipFill>
                      <a:blip r:embed="rId5"/>
                      <a:stretch>
                        <a:fillRect/>
                      </a:stretch>
                    </p:blipFill>
                    <p:spPr>
                      <a:xfrm>
                        <a:off x="528638" y="-1443038"/>
                        <a:ext cx="7972425" cy="11258551"/>
                      </a:xfrm>
                      <a:prstGeom prst="rect">
                        <a:avLst/>
                      </a:prstGeom>
                    </p:spPr>
                  </p:pic>
                </p:oleObj>
              </mc:Fallback>
            </mc:AlternateContent>
          </a:graphicData>
        </a:graphic>
      </p:graphicFrame>
    </p:spTree>
    <p:extLst>
      <p:ext uri="{BB962C8B-B14F-4D97-AF65-F5344CB8AC3E}">
        <p14:creationId xmlns:p14="http://schemas.microsoft.com/office/powerpoint/2010/main" val="8820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723146878"/>
              </p:ext>
            </p:extLst>
          </p:nvPr>
        </p:nvGraphicFramePr>
        <p:xfrm>
          <a:off x="228600" y="-2214563"/>
          <a:ext cx="7972425" cy="11258551"/>
        </p:xfrm>
        <a:graphic>
          <a:graphicData uri="http://schemas.openxmlformats.org/presentationml/2006/ole">
            <mc:AlternateContent xmlns:mc="http://schemas.openxmlformats.org/markup-compatibility/2006">
              <mc:Choice xmlns:v="urn:schemas-microsoft-com:vml" Requires="v">
                <p:oleObj spid="_x0000_s3136" name="Visio" r:id="rId4" imgW="7572257" imgH="10705994" progId="Visio.Drawing.15">
                  <p:embed/>
                </p:oleObj>
              </mc:Choice>
              <mc:Fallback>
                <p:oleObj name="Visio" r:id="rId4" imgW="7572257" imgH="10705994" progId="Visio.Drawing.15">
                  <p:embed/>
                  <p:pic>
                    <p:nvPicPr>
                      <p:cNvPr id="5" name="对象 4"/>
                      <p:cNvPicPr/>
                      <p:nvPr/>
                    </p:nvPicPr>
                    <p:blipFill>
                      <a:blip r:embed="rId5"/>
                      <a:stretch>
                        <a:fillRect/>
                      </a:stretch>
                    </p:blipFill>
                    <p:spPr>
                      <a:xfrm>
                        <a:off x="228600" y="-2214563"/>
                        <a:ext cx="7972425" cy="11258551"/>
                      </a:xfrm>
                      <a:prstGeom prst="rect">
                        <a:avLst/>
                      </a:prstGeom>
                    </p:spPr>
                  </p:pic>
                </p:oleObj>
              </mc:Fallback>
            </mc:AlternateContent>
          </a:graphicData>
        </a:graphic>
      </p:graphicFrame>
    </p:spTree>
    <p:extLst>
      <p:ext uri="{BB962C8B-B14F-4D97-AF65-F5344CB8AC3E}">
        <p14:creationId xmlns:p14="http://schemas.microsoft.com/office/powerpoint/2010/main" val="1042895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mn-ea"/>
              </a:rPr>
              <a:t>3 </a:t>
            </a:r>
            <a:r>
              <a:rPr lang="zh-CN" altLang="en-US" b="1" dirty="0" smtClean="0">
                <a:latin typeface="+mn-ea"/>
              </a:rPr>
              <a:t>银行间外汇市场</a:t>
            </a:r>
            <a:endParaRPr lang="en-US" dirty="0"/>
          </a:p>
        </p:txBody>
      </p:sp>
      <p:sp>
        <p:nvSpPr>
          <p:cNvPr id="3" name="文本框 2"/>
          <p:cNvSpPr txBox="1"/>
          <p:nvPr/>
        </p:nvSpPr>
        <p:spPr>
          <a:xfrm>
            <a:off x="914400" y="1836770"/>
            <a:ext cx="2286000" cy="3000821"/>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营业日</a:t>
            </a:r>
            <a:endParaRPr lang="en-US" altLang="zh-CN" dirty="0" smtClean="0"/>
          </a:p>
          <a:p>
            <a:pPr marL="342900" indent="-342900">
              <a:lnSpc>
                <a:spcPct val="150000"/>
              </a:lnSpc>
              <a:buFont typeface="+mj-lt"/>
              <a:buAutoNum type="arabicPeriod"/>
            </a:pPr>
            <a:r>
              <a:rPr lang="zh-CN" altLang="en-US" dirty="0" smtClean="0"/>
              <a:t>成交日</a:t>
            </a:r>
            <a:endParaRPr lang="en-US" altLang="zh-CN" dirty="0" smtClean="0"/>
          </a:p>
          <a:p>
            <a:pPr marL="342900" indent="-342900">
              <a:lnSpc>
                <a:spcPct val="150000"/>
              </a:lnSpc>
              <a:buFont typeface="+mj-lt"/>
              <a:buAutoNum type="arabicPeriod"/>
            </a:pPr>
            <a:r>
              <a:rPr lang="zh-CN" altLang="en-US" dirty="0" smtClean="0"/>
              <a:t>起息日</a:t>
            </a:r>
            <a:endParaRPr lang="en-US" altLang="zh-CN" dirty="0" smtClean="0"/>
          </a:p>
          <a:p>
            <a:pPr marL="342900" indent="-342900">
              <a:lnSpc>
                <a:spcPct val="150000"/>
              </a:lnSpc>
              <a:buFont typeface="+mj-lt"/>
              <a:buAutoNum type="arabicPeriod"/>
            </a:pPr>
            <a:r>
              <a:rPr lang="zh-CN" altLang="en-US" dirty="0" smtClean="0"/>
              <a:t>期限</a:t>
            </a:r>
            <a:endParaRPr lang="en-US" altLang="zh-CN" dirty="0" smtClean="0"/>
          </a:p>
          <a:p>
            <a:pPr marL="342900" indent="-342900">
              <a:lnSpc>
                <a:spcPct val="150000"/>
              </a:lnSpc>
              <a:buFont typeface="+mj-lt"/>
              <a:buAutoNum type="arabicPeriod"/>
            </a:pPr>
            <a:r>
              <a:rPr lang="zh-CN" altLang="en-US" dirty="0" smtClean="0">
                <a:solidFill>
                  <a:srgbClr val="FF0000"/>
                </a:solidFill>
              </a:rPr>
              <a:t>标准期限</a:t>
            </a:r>
            <a:endParaRPr lang="en-US" altLang="zh-CN" dirty="0" smtClean="0">
              <a:solidFill>
                <a:srgbClr val="FF0000"/>
              </a:solidFill>
            </a:endParaRPr>
          </a:p>
          <a:p>
            <a:pPr marL="342900" indent="-342900">
              <a:lnSpc>
                <a:spcPct val="150000"/>
              </a:lnSpc>
              <a:buFont typeface="+mj-lt"/>
              <a:buAutoNum type="arabicPeriod"/>
            </a:pPr>
            <a:r>
              <a:rPr lang="zh-CN" altLang="en-US" dirty="0" smtClean="0"/>
              <a:t>非标准期限</a:t>
            </a:r>
            <a:endParaRPr lang="en-US" altLang="zh-CN" dirty="0" smtClean="0"/>
          </a:p>
          <a:p>
            <a:pPr marL="342900" indent="-342900">
              <a:lnSpc>
                <a:spcPct val="150000"/>
              </a:lnSpc>
              <a:buFont typeface="+mj-lt"/>
              <a:buAutoNum type="arabicPeriod"/>
            </a:pPr>
            <a:r>
              <a:rPr lang="zh-CN" altLang="en-US" dirty="0" smtClean="0"/>
              <a:t>交易模式</a:t>
            </a:r>
            <a:endParaRPr 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657069937"/>
              </p:ext>
            </p:extLst>
          </p:nvPr>
        </p:nvGraphicFramePr>
        <p:xfrm>
          <a:off x="2620910" y="274638"/>
          <a:ext cx="6065890" cy="6416337"/>
        </p:xfrm>
        <a:graphic>
          <a:graphicData uri="http://schemas.openxmlformats.org/presentationml/2006/ole">
            <mc:AlternateContent xmlns:mc="http://schemas.openxmlformats.org/markup-compatibility/2006">
              <mc:Choice xmlns:v="urn:schemas-microsoft-com:vml" Requires="v">
                <p:oleObj spid="_x0000_s4159" name="Visio" r:id="rId4" imgW="12382433" imgH="13096842" progId="Visio.Drawing.15">
                  <p:embed/>
                </p:oleObj>
              </mc:Choice>
              <mc:Fallback>
                <p:oleObj name="Visio" r:id="rId4" imgW="12382433" imgH="13096842" progId="Visio.Drawing.15">
                  <p:embed/>
                  <p:pic>
                    <p:nvPicPr>
                      <p:cNvPr id="5" name="对象 4"/>
                      <p:cNvPicPr/>
                      <p:nvPr/>
                    </p:nvPicPr>
                    <p:blipFill>
                      <a:blip r:embed="rId5"/>
                      <a:stretch>
                        <a:fillRect/>
                      </a:stretch>
                    </p:blipFill>
                    <p:spPr>
                      <a:xfrm>
                        <a:off x="2620910" y="274638"/>
                        <a:ext cx="6065890" cy="6416337"/>
                      </a:xfrm>
                      <a:prstGeom prst="rect">
                        <a:avLst/>
                      </a:prstGeom>
                    </p:spPr>
                  </p:pic>
                </p:oleObj>
              </mc:Fallback>
            </mc:AlternateContent>
          </a:graphicData>
        </a:graphic>
      </p:graphicFrame>
    </p:spTree>
    <p:extLst>
      <p:ext uri="{BB962C8B-B14F-4D97-AF65-F5344CB8AC3E}">
        <p14:creationId xmlns:p14="http://schemas.microsoft.com/office/powerpoint/2010/main" val="2794567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828800" y="228600"/>
            <a:ext cx="5962943" cy="6325972"/>
          </a:xfrm>
          <a:prstGeom prst="rect">
            <a:avLst/>
          </a:prstGeom>
        </p:spPr>
      </p:pic>
    </p:spTree>
    <p:extLst>
      <p:ext uri="{BB962C8B-B14F-4D97-AF65-F5344CB8AC3E}">
        <p14:creationId xmlns:p14="http://schemas.microsoft.com/office/powerpoint/2010/main" val="3938204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3.1 </a:t>
            </a:r>
            <a:r>
              <a:rPr lang="zh-CN" altLang="en-US" dirty="0" smtClean="0"/>
              <a:t>外汇即期交易</a:t>
            </a:r>
            <a:endParaRPr lang="en-US" dirty="0"/>
          </a:p>
        </p:txBody>
      </p:sp>
      <p:sp>
        <p:nvSpPr>
          <p:cNvPr id="3" name="内容占位符 2"/>
          <p:cNvSpPr>
            <a:spLocks noGrp="1"/>
          </p:cNvSpPr>
          <p:nvPr>
            <p:ph sz="quarter" idx="1"/>
          </p:nvPr>
        </p:nvSpPr>
        <p:spPr/>
        <p:txBody>
          <a:bodyPr>
            <a:noAutofit/>
          </a:bodyPr>
          <a:lstStyle/>
          <a:p>
            <a:pPr marL="0" indent="0">
              <a:buNone/>
            </a:pPr>
            <a:endParaRPr lang="en-US" altLang="zh-CN" sz="1600" dirty="0" smtClean="0"/>
          </a:p>
          <a:p>
            <a:pPr marL="0" indent="0">
              <a:buNone/>
            </a:pPr>
            <a:endParaRPr lang="zh-CN" altLang="en-US" sz="1600" dirty="0"/>
          </a:p>
        </p:txBody>
      </p:sp>
      <p:pic>
        <p:nvPicPr>
          <p:cNvPr id="5" name="图片 4"/>
          <p:cNvPicPr>
            <a:picLocks noChangeAspect="1"/>
          </p:cNvPicPr>
          <p:nvPr/>
        </p:nvPicPr>
        <p:blipFill>
          <a:blip r:embed="rId3"/>
          <a:stretch>
            <a:fillRect/>
          </a:stretch>
        </p:blipFill>
        <p:spPr>
          <a:xfrm>
            <a:off x="479517" y="3819561"/>
            <a:ext cx="8207283" cy="1616586"/>
          </a:xfrm>
          <a:prstGeom prst="rect">
            <a:avLst/>
          </a:prstGeom>
        </p:spPr>
      </p:pic>
      <p:sp>
        <p:nvSpPr>
          <p:cNvPr id="10" name="矩形 9"/>
          <p:cNvSpPr/>
          <p:nvPr/>
        </p:nvSpPr>
        <p:spPr>
          <a:xfrm>
            <a:off x="941294" y="2081280"/>
            <a:ext cx="7212106" cy="1292662"/>
          </a:xfrm>
          <a:prstGeom prst="rect">
            <a:avLst/>
          </a:prstGeom>
        </p:spPr>
        <p:txBody>
          <a:bodyPr wrap="square">
            <a:spAutoFit/>
          </a:bodyPr>
          <a:lstStyle/>
          <a:p>
            <a:pPr>
              <a:lnSpc>
                <a:spcPct val="150000"/>
              </a:lnSpc>
            </a:pPr>
            <a:r>
              <a:rPr lang="zh-CN" altLang="en-US" sz="2600" dirty="0" smtClean="0">
                <a:solidFill>
                  <a:srgbClr val="000000"/>
                </a:solidFill>
                <a:latin typeface="宋体" panose="02010600030101010101" pitchFamily="2" charset="-122"/>
              </a:rPr>
              <a:t>指</a:t>
            </a:r>
            <a:r>
              <a:rPr lang="zh-CN" altLang="en-US" sz="2600" dirty="0">
                <a:solidFill>
                  <a:srgbClr val="000000"/>
                </a:solidFill>
                <a:latin typeface="宋体" panose="02010600030101010101" pitchFamily="2" charset="-122"/>
              </a:rPr>
              <a:t>交易双方以约定的外汇币种、金额、汇率，在成交日后</a:t>
            </a:r>
            <a:r>
              <a:rPr lang="zh-CN" altLang="en-US" sz="2600" b="1" dirty="0">
                <a:solidFill>
                  <a:srgbClr val="FF0000"/>
                </a:solidFill>
                <a:latin typeface="宋体" panose="02010600030101010101" pitchFamily="2" charset="-122"/>
              </a:rPr>
              <a:t>第二个营业日</a:t>
            </a:r>
            <a:r>
              <a:rPr lang="zh-CN" altLang="en-US" sz="2600" dirty="0">
                <a:solidFill>
                  <a:srgbClr val="000000"/>
                </a:solidFill>
                <a:latin typeface="宋体" panose="02010600030101010101" pitchFamily="2" charset="-122"/>
              </a:rPr>
              <a:t>交割的外汇交易。</a:t>
            </a:r>
            <a:endParaRPr lang="en-US" altLang="zh-CN" sz="2600" dirty="0">
              <a:solidFill>
                <a:srgbClr val="000000"/>
              </a:solidFill>
              <a:latin typeface="宋体" panose="02010600030101010101" pitchFamily="2" charset="-122"/>
            </a:endParaRPr>
          </a:p>
        </p:txBody>
      </p:sp>
    </p:spTree>
    <p:extLst>
      <p:ext uri="{BB962C8B-B14F-4D97-AF65-F5344CB8AC3E}">
        <p14:creationId xmlns:p14="http://schemas.microsoft.com/office/powerpoint/2010/main" val="30806848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dfa88e78-08d7-4562-8b28-738d86059247" Revision="1" Stencil="System.MyShapes" StencilVersion="1.0"/>
</Control>
</file>

<file path=customXml/itemProps1.xml><?xml version="1.0" encoding="utf-8"?>
<ds:datastoreItem xmlns:ds="http://schemas.openxmlformats.org/officeDocument/2006/customXml" ds:itemID="{B84E3628-65E8-4D39-94A9-C29B00B7168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Equity</Template>
  <TotalTime>855</TotalTime>
  <Words>10939</Words>
  <Application>Microsoft Office PowerPoint</Application>
  <PresentationFormat>全屏显示(4:3)</PresentationFormat>
  <Paragraphs>944</Paragraphs>
  <Slides>42</Slides>
  <Notes>37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Equity</vt:lpstr>
      <vt:lpstr>Visio</vt:lpstr>
      <vt:lpstr>银行间市场基础业务知识</vt:lpstr>
      <vt:lpstr>目录</vt:lpstr>
      <vt:lpstr>1 推荐阅读书目</vt:lpstr>
      <vt:lpstr>2 银行间市场概述</vt:lpstr>
      <vt:lpstr>PowerPoint 演示文稿</vt:lpstr>
      <vt:lpstr>PowerPoint 演示文稿</vt:lpstr>
      <vt:lpstr>3 银行间外汇市场</vt:lpstr>
      <vt:lpstr>PowerPoint 演示文稿</vt:lpstr>
      <vt:lpstr>3.1 外汇即期交易</vt:lpstr>
      <vt:lpstr>3.2 外汇远期交易</vt:lpstr>
      <vt:lpstr>3.4 外汇掉期交易</vt:lpstr>
      <vt:lpstr>PowerPoint 演示文稿</vt:lpstr>
      <vt:lpstr>3.5 货币掉期交易</vt:lpstr>
      <vt:lpstr>3.6 外汇期权交易</vt:lpstr>
      <vt:lpstr>3.7 外汇拆借交易</vt:lpstr>
      <vt:lpstr>4 银行间本币市场</vt:lpstr>
      <vt:lpstr>4.1 货币市场</vt:lpstr>
      <vt:lpstr>4.1.1 货币市场-信用拆借</vt:lpstr>
      <vt:lpstr>4.1.2 货币市场-质押式回购</vt:lpstr>
      <vt:lpstr>4.1.3 货币市场-买断式回购</vt:lpstr>
      <vt:lpstr>4.1.4 区别</vt:lpstr>
      <vt:lpstr>4.2 债券市场</vt:lpstr>
      <vt:lpstr>4.2.1 债券市场-现券</vt:lpstr>
      <vt:lpstr>4.2.2 债券市场-资产支持证券市场</vt:lpstr>
      <vt:lpstr>4.2.3 债券市场-债券远期</vt:lpstr>
      <vt:lpstr>4.2.4 债券市场-债券借贷</vt:lpstr>
      <vt:lpstr>4.2.5 债券市场-债券预发行</vt:lpstr>
      <vt:lpstr>4.3 衍生品市场</vt:lpstr>
      <vt:lpstr>4.3.1 衍生品市场-利率互换</vt:lpstr>
      <vt:lpstr>4.3.2 衍生品市场-远期利率</vt:lpstr>
      <vt:lpstr>4.3.3 信用风险缓释凭证市场</vt:lpstr>
      <vt:lpstr>4.4 交易模式</vt:lpstr>
      <vt:lpstr>4.4.1 询价</vt:lpstr>
      <vt:lpstr>4.4.1询价流程</vt:lpstr>
      <vt:lpstr>4.4.2 点击成交报价</vt:lpstr>
      <vt:lpstr>4.4.3 请求报价</vt:lpstr>
      <vt:lpstr>4.4.4  匿名点击（X-Repo）</vt:lpstr>
      <vt:lpstr>4.4.4 匿名点击（X-BOND）</vt:lpstr>
      <vt:lpstr>4.4.4 匿名点击（X-Swap）</vt:lpstr>
      <vt:lpstr>PowerPoint 演示文稿</vt:lpstr>
      <vt:lpstr>5 参考资料</vt:lpstr>
      <vt:lpstr>6 Q&amp;A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银行间市场基础业务知识</dc:title>
  <dc:creator>Suqi Wu(Sue)</dc:creator>
  <cp:lastModifiedBy>Jie Wu</cp:lastModifiedBy>
  <cp:revision>144</cp:revision>
  <dcterms:created xsi:type="dcterms:W3CDTF">2006-08-16T00:00:00Z</dcterms:created>
  <dcterms:modified xsi:type="dcterms:W3CDTF">2018-06-08T01:52:38Z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