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66" r:id="rId14"/>
    <p:sldId id="274" r:id="rId15"/>
    <p:sldId id="271" r:id="rId16"/>
    <p:sldId id="272" r:id="rId17"/>
    <p:sldId id="273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8A0E7-1FB7-DB6B-AA41-360A51EBF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F8DEB4-7784-FB18-FADB-F67702255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14B070-3AC0-4C13-CE26-C9B3863F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252A55-5904-01CE-8A5F-3A0321D2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28E680-15FF-5806-9BAB-51F21496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3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7A3D2-5940-8BC6-DAFF-A59D812C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AA635C9-D59D-8836-CFD7-1641CD392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79C52D-E040-56F3-28C8-3048C2B3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BCB200-15FF-CB69-5589-05693131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8C8F98-9EEC-C75C-7DAF-9F64771F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8278BB-B6FE-3463-E5AC-F5B22FC9F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F06F3E-F483-E890-77D9-BA4DC2ED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DC7D58-5778-08B5-FB7C-F5F0FD18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7DE033-C480-DE0B-2621-7D1F58DB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537CF7-B871-65A7-6728-0E2A1A0D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5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58AFB-504E-8793-11FF-7F4D0846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D82285-72EA-4116-2F30-BA21693B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060F81-2406-6AB6-6243-0AC14DB3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A2A7D3-5868-DB4A-1809-58F1E4CE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08CC32-9F83-714E-5616-F9278CDC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5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0E60F-0055-CB3C-9428-B038DFE1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F9630D-DBF7-2F68-92BF-7723D104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7D9F32-70AF-4C2B-9E70-B69A06BE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65D5AD-D12C-C840-3418-C3338465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EB0A16-E40F-2023-C642-FD9141B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F88F5-0776-BEE1-5B25-F7B6241E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66C6CB-A367-4A4E-FC3A-6D622648D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79A768E-2049-1E9A-0383-EEB77F0FA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1DF986-5567-BB83-D40F-3249A6D1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D34610D-2DF8-43AC-005F-14F8D18A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5CB26D-4E37-855A-FE79-F147821D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D90E9-1CF3-58BD-CDD2-C8EB4F98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96C591-C0C1-EC53-2E1E-DC1B8CCE7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6938C5B-687D-61EB-A387-26A1C729B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DE40A5A-5965-F112-13F9-7F42494BC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7A143CF-BE45-0C96-605C-FBC12DAE3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1835A5B-DD43-878B-57E4-33494664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60ECFBE-3FDA-06BB-0CB4-606E0934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302CF5A-4AFA-0C36-BB0D-590B3953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4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A28AC-E416-87E0-F49E-178F643B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9C61A4D-653E-7003-5281-9BECB599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5166EE1-1B6B-C2AA-81B4-360202C7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6AB4BD-5AD4-EA11-5792-B0AC4621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79A080A-1E9C-B0A2-EE23-BE3AA7B4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9C08EC7-C149-5060-CEC1-AE5F79AB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4EAAB9-7899-9D2A-8485-838DFA36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409CF-C24C-A1EB-70A0-B5D5EF65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6C92EA-A2F0-570E-20CE-448F80EC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B918D48-A49C-103F-7A81-82810578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1BA8A17-0083-836B-C19C-8C1EE8A0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20E284-AA48-1853-B14E-6EA443FA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9BCB8A6-E751-30C7-B023-CDA4A7C9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13C46-95D1-2D0C-2E6A-371BF436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1E148DE-619D-CC5D-3E92-CA844D774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D45165A-33FF-220E-20EB-BC9E5727A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7148D2-E64E-C3D4-E004-DCC8785D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C2C10C-6F7B-DD92-6ABF-8133FA37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5B50F18-2FBA-83B2-29F0-C8B6F23C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1B71FB9-A319-9E85-647A-77827B37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813FC61-D3B0-F512-BDFD-88AEE0F7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BF6ED4-ABC8-5328-522F-33185B2F1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5F1501-6F94-3AA9-0B05-08B1B3F27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FB48F2-B584-4488-123E-FEB8DAC68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fer@ipca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" TargetMode="External"/><Relationship Id="rId2" Type="http://schemas.openxmlformats.org/officeDocument/2006/relationships/hyperlink" Target="https://realpython.com/documenting-python-co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quest.io/blog/jupyter-notebook-tips-tricks-shortcu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iceworks.com/tech/devops/articles/r-vs-pyth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nds.google.com/trends/explore?cat=31&amp;date=all&amp;q=python,R,matlab,spss,st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57326-A10D-BE56-AF1A-DBB548649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71E041-E44A-3CFC-C35D-6827ACD8D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Luís Ferreira</a:t>
            </a:r>
          </a:p>
          <a:p>
            <a:r>
              <a:rPr lang="en-US" dirty="0">
                <a:hlinkClick r:id="rId2"/>
              </a:rPr>
              <a:t>lufer@ipca.pt</a:t>
            </a:r>
            <a:endParaRPr lang="en-US" dirty="0"/>
          </a:p>
          <a:p>
            <a:endParaRPr lang="en-US" dirty="0"/>
          </a:p>
          <a:p>
            <a:r>
              <a:rPr lang="en-US" dirty="0"/>
              <a:t>June 2, 2025</a:t>
            </a:r>
          </a:p>
        </p:txBody>
      </p:sp>
    </p:spTree>
    <p:extLst>
      <p:ext uri="{BB962C8B-B14F-4D97-AF65-F5344CB8AC3E}">
        <p14:creationId xmlns:p14="http://schemas.microsoft.com/office/powerpoint/2010/main" val="358665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50E06-726C-A07B-F02D-16A8765B6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25AB3B-A03E-A1C7-0BDF-3EE4A686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635DA-59B8-3EBA-81AC-BEBF7800B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9DDC95-9CA2-26AE-8221-8D28F3933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1FBD17-2D33-4EC1-B0B3-3D8838DAE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C8EB5F3-C669-4DF8-BB02-11974E292D96}"/>
              </a:ext>
            </a:extLst>
          </p:cNvPr>
          <p:cNvSpPr txBox="1">
            <a:spLocks/>
          </p:cNvSpPr>
          <p:nvPr/>
        </p:nvSpPr>
        <p:spPr>
          <a:xfrm>
            <a:off x="399450" y="459556"/>
            <a:ext cx="6160168" cy="87772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>
                <a:solidFill>
                  <a:srgbClr val="FFFFFF"/>
                </a:solidFill>
              </a:rPr>
              <a:t>Clean Code</a:t>
            </a:r>
            <a:endParaRPr lang="en-US" sz="3700" dirty="0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17CF9C-7DC1-36C2-F782-486536E3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219"/>
          <a:stretch/>
        </p:blipFill>
        <p:spPr>
          <a:xfrm>
            <a:off x="485106" y="2208765"/>
            <a:ext cx="4890066" cy="17459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759995F-D044-9CFF-F49D-5410AC823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45" y="4501843"/>
            <a:ext cx="10292454" cy="16040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Gráfico 14" descr="Fechar com preenchimento sólido">
            <a:extLst>
              <a:ext uri="{FF2B5EF4-FFF2-40B4-BE49-F238E27FC236}">
                <a16:creationId xmlns:a16="http://schemas.microsoft.com/office/drawing/2014/main" id="{00C449A2-FDEA-F086-57C1-A18EA5539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2362" y="2624519"/>
            <a:ext cx="914400" cy="914400"/>
          </a:xfrm>
          <a:prstGeom prst="rect">
            <a:avLst/>
          </a:prstGeom>
        </p:spPr>
      </p:pic>
      <p:pic>
        <p:nvPicPr>
          <p:cNvPr id="19" name="Gráfico 18" descr="Marca de Verificação com preenchimento sólido">
            <a:extLst>
              <a:ext uri="{FF2B5EF4-FFF2-40B4-BE49-F238E27FC236}">
                <a16:creationId xmlns:a16="http://schemas.microsoft.com/office/drawing/2014/main" id="{6AAAB87F-B86F-A3D2-8BC8-753634718F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106" y="4949137"/>
            <a:ext cx="914400" cy="9144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A99FBE5D-9991-A298-AF94-FADF4CC8572F}"/>
              </a:ext>
            </a:extLst>
          </p:cNvPr>
          <p:cNvSpPr txBox="1"/>
          <p:nvPr/>
        </p:nvSpPr>
        <p:spPr>
          <a:xfrm>
            <a:off x="5765534" y="6235258"/>
            <a:ext cx="6095198" cy="32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b="1" i="1" dirty="0">
                <a:solidFill>
                  <a:srgbClr val="242424"/>
                </a:solidFill>
                <a:effectLst/>
                <a:latin typeface="sohne"/>
              </a:rPr>
              <a:t>Variable and Function Names</a:t>
            </a:r>
          </a:p>
        </p:txBody>
      </p:sp>
    </p:spTree>
    <p:extLst>
      <p:ext uri="{BB962C8B-B14F-4D97-AF65-F5344CB8AC3E}">
        <p14:creationId xmlns:p14="http://schemas.microsoft.com/office/powerpoint/2010/main" val="214936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F105E0-8A4C-A7B0-5A20-3C7E03F6B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0A6DC3-8A6A-9134-A4E5-3C75F1238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F15588-8D90-86F9-5895-A9E50091F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4B926D-E77B-0741-981C-ADE12D52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6F17EF-9CC1-5BB9-443C-4134FFB0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9A28EA7-D7E3-6A1F-978D-17F91D84787D}"/>
              </a:ext>
            </a:extLst>
          </p:cNvPr>
          <p:cNvSpPr txBox="1">
            <a:spLocks/>
          </p:cNvSpPr>
          <p:nvPr/>
        </p:nvSpPr>
        <p:spPr>
          <a:xfrm>
            <a:off x="399450" y="459556"/>
            <a:ext cx="6160168" cy="87772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>
                <a:solidFill>
                  <a:srgbClr val="FFFFFF"/>
                </a:solidFill>
              </a:rPr>
              <a:t>Clean Code</a:t>
            </a:r>
            <a:endParaRPr lang="en-US" sz="3700" dirty="0">
              <a:solidFill>
                <a:srgbClr val="FFFFFF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501AB8-6DDD-51C2-7AE8-7B00EA38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517"/>
          <a:stretch/>
        </p:blipFill>
        <p:spPr>
          <a:xfrm>
            <a:off x="399450" y="1882677"/>
            <a:ext cx="5342019" cy="3069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F711DF-76E6-EC18-A394-D0F43748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287"/>
          <a:stretch/>
        </p:blipFill>
        <p:spPr>
          <a:xfrm>
            <a:off x="6295725" y="2582806"/>
            <a:ext cx="5342019" cy="34377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Gráfico 6" descr="Fechar com preenchimento sólido">
            <a:extLst>
              <a:ext uri="{FF2B5EF4-FFF2-40B4-BE49-F238E27FC236}">
                <a16:creationId xmlns:a16="http://schemas.microsoft.com/office/drawing/2014/main" id="{239B835A-1570-7412-4995-064D31594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735" y="5106203"/>
            <a:ext cx="914400" cy="914400"/>
          </a:xfrm>
          <a:prstGeom prst="rect">
            <a:avLst/>
          </a:prstGeom>
        </p:spPr>
      </p:pic>
      <p:pic>
        <p:nvPicPr>
          <p:cNvPr id="8" name="Gráfico 7" descr="Marca de Verificação com preenchimento sólido">
            <a:extLst>
              <a:ext uri="{FF2B5EF4-FFF2-40B4-BE49-F238E27FC236}">
                <a16:creationId xmlns:a16="http://schemas.microsoft.com/office/drawing/2014/main" id="{7882847E-19B2-5A2D-6FB1-3DAF9B6A6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97528" y="1705423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CB9A8E-B654-6A87-4B2A-4466A569D70D}"/>
              </a:ext>
            </a:extLst>
          </p:cNvPr>
          <p:cNvSpPr txBox="1"/>
          <p:nvPr/>
        </p:nvSpPr>
        <p:spPr>
          <a:xfrm>
            <a:off x="5542546" y="6276116"/>
            <a:ext cx="6095198" cy="326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b="1" i="1" dirty="0">
                <a:solidFill>
                  <a:srgbClr val="242424"/>
                </a:solidFill>
                <a:effectLst/>
                <a:latin typeface="sohne"/>
              </a:rPr>
              <a:t>SOLID - Single Responsibility Functions</a:t>
            </a:r>
          </a:p>
        </p:txBody>
      </p:sp>
    </p:spTree>
    <p:extLst>
      <p:ext uri="{BB962C8B-B14F-4D97-AF65-F5344CB8AC3E}">
        <p14:creationId xmlns:p14="http://schemas.microsoft.com/office/powerpoint/2010/main" val="351405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7EFFA3-1CD4-4F20-CB99-815E8E9B6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4E4EAF-69C9-0D8E-91AE-C2FAB79E2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B32EDE-6670-A926-91D4-1B229295A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1F4D3B-FE06-82F0-A26F-508EF4F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47107C-D300-F298-2897-EE1D30203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E23A740-2331-61E5-1489-97052EB47E1B}"/>
              </a:ext>
            </a:extLst>
          </p:cNvPr>
          <p:cNvSpPr txBox="1">
            <a:spLocks/>
          </p:cNvSpPr>
          <p:nvPr/>
        </p:nvSpPr>
        <p:spPr>
          <a:xfrm>
            <a:off x="399450" y="459556"/>
            <a:ext cx="6160168" cy="87772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>
                <a:solidFill>
                  <a:srgbClr val="FFFFFF"/>
                </a:solidFill>
              </a:rPr>
              <a:t>Clean Code</a:t>
            </a:r>
            <a:endParaRPr lang="en-US" sz="3700" dirty="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15C54C-C82A-79FA-F5C2-C07ECD3474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780"/>
          <a:stretch/>
        </p:blipFill>
        <p:spPr>
          <a:xfrm>
            <a:off x="340975" y="1852455"/>
            <a:ext cx="5683744" cy="3022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341B7E-4282-44DB-9047-AA59CF7223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063"/>
          <a:stretch/>
        </p:blipFill>
        <p:spPr>
          <a:xfrm>
            <a:off x="5506949" y="2941129"/>
            <a:ext cx="6397015" cy="3164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Gráfico 7" descr="Fechar com preenchimento sólido">
            <a:extLst>
              <a:ext uri="{FF2B5EF4-FFF2-40B4-BE49-F238E27FC236}">
                <a16:creationId xmlns:a16="http://schemas.microsoft.com/office/drawing/2014/main" id="{EFE97BBA-ECCB-207B-C9D7-FD2A6CBE0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974" y="4875196"/>
            <a:ext cx="914400" cy="914400"/>
          </a:xfrm>
          <a:prstGeom prst="rect">
            <a:avLst/>
          </a:prstGeom>
        </p:spPr>
      </p:pic>
      <p:pic>
        <p:nvPicPr>
          <p:cNvPr id="10" name="Gráfico 9" descr="Marca de Verificação com preenchimento sólido">
            <a:extLst>
              <a:ext uri="{FF2B5EF4-FFF2-40B4-BE49-F238E27FC236}">
                <a16:creationId xmlns:a16="http://schemas.microsoft.com/office/drawing/2014/main" id="{CB87B972-E2B7-6B0A-9662-D85C96D11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20401" y="1852455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DB997F4-69FE-CB40-0304-6D370B79C3D7}"/>
              </a:ext>
            </a:extLst>
          </p:cNvPr>
          <p:cNvSpPr txBox="1"/>
          <p:nvPr/>
        </p:nvSpPr>
        <p:spPr>
          <a:xfrm>
            <a:off x="5454010" y="6383446"/>
            <a:ext cx="6095198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25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Duplicated Code</a:t>
            </a:r>
          </a:p>
        </p:txBody>
      </p:sp>
    </p:spTree>
    <p:extLst>
      <p:ext uri="{BB962C8B-B14F-4D97-AF65-F5344CB8AC3E}">
        <p14:creationId xmlns:p14="http://schemas.microsoft.com/office/powerpoint/2010/main" val="86105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95C82-37EA-BE50-E26B-B6ABFCD3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documentation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209986-40D8-3E92-A8F9-6F5896D7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Documenting versus “Commenting”</a:t>
            </a:r>
          </a:p>
          <a:p>
            <a:pPr lvl="1">
              <a:lnSpc>
                <a:spcPct val="150000"/>
              </a:lnSpc>
            </a:pPr>
            <a:r>
              <a:rPr lang="en-US" sz="2800" i="1" dirty="0">
                <a:solidFill>
                  <a:srgbClr val="1D1E2B"/>
                </a:solidFill>
                <a:effectLst/>
                <a:latin typeface="roc-grotesk"/>
              </a:rPr>
              <a:t>Documentation</a:t>
            </a:r>
            <a:r>
              <a:rPr lang="en-US" sz="2800" i="0" dirty="0">
                <a:solidFill>
                  <a:srgbClr val="1D1E2B"/>
                </a:solidFill>
                <a:effectLst/>
                <a:latin typeface="roc-grotesk"/>
              </a:rPr>
              <a:t> interests for those who wants to use the code (as libraries, modules, etc.), mainly!</a:t>
            </a:r>
          </a:p>
          <a:p>
            <a:pPr lvl="1">
              <a:lnSpc>
                <a:spcPct val="150000"/>
              </a:lnSpc>
            </a:pPr>
            <a:r>
              <a:rPr lang="en-US" sz="2800" i="1" dirty="0">
                <a:solidFill>
                  <a:srgbClr val="1D1E2B"/>
                </a:solidFill>
                <a:latin typeface="roc-grotesk"/>
              </a:rPr>
              <a:t>Commenting</a:t>
            </a:r>
            <a:r>
              <a:rPr lang="en-US" sz="2800" dirty="0">
                <a:solidFill>
                  <a:srgbClr val="1D1E2B"/>
                </a:solidFill>
                <a:latin typeface="roc-grotesk"/>
              </a:rPr>
              <a:t> interests for the owner of the code or others that wants to continue developing it, manly!</a:t>
            </a:r>
            <a:endParaRPr lang="en-US" sz="2800" i="0" dirty="0">
              <a:solidFill>
                <a:srgbClr val="1D1E2B"/>
              </a:solidFill>
              <a:effectLst/>
              <a:latin typeface="roc-grotesk"/>
            </a:endParaRPr>
          </a:p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2B3733-640E-360C-6F2A-C34F046B3CAF}"/>
              </a:ext>
            </a:extLst>
          </p:cNvPr>
          <p:cNvSpPr txBox="1"/>
          <p:nvPr/>
        </p:nvSpPr>
        <p:spPr>
          <a:xfrm>
            <a:off x="11095074" y="60605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1459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6F769-0E37-5E8C-4A05-4F67BAE51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D6849-538F-15A1-8679-1A2A3154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documentation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149D680-7EBE-1779-ED0B-3A1C6103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Documenting and “Commenting”</a:t>
            </a:r>
          </a:p>
          <a:p>
            <a:pPr lvl="1">
              <a:lnSpc>
                <a:spcPct val="150000"/>
              </a:lnSpc>
            </a:pPr>
            <a:r>
              <a:rPr lang="en-US" sz="2800" i="0" dirty="0">
                <a:solidFill>
                  <a:srgbClr val="1D1E2B"/>
                </a:solidFill>
                <a:effectLst/>
                <a:latin typeface="roc-grotesk"/>
              </a:rPr>
              <a:t>Code Maintainability</a:t>
            </a:r>
          </a:p>
          <a:p>
            <a:pPr lvl="1">
              <a:lnSpc>
                <a:spcPct val="150000"/>
              </a:lnSpc>
            </a:pPr>
            <a:r>
              <a:rPr lang="en-US" sz="2800" i="0" dirty="0">
                <a:solidFill>
                  <a:srgbClr val="1D1E2B"/>
                </a:solidFill>
                <a:effectLst/>
                <a:latin typeface="roc-grotesk"/>
              </a:rPr>
              <a:t>Onboarding New Developers</a:t>
            </a:r>
          </a:p>
          <a:p>
            <a:pPr lvl="1">
              <a:lnSpc>
                <a:spcPct val="150000"/>
              </a:lnSpc>
            </a:pPr>
            <a:r>
              <a:rPr lang="en-US" sz="2800" i="0" dirty="0">
                <a:solidFill>
                  <a:srgbClr val="1D1E2B"/>
                </a:solidFill>
                <a:effectLst/>
                <a:latin typeface="roc-grotesk"/>
              </a:rPr>
              <a:t>Code Collaboration</a:t>
            </a:r>
          </a:p>
          <a:p>
            <a:pPr lvl="1">
              <a:lnSpc>
                <a:spcPct val="150000"/>
              </a:lnSpc>
            </a:pPr>
            <a:r>
              <a:rPr lang="en-US" sz="2800" i="0" dirty="0">
                <a:solidFill>
                  <a:srgbClr val="1D1E2B"/>
                </a:solidFill>
                <a:effectLst/>
                <a:latin typeface="roc-grotesk"/>
              </a:rPr>
              <a:t>Quality Assurance</a:t>
            </a:r>
          </a:p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D3D1CC-1FFC-59D4-AC5C-AC01A8856F0C}"/>
              </a:ext>
            </a:extLst>
          </p:cNvPr>
          <p:cNvSpPr txBox="1"/>
          <p:nvPr/>
        </p:nvSpPr>
        <p:spPr>
          <a:xfrm>
            <a:off x="11095074" y="60605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34856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4BFA1-95B9-C59E-6275-B70A2112E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4FC33-4313-E25E-0087-97D684D7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documentation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1DEDE1-CD56-D59D-48D8-591735062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“Commenting”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3C08BD-AD27-2CB1-99B2-9FC865A61926}"/>
              </a:ext>
            </a:extLst>
          </p:cNvPr>
          <p:cNvSpPr txBox="1"/>
          <p:nvPr/>
        </p:nvSpPr>
        <p:spPr>
          <a:xfrm>
            <a:off x="11095074" y="60605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EA2D7FA-9716-5B4A-7DE6-9B9A16FB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76" y="2524193"/>
            <a:ext cx="10016997" cy="180961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CF50DD8-7D76-0365-F5E4-7752D074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22" y="4551974"/>
            <a:ext cx="10016997" cy="15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4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B3D84-E776-7818-5B30-38FE30320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2930F-DAF9-1CB9-D208-F336F4F6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documentation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ABDA2A-18B3-1A1D-73CE-5374A79C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Documenting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A3BC9D-9157-BA91-5B9C-3264C1F48F86}"/>
              </a:ext>
            </a:extLst>
          </p:cNvPr>
          <p:cNvSpPr txBox="1"/>
          <p:nvPr/>
        </p:nvSpPr>
        <p:spPr>
          <a:xfrm>
            <a:off x="11095074" y="60605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5B03B0-55D7-1128-4DB8-7B3C7069E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9360"/>
            <a:ext cx="9955018" cy="209877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CEF6CEF-CC34-EA84-5E95-C7849442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65" y="4704981"/>
            <a:ext cx="9804360" cy="18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1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1D946-35A3-81CB-B37E-97C36EA75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0AFFD-12A7-590C-A79B-C05DABC7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documentation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F6FFC06-06F6-1EB3-62DD-5202857D1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HTML documentation of the python code (generated by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B0F9B6-8FB0-D617-2FCA-62156EF1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871"/>
          <a:stretch>
            <a:fillRect/>
          </a:stretch>
        </p:blipFill>
        <p:spPr>
          <a:xfrm>
            <a:off x="508885" y="2589198"/>
            <a:ext cx="9132779" cy="32894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778298D-89B6-3911-9E79-1849847E0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31" y="3054536"/>
            <a:ext cx="8185003" cy="362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3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8BCE4-42A9-8816-A46F-B05A631D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1FD91-EA99-69EA-7F12-4B027A4D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[1] - </a:t>
            </a:r>
            <a:r>
              <a:rPr lang="en-US" sz="2000" i="1" dirty="0"/>
              <a:t>Statistics and Machine Learning in Python</a:t>
            </a:r>
            <a:r>
              <a:rPr lang="en-US" sz="2000" dirty="0"/>
              <a:t>, Release 0.8, Edouard Duchesnay, Tommy </a:t>
            </a:r>
            <a:r>
              <a:rPr lang="en-US" sz="2000" dirty="0" err="1"/>
              <a:t>Löfstedt</a:t>
            </a:r>
            <a:r>
              <a:rPr lang="en-US" sz="2000" dirty="0"/>
              <a:t>, Younes Feki</a:t>
            </a:r>
          </a:p>
          <a:p>
            <a:r>
              <a:rPr lang="en-US" sz="2000" dirty="0"/>
              <a:t>[2]  - </a:t>
            </a:r>
            <a:r>
              <a:rPr lang="it-IT" sz="2000" i="1" dirty="0"/>
              <a:t>Documenting Python Code: A Complete Guide - </a:t>
            </a:r>
            <a:r>
              <a:rPr lang="en-US" sz="2000" dirty="0">
                <a:hlinkClick r:id="rId2"/>
              </a:rPr>
              <a:t>https://realpython.com/documenting-python-code/</a:t>
            </a:r>
            <a:endParaRPr lang="en-US" sz="2000" dirty="0"/>
          </a:p>
          <a:p>
            <a:r>
              <a:rPr lang="en-US" sz="2000" dirty="0"/>
              <a:t>[3] - </a:t>
            </a:r>
            <a:r>
              <a:rPr lang="en-GB" sz="2000" i="1" dirty="0"/>
              <a:t>PRACE Winter School 2019 - </a:t>
            </a:r>
            <a:r>
              <a:rPr lang="en-US" sz="2000" i="1" dirty="0"/>
              <a:t>Python for data processing &amp; analysis</a:t>
            </a:r>
            <a:r>
              <a:rPr lang="en-GB" sz="2000" i="1" dirty="0"/>
              <a:t>, KU Leuven ICTS, </a:t>
            </a:r>
            <a:r>
              <a:rPr lang="en-US" sz="2000" i="1" dirty="0"/>
              <a:t>Geert Jan Bex,</a:t>
            </a:r>
            <a:r>
              <a:rPr lang="en-GB" sz="2000" i="1" dirty="0"/>
              <a:t> March 4-8, 2019,</a:t>
            </a:r>
          </a:p>
          <a:p>
            <a:r>
              <a:rPr lang="en-US" sz="2000" dirty="0"/>
              <a:t>[4] - </a:t>
            </a:r>
            <a:r>
              <a:rPr lang="en-US" sz="2000" i="1" dirty="0"/>
              <a:t>Automate the Boring Stuff with Python, Al Sweigart, </a:t>
            </a:r>
            <a:r>
              <a:rPr lang="en-US" sz="2000" i="1" dirty="0">
                <a:hlinkClick r:id="rId3"/>
              </a:rPr>
              <a:t>https://automatetheboringstuff.com/</a:t>
            </a:r>
            <a:endParaRPr lang="en-US" sz="2000" i="1" dirty="0"/>
          </a:p>
          <a:p>
            <a:r>
              <a:rPr lang="en-US" sz="2000" dirty="0"/>
              <a:t>[5] - </a:t>
            </a:r>
            <a:r>
              <a:rPr lang="en-US" sz="2000" i="1" dirty="0" err="1"/>
              <a:t>Jupyter</a:t>
            </a:r>
            <a:r>
              <a:rPr lang="en-US" sz="2000" i="1" dirty="0"/>
              <a:t> Notebook Tips, Tricks, and Shortcuts, </a:t>
            </a:r>
            <a:r>
              <a:rPr lang="en-US" sz="2000" i="1" dirty="0">
                <a:hlinkClick r:id="rId4"/>
              </a:rPr>
              <a:t>https://www.dataquest.io/blog/jupyter-notebook-tips-tricks-shortcuts/</a:t>
            </a:r>
            <a:r>
              <a:rPr lang="en-US" sz="2000" i="1" dirty="0"/>
              <a:t> </a:t>
            </a:r>
          </a:p>
          <a:p>
            <a:r>
              <a:rPr lang="en-US" sz="2000" i="1" dirty="0"/>
              <a:t> 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237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752E9-D9C5-D86E-09DD-741936BD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3344AC-0B86-FD20-C520-A5E161D1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 the essential of programming in Python</a:t>
            </a:r>
          </a:p>
          <a:p>
            <a:pPr lvl="1">
              <a:lnSpc>
                <a:spcPct val="200000"/>
              </a:lnSpc>
            </a:pPr>
            <a:r>
              <a:rPr lang="en-US" i="1" dirty="0"/>
              <a:t>prerequisite</a:t>
            </a:r>
            <a:r>
              <a:rPr lang="en-US" dirty="0"/>
              <a:t>: better if you know how to program in some other language</a:t>
            </a:r>
          </a:p>
          <a:p>
            <a:pPr lvl="2">
              <a:lnSpc>
                <a:spcPct val="200000"/>
              </a:lnSpc>
            </a:pPr>
            <a:r>
              <a:rPr lang="en-US" dirty="0" err="1"/>
              <a:t>CodeAcademy</a:t>
            </a:r>
            <a:br>
              <a:rPr lang="en-US" dirty="0"/>
            </a:br>
            <a:r>
              <a:rPr lang="en-US" dirty="0">
                <a:hlinkClick r:id="rId2"/>
              </a:rPr>
              <a:t>http://www.codecademy.com/tracks/python</a:t>
            </a:r>
            <a:endParaRPr lang="en-US" dirty="0"/>
          </a:p>
          <a:p>
            <a:pPr lvl="2">
              <a:lnSpc>
                <a:spcPct val="200000"/>
              </a:lnSpc>
            </a:pPr>
            <a:r>
              <a:rPr lang="en-US" dirty="0" err="1"/>
              <a:t>LearnPython</a:t>
            </a:r>
            <a:br>
              <a:rPr lang="en-US" dirty="0"/>
            </a:br>
            <a:r>
              <a:rPr lang="en-US" dirty="0">
                <a:hlinkClick r:id="rId3"/>
              </a:rPr>
              <a:t>http://www.learnpython.org/</a:t>
            </a:r>
            <a:endParaRPr lang="nl-BE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DF8843-0D84-560E-DEF8-6C43B615C501}"/>
              </a:ext>
            </a:extLst>
          </p:cNvPr>
          <p:cNvSpPr txBox="1"/>
          <p:nvPr/>
        </p:nvSpPr>
        <p:spPr>
          <a:xfrm>
            <a:off x="11095074" y="60605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7686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95DB-3D46-8EDF-9B06-451ECB92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BDD45F-7F06-E1B0-4A84-92617504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12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Python?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Useful for data processing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Concise language: express a lot in few lines of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Short time to solution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Extensive standard library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Cross platform</a:t>
            </a:r>
          </a:p>
          <a:p>
            <a:pPr lvl="1"/>
            <a:endParaRPr lang="en-US" dirty="0"/>
          </a:p>
          <a:p>
            <a:r>
              <a:rPr lang="en-US" dirty="0"/>
              <a:t>Why not R</a:t>
            </a:r>
            <a:endParaRPr lang="nl-BE" dirty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b="1" i="0" dirty="0">
                <a:solidFill>
                  <a:srgbClr val="080809"/>
                </a:solidFill>
                <a:effectLst/>
                <a:latin typeface="Roboto" panose="02000000000000000000" pitchFamily="2" charset="0"/>
                <a:hlinkClick r:id="rId2"/>
              </a:rPr>
              <a:t>Key Comparisons</a:t>
            </a:r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2FC49B6-1500-0657-90EC-498699A4C377}"/>
              </a:ext>
            </a:extLst>
          </p:cNvPr>
          <p:cNvSpPr txBox="1"/>
          <p:nvPr/>
        </p:nvSpPr>
        <p:spPr>
          <a:xfrm>
            <a:off x="6005524" y="4727904"/>
            <a:ext cx="5594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70C0"/>
                </a:solidFill>
                <a:latin typeface="Amasis MT Pro" panose="020F0502020204030204" pitchFamily="18" charset="0"/>
                <a:ea typeface="HGSMinchoE" panose="020B0400000000000000" pitchFamily="18" charset="-128"/>
              </a:rPr>
              <a:t>Anybody who comes to you and says he has a perfect language is either naïve or a salesman.</a:t>
            </a:r>
          </a:p>
          <a:p>
            <a:pPr algn="r"/>
            <a:r>
              <a:rPr lang="en-US" i="1" dirty="0">
                <a:solidFill>
                  <a:srgbClr val="0070C0"/>
                </a:solidFill>
                <a:latin typeface="Amasis MT Pro" panose="020F0502020204030204" pitchFamily="18" charset="0"/>
                <a:ea typeface="HGSMinchoE" panose="020B0400000000000000" pitchFamily="18" charset="-128"/>
              </a:rPr>
              <a:t>Bjarne Stroustrup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171E05-A272-578A-10AE-B2165F9B0D79}"/>
              </a:ext>
            </a:extLst>
          </p:cNvPr>
          <p:cNvSpPr txBox="1"/>
          <p:nvPr/>
        </p:nvSpPr>
        <p:spPr>
          <a:xfrm>
            <a:off x="11095074" y="60605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90397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21130-B225-4BA2-240E-BDA218C3D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D2E62-385B-7EBA-97FD-77C082CE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B7C6CC-7489-EAAE-0FE0-9466D37C7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1245"/>
          </a:xfrm>
        </p:spPr>
        <p:txBody>
          <a:bodyPr>
            <a:normAutofit/>
          </a:bodyPr>
          <a:lstStyle/>
          <a:p>
            <a:r>
              <a:rPr lang="en-US" dirty="0"/>
              <a:t>Why Python?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Useful for data processing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Concise language: express a lot in few lines of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Short time to solution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Extensive standard library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Cross platform</a:t>
            </a:r>
          </a:p>
          <a:p>
            <a:pPr lvl="1"/>
            <a:endParaRPr lang="en-US" dirty="0"/>
          </a:p>
          <a:p>
            <a:r>
              <a:rPr lang="en-US" dirty="0"/>
              <a:t>Why not R</a:t>
            </a:r>
            <a:endParaRPr lang="nl-BE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CBD0BC-3678-3E36-4EDE-E8AB0BA4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73" y="1619157"/>
            <a:ext cx="9362668" cy="48737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99D2E93-DE09-3128-02CF-1E19E88A5B6F}"/>
              </a:ext>
            </a:extLst>
          </p:cNvPr>
          <p:cNvSpPr txBox="1"/>
          <p:nvPr/>
        </p:nvSpPr>
        <p:spPr>
          <a:xfrm>
            <a:off x="11095074" y="60605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6" name="CaixaDeTexto 5">
            <a:hlinkClick r:id="rId3" action="ppaction://hlinksldjump" tooltip="Check python pupularity"/>
            <a:extLst>
              <a:ext uri="{FF2B5EF4-FFF2-40B4-BE49-F238E27FC236}">
                <a16:creationId xmlns:a16="http://schemas.microsoft.com/office/drawing/2014/main" id="{EF52E314-9CB6-18FF-E5D9-A76FABC09A57}"/>
              </a:ext>
            </a:extLst>
          </p:cNvPr>
          <p:cNvSpPr txBox="1"/>
          <p:nvPr/>
        </p:nvSpPr>
        <p:spPr>
          <a:xfrm>
            <a:off x="5994990" y="1619157"/>
            <a:ext cx="609511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Python Popularity</a:t>
            </a:r>
            <a:r>
              <a:rPr lang="en-US" dirty="0"/>
              <a:t>:</a:t>
            </a:r>
            <a:endParaRPr lang="en-US" dirty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sz="1600" dirty="0">
                <a:hlinkClick r:id="rId4"/>
              </a:rPr>
              <a:t>https://trends.google.com/trends/explore?cat=31&amp;date=all&amp;q=python,R,matlab,spss,stata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99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95CA50-EE69-9DE3-454C-C7DD8625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52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Python  vs R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CA250692-A47B-D9D6-C134-708BB35D7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067636"/>
              </p:ext>
            </p:extLst>
          </p:nvPr>
        </p:nvGraphicFramePr>
        <p:xfrm>
          <a:off x="691903" y="1784919"/>
          <a:ext cx="10927831" cy="4724216"/>
        </p:xfrm>
        <a:graphic>
          <a:graphicData uri="http://schemas.openxmlformats.org/drawingml/2006/table">
            <a:tbl>
              <a:tblPr/>
              <a:tblGrid>
                <a:gridCol w="2804282">
                  <a:extLst>
                    <a:ext uri="{9D8B030D-6E8A-4147-A177-3AD203B41FA5}">
                      <a16:colId xmlns:a16="http://schemas.microsoft.com/office/drawing/2014/main" val="3203234678"/>
                    </a:ext>
                  </a:extLst>
                </a:gridCol>
                <a:gridCol w="3860149">
                  <a:extLst>
                    <a:ext uri="{9D8B030D-6E8A-4147-A177-3AD203B41FA5}">
                      <a16:colId xmlns:a16="http://schemas.microsoft.com/office/drawing/2014/main" val="2672604537"/>
                    </a:ext>
                  </a:extLst>
                </a:gridCol>
                <a:gridCol w="4263400">
                  <a:extLst>
                    <a:ext uri="{9D8B030D-6E8A-4147-A177-3AD203B41FA5}">
                      <a16:colId xmlns:a16="http://schemas.microsoft.com/office/drawing/2014/main" val="2487317302"/>
                    </a:ext>
                  </a:extLst>
                </a:gridCol>
              </a:tblGrid>
              <a:tr h="28672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Feature / Aspect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Python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 dirty="0"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14747"/>
                  </a:ext>
                </a:extLst>
              </a:tr>
              <a:tr h="28672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Purpose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General-purpose programming language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Language primarily for statistical computing &amp; graphics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090646"/>
                  </a:ext>
                </a:extLst>
              </a:tr>
              <a:tr h="28672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Ease of Learning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Easy for beginners, readable syntax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Steeper learning curve, especially with statistical syntax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557428"/>
                  </a:ext>
                </a:extLst>
              </a:tr>
              <a:tr h="28672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Community &amp;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Large, diverse community (web, ML, data science)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Strong in academia and statistics communities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403117"/>
                  </a:ext>
                </a:extLst>
              </a:tr>
              <a:tr h="28672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Statistical Analysis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Good, with packages like </a:t>
                      </a:r>
                      <a:r>
                        <a:rPr 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statsmodels</a:t>
                      </a: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effectLst/>
                          <a:latin typeface="Arial" panose="020B0604020202020204" pitchFamily="34" charset="0"/>
                        </a:rPr>
                        <a:t>scipy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Excellent, with comprehensive built-in and package support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231427"/>
                  </a:ext>
                </a:extLst>
              </a:tr>
              <a:tr h="28672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Machine Learning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Strong, with libraries like scikit-learn, TensorFlow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Good, with packages like caret, mlr, randomForest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52897"/>
                  </a:ext>
                </a:extLst>
              </a:tr>
              <a:tr h="28672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Data Visualization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matplotlib, seaborn, plotly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ggplot2, lattice, shiny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500269"/>
                  </a:ext>
                </a:extLst>
              </a:tr>
              <a:tr h="28672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Data Handling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pandas, numpy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data.frame, data.table, dplyr, tidyverse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641067"/>
                  </a:ext>
                </a:extLst>
              </a:tr>
              <a:tr h="28672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IDE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VS Code, PyCharm, Jupyter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RStudio (best-in-class for R), Jupyter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411910"/>
                  </a:ext>
                </a:extLst>
              </a:tr>
              <a:tr h="28672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Integration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fr-FR" sz="1200" b="0" i="0" u="none" strike="noStrike">
                          <a:effectLst/>
                          <a:latin typeface="Arial" panose="020B0604020202020204" pitchFamily="34" charset="0"/>
                        </a:rPr>
                        <a:t>Excellent (APIs, web apps, databases, cloud)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Good, especially with statistical tools and reports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40426"/>
                  </a:ext>
                </a:extLst>
              </a:tr>
              <a:tr h="28672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Reporting &amp; Dashboards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Dash, Jupyter Notebooks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Shiny, R Markdown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68172"/>
                  </a:ext>
                </a:extLst>
              </a:tr>
              <a:tr h="28672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Generally faster, especially with optimized libraries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Slower for large-scale tasks without optimization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228746"/>
                  </a:ext>
                </a:extLst>
              </a:tr>
              <a:tr h="28672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Extensibility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High – widely used in web, automation, ML, scripting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Moderate – more niche use outside data/statistics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096386"/>
                  </a:ext>
                </a:extLst>
              </a:tr>
              <a:tr h="286720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Best For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Machine learning, automation, general software tasks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Statistical modeling, data exploration, academic research</a:t>
                      </a:r>
                    </a:p>
                  </a:txBody>
                  <a:tcPr marL="63123" marR="63123" marT="31562" marB="315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55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9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FE888-3575-7971-881B-F176AA61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4C518B-ABB5-E4CE-FF34-B8AEAE348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663"/>
          </a:xfrm>
        </p:spPr>
        <p:txBody>
          <a:bodyPr>
            <a:normAutofit/>
          </a:bodyPr>
          <a:lstStyle/>
          <a:p>
            <a:r>
              <a:rPr lang="en-US" dirty="0"/>
              <a:t>Python Interpreter (</a:t>
            </a:r>
            <a:r>
              <a:rPr lang="en-US" i="1" dirty="0">
                <a:solidFill>
                  <a:schemeClr val="accent1"/>
                </a:solidFill>
              </a:rPr>
              <a:t>python</a:t>
            </a:r>
            <a:r>
              <a:rPr lang="en-US" i="1" dirty="0"/>
              <a:t> | python3</a:t>
            </a:r>
            <a:r>
              <a:rPr lang="en-US" dirty="0"/>
              <a:t>)</a:t>
            </a:r>
          </a:p>
          <a:p>
            <a:r>
              <a:rPr lang="en-US" dirty="0"/>
              <a:t>Text Editor, IDE</a:t>
            </a:r>
            <a:r>
              <a:rPr lang="en-US" baseline="30000" dirty="0"/>
              <a:t>*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1"/>
                </a:solidFill>
              </a:rPr>
              <a:t>jupyter</a:t>
            </a:r>
            <a:r>
              <a:rPr lang="en-US" dirty="0">
                <a:solidFill>
                  <a:schemeClr val="accent1"/>
                </a:solidFill>
              </a:rPr>
              <a:t>-notebook</a:t>
            </a:r>
          </a:p>
          <a:p>
            <a:r>
              <a:rPr lang="en-US" dirty="0"/>
              <a:t>Package Manager &amp; Dependency Management (</a:t>
            </a:r>
            <a:r>
              <a:rPr lang="en-US" i="1" dirty="0"/>
              <a:t>pip  | Conda</a:t>
            </a:r>
            <a:r>
              <a:rPr lang="en-US" dirty="0"/>
              <a:t>)</a:t>
            </a:r>
          </a:p>
          <a:p>
            <a:r>
              <a:rPr lang="en-US" dirty="0"/>
              <a:t>Virtual Environment Manager (</a:t>
            </a:r>
            <a:r>
              <a:rPr lang="en-US" i="1" dirty="0" err="1"/>
              <a:t>venv</a:t>
            </a:r>
            <a:r>
              <a:rPr lang="en-US" dirty="0"/>
              <a:t>)</a:t>
            </a:r>
          </a:p>
          <a:p>
            <a:r>
              <a:rPr lang="en-US" dirty="0"/>
              <a:t>Version Control System (</a:t>
            </a:r>
            <a:r>
              <a:rPr lang="en-US" i="1" dirty="0">
                <a:solidFill>
                  <a:schemeClr val="accent1"/>
                </a:solidFill>
              </a:rPr>
              <a:t>git</a:t>
            </a:r>
            <a:r>
              <a:rPr lang="en-US" dirty="0"/>
              <a:t>)</a:t>
            </a:r>
          </a:p>
          <a:p>
            <a:r>
              <a:rPr lang="en-US" dirty="0"/>
              <a:t>Debugger</a:t>
            </a:r>
          </a:p>
          <a:p>
            <a:r>
              <a:rPr lang="en-US" dirty="0"/>
              <a:t>Testing Framework</a:t>
            </a:r>
          </a:p>
          <a:p>
            <a:r>
              <a:rPr lang="en-US" dirty="0"/>
              <a:t>Documentation Tools</a:t>
            </a:r>
          </a:p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2989EF-6B8D-0B3B-579C-E9F76C62B145}"/>
              </a:ext>
            </a:extLst>
          </p:cNvPr>
          <p:cNvSpPr txBox="1"/>
          <p:nvPr/>
        </p:nvSpPr>
        <p:spPr>
          <a:xfrm>
            <a:off x="586120" y="6375621"/>
            <a:ext cx="11455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en-US" sz="1600" dirty="0"/>
              <a:t>IDE - Integrated Development Environment : Visual Studio Code, </a:t>
            </a:r>
            <a:r>
              <a:rPr lang="en-US" sz="1600" dirty="0" err="1"/>
              <a:t>JupyterLab</a:t>
            </a:r>
            <a:r>
              <a:rPr lang="en-US" sz="1600" dirty="0"/>
              <a:t>, Spyder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ED7B8-7360-FA9E-ECB8-B3ACDAA4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7F24CC-0973-6DBA-B44A-C5B1593D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69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Using a python file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Write a python file (*.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i="1" dirty="0"/>
              <a:t>Notepad++; Visual Studio Code; ex: file.py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Run the interpreter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i="1" dirty="0">
                <a:solidFill>
                  <a:schemeClr val="accent1"/>
                </a:solidFill>
              </a:rPr>
              <a:t>python file.py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b="1" dirty="0"/>
              <a:t>Interactively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accent1"/>
                </a:solidFill>
              </a:rPr>
              <a:t>C:\ python (</a:t>
            </a:r>
            <a:r>
              <a:rPr lang="en-US" sz="2000" i="1" dirty="0" err="1">
                <a:solidFill>
                  <a:schemeClr val="accent1"/>
                </a:solidFill>
              </a:rPr>
              <a:t>Ctrl+D</a:t>
            </a:r>
            <a:r>
              <a:rPr lang="en-US" sz="2000" i="1" dirty="0">
                <a:solidFill>
                  <a:schemeClr val="accent1"/>
                </a:solidFill>
              </a:rPr>
              <a:t> to quit or quit())</a:t>
            </a:r>
          </a:p>
          <a:p>
            <a:pPr marL="457200" lvl="1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7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33BC5-4DDA-C050-E619-4BBBF589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50" y="459556"/>
            <a:ext cx="6160168" cy="87772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 Code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5D5E7E37-5CFB-B914-0008-2C7B3DB49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667932"/>
              </p:ext>
            </p:extLst>
          </p:nvPr>
        </p:nvGraphicFramePr>
        <p:xfrm>
          <a:off x="1018674" y="1997075"/>
          <a:ext cx="10315073" cy="414333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778534">
                  <a:extLst>
                    <a:ext uri="{9D8B030D-6E8A-4147-A177-3AD203B41FA5}">
                      <a16:colId xmlns:a16="http://schemas.microsoft.com/office/drawing/2014/main" val="4186543823"/>
                    </a:ext>
                  </a:extLst>
                </a:gridCol>
                <a:gridCol w="7536539">
                  <a:extLst>
                    <a:ext uri="{9D8B030D-6E8A-4147-A177-3AD203B41FA5}">
                      <a16:colId xmlns:a16="http://schemas.microsoft.com/office/drawing/2014/main" val="4220993230"/>
                    </a:ext>
                  </a:extLst>
                </a:gridCol>
              </a:tblGrid>
              <a:tr h="3054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effectLst/>
                        </a:rPr>
                        <a:t>Category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>
                          <a:effectLst/>
                        </a:rPr>
                        <a:t>Rule / Principle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extLst>
                  <a:ext uri="{0D108BD9-81ED-4DB2-BD59-A6C34878D82A}">
                    <a16:rowId xmlns:a16="http://schemas.microsoft.com/office/drawing/2014/main" val="2037318239"/>
                  </a:ext>
                </a:extLst>
              </a:tr>
              <a:tr h="3054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600" b="1" u="none" strike="noStrike" dirty="0">
                        <a:effectLst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Naming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effectLst/>
                        </a:rPr>
                        <a:t>- Use descriptive, meaningful names (</a:t>
                      </a:r>
                      <a:r>
                        <a:rPr lang="en-US" sz="1600" b="0" u="none" strike="noStrike" dirty="0" err="1">
                          <a:effectLst/>
                        </a:rPr>
                        <a:t>user_id</a:t>
                      </a:r>
                      <a:r>
                        <a:rPr lang="en-US" sz="1600" b="0" u="none" strike="noStrike" dirty="0">
                          <a:effectLst/>
                        </a:rPr>
                        <a:t>, not u)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extLst>
                  <a:ext uri="{0D108BD9-81ED-4DB2-BD59-A6C34878D82A}">
                    <a16:rowId xmlns:a16="http://schemas.microsoft.com/office/drawing/2014/main" val="2275302262"/>
                  </a:ext>
                </a:extLst>
              </a:tr>
              <a:tr h="13391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effectLst/>
                        </a:rPr>
                        <a:t>- Use </a:t>
                      </a:r>
                      <a:r>
                        <a:rPr lang="en-US" sz="1600" b="0" u="none" strike="noStrike" dirty="0" err="1">
                          <a:effectLst/>
                        </a:rPr>
                        <a:t>snake_case</a:t>
                      </a:r>
                      <a:r>
                        <a:rPr lang="en-US" sz="1600" b="0" u="none" strike="noStrike" dirty="0">
                          <a:effectLst/>
                        </a:rPr>
                        <a:t> for variables/functions, CamelCase for classes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extLst>
                  <a:ext uri="{0D108BD9-81ED-4DB2-BD59-A6C34878D82A}">
                    <a16:rowId xmlns:a16="http://schemas.microsoft.com/office/drawing/2014/main" val="563752107"/>
                  </a:ext>
                </a:extLst>
              </a:tr>
              <a:tr h="3054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>
                          <a:effectLst/>
                        </a:rPr>
                        <a:t>- Avoid abbreviations; be explicit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extLst>
                  <a:ext uri="{0D108BD9-81ED-4DB2-BD59-A6C34878D82A}">
                    <a16:rowId xmlns:a16="http://schemas.microsoft.com/office/drawing/2014/main" val="2136315315"/>
                  </a:ext>
                </a:extLst>
              </a:tr>
              <a:tr h="3054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>
                          <a:effectLst/>
                        </a:rPr>
                        <a:t>Functions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effectLst/>
                        </a:rPr>
                        <a:t>- Keep functions small and focused (do one thing only)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extLst>
                  <a:ext uri="{0D108BD9-81ED-4DB2-BD59-A6C34878D82A}">
                    <a16:rowId xmlns:a16="http://schemas.microsoft.com/office/drawing/2014/main" val="2824940899"/>
                  </a:ext>
                </a:extLst>
              </a:tr>
              <a:tr h="3054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>
                          <a:effectLst/>
                        </a:rPr>
                        <a:t>- Use descriptive names (prefer verbs: calculate_total)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extLst>
                  <a:ext uri="{0D108BD9-81ED-4DB2-BD59-A6C34878D82A}">
                    <a16:rowId xmlns:a16="http://schemas.microsoft.com/office/drawing/2014/main" val="2846177771"/>
                  </a:ext>
                </a:extLst>
              </a:tr>
              <a:tr h="3054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>
                          <a:effectLst/>
                        </a:rPr>
                        <a:t>- Limit number of arguments (prefer passing objects or named arguments)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extLst>
                  <a:ext uri="{0D108BD9-81ED-4DB2-BD59-A6C34878D82A}">
                    <a16:rowId xmlns:a16="http://schemas.microsoft.com/office/drawing/2014/main" val="3308218802"/>
                  </a:ext>
                </a:extLst>
              </a:tr>
              <a:tr h="3054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effectLst/>
                        </a:rPr>
                        <a:t>- Avoid side effects unless clearly intended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extLst>
                  <a:ext uri="{0D108BD9-81ED-4DB2-BD59-A6C34878D82A}">
                    <a16:rowId xmlns:a16="http://schemas.microsoft.com/office/drawing/2014/main" val="1362138371"/>
                  </a:ext>
                </a:extLst>
              </a:tr>
              <a:tr h="3054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Comments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>
                          <a:effectLst/>
                        </a:rPr>
                        <a:t>- Write comments only when necessary – code should be self-explanatory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extLst>
                  <a:ext uri="{0D108BD9-81ED-4DB2-BD59-A6C34878D82A}">
                    <a16:rowId xmlns:a16="http://schemas.microsoft.com/office/drawing/2014/main" val="3575650607"/>
                  </a:ext>
                </a:extLst>
              </a:tr>
              <a:tr h="3054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>
                          <a:effectLst/>
                        </a:rPr>
                        <a:t>- Use docstrings ("""Describe purpose, args, returns""") for functions and classes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extLst>
                  <a:ext uri="{0D108BD9-81ED-4DB2-BD59-A6C34878D82A}">
                    <a16:rowId xmlns:a16="http://schemas.microsoft.com/office/drawing/2014/main" val="749656138"/>
                  </a:ext>
                </a:extLst>
              </a:tr>
              <a:tr h="3054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Code Structure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effectLst/>
                        </a:rPr>
                        <a:t>- Keep code DRY (Don't Repeat Yourself)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extLst>
                  <a:ext uri="{0D108BD9-81ED-4DB2-BD59-A6C34878D82A}">
                    <a16:rowId xmlns:a16="http://schemas.microsoft.com/office/drawing/2014/main" val="3621650435"/>
                  </a:ext>
                </a:extLst>
              </a:tr>
              <a:tr h="3054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>
                          <a:effectLst/>
                        </a:rPr>
                        <a:t>- Group related code (functions, classes) logically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extLst>
                  <a:ext uri="{0D108BD9-81ED-4DB2-BD59-A6C34878D82A}">
                    <a16:rowId xmlns:a16="http://schemas.microsoft.com/office/drawing/2014/main" val="2771443224"/>
                  </a:ext>
                </a:extLst>
              </a:tr>
              <a:tr h="3054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effectLst/>
                        </a:rPr>
                        <a:t>- Follow PEP 8 for layout (indentation, spacing)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043" marR="26043" marT="13021" marB="13021" anchor="ctr"/>
                </a:tc>
                <a:extLst>
                  <a:ext uri="{0D108BD9-81ED-4DB2-BD59-A6C34878D82A}">
                    <a16:rowId xmlns:a16="http://schemas.microsoft.com/office/drawing/2014/main" val="1935905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45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BDBB25-6D79-B7DA-7C63-B01D7B9B0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FE4711D-3F7B-2F69-57AA-905896E80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9B6751-0449-2717-1F3D-A113D31FA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8943E7-4CEF-38E7-1368-810E6FFEB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96F280-06BD-9231-D4D5-DF21F3581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84039856-E24B-90E3-BB1B-60B2D1DD8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224463"/>
              </p:ext>
            </p:extLst>
          </p:nvPr>
        </p:nvGraphicFramePr>
        <p:xfrm>
          <a:off x="1002175" y="2150244"/>
          <a:ext cx="10187650" cy="4207569"/>
        </p:xfrm>
        <a:graphic>
          <a:graphicData uri="http://schemas.openxmlformats.org/drawingml/2006/table">
            <a:tbl>
              <a:tblPr/>
              <a:tblGrid>
                <a:gridCol w="2588562">
                  <a:extLst>
                    <a:ext uri="{9D8B030D-6E8A-4147-A177-3AD203B41FA5}">
                      <a16:colId xmlns:a16="http://schemas.microsoft.com/office/drawing/2014/main" val="3976367403"/>
                    </a:ext>
                  </a:extLst>
                </a:gridCol>
                <a:gridCol w="7599088">
                  <a:extLst>
                    <a:ext uri="{9D8B030D-6E8A-4147-A177-3AD203B41FA5}">
                      <a16:colId xmlns:a16="http://schemas.microsoft.com/office/drawing/2014/main" val="4013021359"/>
                    </a:ext>
                  </a:extLst>
                </a:gridCol>
              </a:tblGrid>
              <a:tr h="310321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0" dirty="0"/>
                        <a:t>Category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600" b="1" dirty="0"/>
                        <a:t>Rule / Principle</a:t>
                      </a:r>
                      <a:endParaRPr lang="en-US" sz="1600" dirty="0"/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873113"/>
                  </a:ext>
                </a:extLst>
              </a:tr>
              <a:tr h="310321">
                <a:tc>
                  <a:txBody>
                    <a:bodyPr/>
                    <a:lstStyle/>
                    <a:p>
                      <a:endParaRPr lang="en-US" sz="1600" b="1" dirty="0"/>
                    </a:p>
                    <a:p>
                      <a:r>
                        <a:rPr lang="en-US" sz="1600" b="1" dirty="0"/>
                        <a:t>Classes &amp; Objects</a:t>
                      </a:r>
                      <a:endParaRPr lang="en-US" sz="1600" dirty="0"/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Use classes for related data/behavior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017689"/>
                  </a:ext>
                </a:extLst>
              </a:tr>
              <a:tr h="31032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 Prefer composition over inheritance when possible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353346"/>
                  </a:ext>
                </a:extLst>
              </a:tr>
              <a:tr h="31032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 Keep classes small; follow Single Responsibility Principle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027821"/>
                  </a:ext>
                </a:extLst>
              </a:tr>
              <a:tr h="310321">
                <a:tc>
                  <a:txBody>
                    <a:bodyPr/>
                    <a:lstStyle/>
                    <a:p>
                      <a:r>
                        <a:rPr lang="en-US" sz="1600" b="1"/>
                        <a:t>Error Handling</a:t>
                      </a:r>
                      <a:endParaRPr lang="en-US" sz="1600"/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Use exceptions for exceptional cases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931201"/>
                  </a:ext>
                </a:extLst>
              </a:tr>
              <a:tr h="31032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 Catch specific exceptions, not general except: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566167"/>
                  </a:ext>
                </a:extLst>
              </a:tr>
              <a:tr h="310321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Use with statements for resource management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528891"/>
                  </a:ext>
                </a:extLst>
              </a:tr>
              <a:tr h="582145">
                <a:tc>
                  <a:txBody>
                    <a:bodyPr/>
                    <a:lstStyle/>
                    <a:p>
                      <a:r>
                        <a:rPr lang="en-US" sz="1600" b="1"/>
                        <a:t>Readability</a:t>
                      </a:r>
                      <a:endParaRPr lang="en-US" sz="1600"/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 Write code as if the next person maintaining it is a psychopath who knows where you live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527620"/>
                  </a:ext>
                </a:extLst>
              </a:tr>
              <a:tr h="31032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 Avoid clever tricks or overly compact syntax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89285"/>
                  </a:ext>
                </a:extLst>
              </a:tr>
              <a:tr h="310321">
                <a:tc>
                  <a:txBody>
                    <a:bodyPr/>
                    <a:lstStyle/>
                    <a:p>
                      <a:r>
                        <a:rPr lang="en-US" sz="1600" b="1" dirty="0"/>
                        <a:t>Testing</a:t>
                      </a:r>
                      <a:endParaRPr lang="en-US" sz="1600" dirty="0"/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 Write unit tests for critical logic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422810"/>
                  </a:ext>
                </a:extLst>
              </a:tr>
              <a:tr h="31032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 Use pytest, unittest or similar frameworks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993635"/>
                  </a:ext>
                </a:extLst>
              </a:tr>
              <a:tr h="31032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Keep tests isolated and repeatable</a:t>
                      </a:r>
                    </a:p>
                  </a:txBody>
                  <a:tcPr marL="34534" marR="34534" marT="17267" marB="17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171705"/>
                  </a:ext>
                </a:extLst>
              </a:tr>
            </a:tbl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27962F30-C394-25FC-6339-DA0EA39C6D06}"/>
              </a:ext>
            </a:extLst>
          </p:cNvPr>
          <p:cNvSpPr txBox="1">
            <a:spLocks/>
          </p:cNvSpPr>
          <p:nvPr/>
        </p:nvSpPr>
        <p:spPr>
          <a:xfrm>
            <a:off x="399450" y="459556"/>
            <a:ext cx="6160168" cy="87772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>
                <a:solidFill>
                  <a:srgbClr val="FFFFFF"/>
                </a:solidFill>
              </a:rPr>
              <a:t>Clean Code</a:t>
            </a:r>
            <a:endParaRPr lang="en-US" sz="3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95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988</Words>
  <Application>Microsoft Office PowerPoint</Application>
  <PresentationFormat>Ecrã Panorâmico</PresentationFormat>
  <Paragraphs>171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6" baseType="lpstr">
      <vt:lpstr>Amasis MT Pro</vt:lpstr>
      <vt:lpstr>Aptos</vt:lpstr>
      <vt:lpstr>Aptos Display</vt:lpstr>
      <vt:lpstr>Arial</vt:lpstr>
      <vt:lpstr>Roboto</vt:lpstr>
      <vt:lpstr>roc-grotesk</vt:lpstr>
      <vt:lpstr>sohne</vt:lpstr>
      <vt:lpstr>Tema do Office</vt:lpstr>
      <vt:lpstr>1</vt:lpstr>
      <vt:lpstr>Scope</vt:lpstr>
      <vt:lpstr>Python</vt:lpstr>
      <vt:lpstr>Python</vt:lpstr>
      <vt:lpstr>Python  vs R</vt:lpstr>
      <vt:lpstr>Development Environment</vt:lpstr>
      <vt:lpstr>Development process</vt:lpstr>
      <vt:lpstr>Clean Code</vt:lpstr>
      <vt:lpstr>Apresentação do PowerPoint</vt:lpstr>
      <vt:lpstr>Apresentação do PowerPoint</vt:lpstr>
      <vt:lpstr>Apresentação do PowerPoint</vt:lpstr>
      <vt:lpstr>Apresentação do PowerPoint</vt:lpstr>
      <vt:lpstr>Python documentation</vt:lpstr>
      <vt:lpstr>Python documentation</vt:lpstr>
      <vt:lpstr>Python documentation</vt:lpstr>
      <vt:lpstr>Python documentation</vt:lpstr>
      <vt:lpstr>Python documentation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Gonzaga Martins Ferreira</dc:creator>
  <cp:lastModifiedBy>Luis Gonzaga Martins Ferreira</cp:lastModifiedBy>
  <cp:revision>29</cp:revision>
  <dcterms:created xsi:type="dcterms:W3CDTF">2025-06-02T20:46:35Z</dcterms:created>
  <dcterms:modified xsi:type="dcterms:W3CDTF">2025-06-03T13:38:49Z</dcterms:modified>
</cp:coreProperties>
</file>