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8A0E7-1FB7-DB6B-AA41-360A51EBF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F8DEB4-7784-FB18-FADB-F6770225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14B070-3AC0-4C13-CE26-C9B3863F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252A55-5904-01CE-8A5F-3A0321D2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28E680-15FF-5806-9BAB-51F21496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3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7A3D2-5940-8BC6-DAFF-A59D812C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AA635C9-D59D-8836-CFD7-1641CD392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79C52D-E040-56F3-28C8-3048C2B3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BCB200-15FF-CB69-5589-0569313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8C8F98-9EEC-C75C-7DAF-9F64771F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8278BB-B6FE-3463-E5AC-F5B22FC9F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F06F3E-F483-E890-77D9-BA4DC2ED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DC7D58-5778-08B5-FB7C-F5F0FD18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7DE033-C480-DE0B-2621-7D1F58DB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537CF7-B871-65A7-6728-0E2A1A0D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58AFB-504E-8793-11FF-7F4D0846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D82285-72EA-4116-2F30-BA21693B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060F81-2406-6AB6-6243-0AC14DB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A2A7D3-5868-DB4A-1809-58F1E4CE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08CC32-9F83-714E-5616-F9278CDC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5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0E60F-0055-CB3C-9428-B038DFE1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F9630D-DBF7-2F68-92BF-7723D104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7D9F32-70AF-4C2B-9E70-B69A06BE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65D5AD-D12C-C840-3418-C3338465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EB0A16-E40F-2023-C642-FD9141B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F88F5-0776-BEE1-5B25-F7B6241E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66C6CB-A367-4A4E-FC3A-6D622648D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79A768E-2049-1E9A-0383-EEB77F0FA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1DF986-5567-BB83-D40F-3249A6D1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D34610D-2DF8-43AC-005F-14F8D18A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5CB26D-4E37-855A-FE79-F147821D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D90E9-1CF3-58BD-CDD2-C8EB4F98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96C591-C0C1-EC53-2E1E-DC1B8CCE7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6938C5B-687D-61EB-A387-26A1C729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DE40A5A-5965-F112-13F9-7F42494BC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7A143CF-BE45-0C96-605C-FBC12DAE3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1835A5B-DD43-878B-57E4-33494664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60ECFBE-3FDA-06BB-0CB4-606E0934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302CF5A-4AFA-0C36-BB0D-590B3953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A28AC-E416-87E0-F49E-178F643B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9C61A4D-653E-7003-5281-9BECB599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5166EE1-1B6B-C2AA-81B4-360202C7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6AB4BD-5AD4-EA11-5792-B0AC4621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79A080A-1E9C-B0A2-EE23-BE3AA7B4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9C08EC7-C149-5060-CEC1-AE5F79AB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4EAAB9-7899-9D2A-8485-838DFA36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409CF-C24C-A1EB-70A0-B5D5EF65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6C92EA-A2F0-570E-20CE-448F80EC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B918D48-A49C-103F-7A81-82810578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1BA8A17-0083-836B-C19C-8C1EE8A0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20E284-AA48-1853-B14E-6EA443FA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BCB8A6-E751-30C7-B023-CDA4A7C9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13C46-95D1-2D0C-2E6A-371BF436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1E148DE-619D-CC5D-3E92-CA844D774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D45165A-33FF-220E-20EB-BC9E5727A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7148D2-E64E-C3D4-E004-DCC8785D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C2C10C-6F7B-DD92-6ABF-8133FA37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5B50F18-2FBA-83B2-29F0-C8B6F23C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1B71FB9-A319-9E85-647A-77827B37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13FC61-D3B0-F512-BDFD-88AEE0F7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BF6ED4-ABC8-5328-522F-33185B2F1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5F1501-6F94-3AA9-0B05-08B1B3F27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FB48F2-B584-4488-123E-FEB8DAC68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fer@ipca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codewithmosh.com/image/upload/v1702942822/cheat-sheets/python.pdf" TargetMode="External"/><Relationship Id="rId2" Type="http://schemas.openxmlformats.org/officeDocument/2006/relationships/hyperlink" Target="https://realpython.com/documenting-python-co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theboringstuff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57326-A10D-BE56-AF1A-DBB548649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71E041-E44A-3CFC-C35D-6827ACD8D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Luís Ferreira</a:t>
            </a:r>
          </a:p>
          <a:p>
            <a:r>
              <a:rPr lang="en-US" dirty="0">
                <a:hlinkClick r:id="rId2"/>
              </a:rPr>
              <a:t>lufer@ipca.pt</a:t>
            </a:r>
            <a:endParaRPr lang="en-US" dirty="0"/>
          </a:p>
          <a:p>
            <a:endParaRPr lang="en-US" dirty="0"/>
          </a:p>
          <a:p>
            <a:r>
              <a:rPr lang="en-US" dirty="0"/>
              <a:t>June 2, 2025</a:t>
            </a:r>
          </a:p>
        </p:txBody>
      </p:sp>
    </p:spTree>
    <p:extLst>
      <p:ext uri="{BB962C8B-B14F-4D97-AF65-F5344CB8AC3E}">
        <p14:creationId xmlns:p14="http://schemas.microsoft.com/office/powerpoint/2010/main" val="358665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8BCE4-42A9-8816-A46F-B05A631D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1FD91-EA99-69EA-7F12-4B027A4D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[1] - </a:t>
            </a:r>
            <a:r>
              <a:rPr lang="en-US" sz="2000" i="1" dirty="0"/>
              <a:t>Statistics and Machine Learning in Python</a:t>
            </a:r>
            <a:r>
              <a:rPr lang="en-US" sz="2000" dirty="0"/>
              <a:t>, Release 0.8, Edouard Duchesnay, Tommy </a:t>
            </a:r>
            <a:r>
              <a:rPr lang="en-US" sz="2000" dirty="0" err="1"/>
              <a:t>Löfstedt</a:t>
            </a:r>
            <a:r>
              <a:rPr lang="en-US" sz="2000" dirty="0"/>
              <a:t>, Younes Feki</a:t>
            </a:r>
          </a:p>
          <a:p>
            <a:r>
              <a:rPr lang="en-US" sz="2000" dirty="0"/>
              <a:t>[2]  - </a:t>
            </a:r>
            <a:r>
              <a:rPr lang="it-IT" sz="2000" i="1" dirty="0"/>
              <a:t>Documenting Python Code: A Complete Guide - </a:t>
            </a:r>
            <a:r>
              <a:rPr lang="en-US" sz="2000" dirty="0">
                <a:hlinkClick r:id="rId2"/>
              </a:rPr>
              <a:t>https://realpython.com/documenting-python-code/</a:t>
            </a:r>
            <a:endParaRPr lang="en-US" sz="2000" dirty="0"/>
          </a:p>
          <a:p>
            <a:r>
              <a:rPr lang="en-US" sz="2000" dirty="0"/>
              <a:t>[3] – </a:t>
            </a:r>
            <a:r>
              <a:rPr lang="en-US" sz="2000" i="1" dirty="0">
                <a:hlinkClick r:id="rId3"/>
              </a:rPr>
              <a:t>Python Cheat Sheet</a:t>
            </a:r>
            <a:r>
              <a:rPr lang="en-US" sz="2000" i="1" dirty="0"/>
              <a:t>, </a:t>
            </a:r>
            <a:r>
              <a:rPr lang="en-US" sz="2000" dirty="0"/>
              <a:t>Mosh Hamedani</a:t>
            </a:r>
          </a:p>
          <a:p>
            <a:r>
              <a:rPr lang="en-US" sz="2000" dirty="0"/>
              <a:t>[4] - </a:t>
            </a:r>
            <a:r>
              <a:rPr lang="en-US" sz="2000" i="1" dirty="0"/>
              <a:t>Automate the Boring Stuff with Python, Al Sweigart, </a:t>
            </a:r>
            <a:r>
              <a:rPr lang="en-US" sz="2000" i="1" dirty="0">
                <a:hlinkClick r:id="rId4"/>
              </a:rPr>
              <a:t>https://automatetheboringstuff.com/</a:t>
            </a:r>
            <a:r>
              <a:rPr lang="en-US" sz="2000" i="1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237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95DB-3D46-8EDF-9B06-451ECB92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structuring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BDD45F-7F06-E1B0-4A84-92617504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12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Package</a:t>
            </a:r>
          </a:p>
          <a:p>
            <a:pPr>
              <a:lnSpc>
                <a:spcPct val="150000"/>
              </a:lnSpc>
            </a:pPr>
            <a:r>
              <a:rPr lang="en-US" dirty="0"/>
              <a:t>Modules</a:t>
            </a:r>
          </a:p>
          <a:p>
            <a:pPr>
              <a:lnSpc>
                <a:spcPct val="150000"/>
              </a:lnSpc>
            </a:pPr>
            <a:r>
              <a:rPr lang="en-US" dirty="0"/>
              <a:t>Libraries</a:t>
            </a:r>
          </a:p>
          <a:p>
            <a:pPr>
              <a:lnSpc>
                <a:spcPct val="150000"/>
              </a:lnSpc>
            </a:pPr>
            <a:r>
              <a:rPr lang="en-US" dirty="0"/>
              <a:t>Functions</a:t>
            </a:r>
          </a:p>
          <a:p>
            <a:pPr>
              <a:lnSpc>
                <a:spcPct val="150000"/>
              </a:lnSpc>
            </a:pPr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90397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A1630-B272-4E1B-100C-D9908668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4CDA2B-242D-968C-6DBF-36C94F54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of structuring Python’s module namespace by using “</a:t>
            </a:r>
            <a:r>
              <a:rPr lang="en-US" i="1" dirty="0"/>
              <a:t>dotted module names</a:t>
            </a:r>
            <a:r>
              <a:rPr lang="en-US" dirty="0"/>
              <a:t>”. </a:t>
            </a:r>
          </a:p>
          <a:p>
            <a:r>
              <a:rPr lang="en-US" dirty="0"/>
              <a:t>A package is a directory containing a </a:t>
            </a:r>
            <a:r>
              <a:rPr lang="en-US" i="1" dirty="0"/>
              <a:t>__init__.py </a:t>
            </a:r>
            <a:r>
              <a:rPr lang="en-US" dirty="0"/>
              <a:t>file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A92E07-0EFB-53CD-F880-B3D74896EBCF}"/>
              </a:ext>
            </a:extLst>
          </p:cNvPr>
          <p:cNvSpPr txBox="1"/>
          <p:nvPr/>
        </p:nvSpPr>
        <p:spPr>
          <a:xfrm>
            <a:off x="338691" y="3387935"/>
            <a:ext cx="6095114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Calculator/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├── __init__.py        # Makes this directory a package</a:t>
            </a:r>
          </a:p>
          <a:p>
            <a:r>
              <a:rPr lang="en-US" dirty="0"/>
              <a:t>├── Divide.py          # Contains divide logic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DC87FF7-FEB0-BB8C-C097-EEF56030EC36}"/>
              </a:ext>
            </a:extLst>
          </p:cNvPr>
          <p:cNvSpPr txBox="1"/>
          <p:nvPr/>
        </p:nvSpPr>
        <p:spPr>
          <a:xfrm>
            <a:off x="338691" y="4954816"/>
            <a:ext cx="814321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# __init__.py</a:t>
            </a:r>
          </a:p>
          <a:p>
            <a:endParaRPr lang="en-US" dirty="0"/>
          </a:p>
          <a:p>
            <a:r>
              <a:rPr lang="en-US" dirty="0"/>
              <a:t>from .Divide import divide, </a:t>
            </a:r>
            <a:r>
              <a:rPr lang="en-US" dirty="0" err="1"/>
              <a:t>safe_divide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__all__ = ['</a:t>
            </a:r>
            <a:r>
              <a:rPr lang="en-US" dirty="0" err="1"/>
              <a:t>safe_divide’,’divide</a:t>
            </a:r>
            <a:r>
              <a:rPr lang="en-US" dirty="0"/>
              <a:t>’]	#only </a:t>
            </a:r>
            <a:r>
              <a:rPr lang="en-US" dirty="0" err="1"/>
              <a:t>safe_divide</a:t>
            </a:r>
            <a:r>
              <a:rPr lang="en-US" dirty="0"/>
              <a:t> and divide are public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A967A84-1DED-53C8-3D46-7221953095DF}"/>
              </a:ext>
            </a:extLst>
          </p:cNvPr>
          <p:cNvSpPr txBox="1"/>
          <p:nvPr/>
        </p:nvSpPr>
        <p:spPr>
          <a:xfrm>
            <a:off x="7240107" y="3429000"/>
            <a:ext cx="4613202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#for using</a:t>
            </a:r>
          </a:p>
          <a:p>
            <a:r>
              <a:rPr lang="en-US" dirty="0"/>
              <a:t>from Calculator import </a:t>
            </a:r>
            <a:r>
              <a:rPr lang="en-US" dirty="0" err="1"/>
              <a:t>safe_divide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safe_divide</a:t>
            </a:r>
            <a:r>
              <a:rPr lang="en-US" dirty="0"/>
              <a:t>(10, 2))  # Output: 5.0</a:t>
            </a:r>
          </a:p>
        </p:txBody>
      </p:sp>
    </p:spTree>
    <p:extLst>
      <p:ext uri="{BB962C8B-B14F-4D97-AF65-F5344CB8AC3E}">
        <p14:creationId xmlns:p14="http://schemas.microsoft.com/office/powerpoint/2010/main" val="31266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0DC9C-D242-1AB0-AD4F-12E2AA6F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1ECEA2-9173-AB41-4BEA-C6EB9612F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is a python file. Example, </a:t>
            </a:r>
            <a:r>
              <a:rPr lang="en-US" i="1" dirty="0">
                <a:solidFill>
                  <a:schemeClr val="accent1"/>
                </a:solidFill>
              </a:rPr>
              <a:t>Calculator/Divide.py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0F9B77-C018-D0DF-F4F8-855332A6B2EA}"/>
              </a:ext>
            </a:extLst>
          </p:cNvPr>
          <p:cNvSpPr txBox="1"/>
          <p:nvPr/>
        </p:nvSpPr>
        <p:spPr>
          <a:xfrm>
            <a:off x="1011422" y="2522557"/>
            <a:ext cx="6095114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def divide(a, b):</a:t>
            </a:r>
          </a:p>
          <a:p>
            <a:r>
              <a:rPr lang="en-US" dirty="0"/>
              <a:t>    """!Divides a by b with error protection.</a:t>
            </a:r>
          </a:p>
          <a:p>
            <a:endParaRPr lang="en-US" dirty="0"/>
          </a:p>
          <a:p>
            <a:r>
              <a:rPr lang="en-US" dirty="0"/>
              <a:t>    @param a   First value (numerator).</a:t>
            </a:r>
          </a:p>
          <a:p>
            <a:r>
              <a:rPr lang="en-US" dirty="0"/>
              <a:t>    @param b   Second value (denominator).</a:t>
            </a:r>
          </a:p>
          <a:p>
            <a:r>
              <a:rPr lang="en-US" dirty="0"/>
              <a:t>    @return    The result of division, or a string describing the error.</a:t>
            </a:r>
          </a:p>
          <a:p>
            <a:r>
              <a:rPr lang="en-US" dirty="0"/>
              <a:t>    """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return a / b</a:t>
            </a:r>
          </a:p>
          <a:p>
            <a:r>
              <a:rPr lang="en-US" dirty="0"/>
              <a:t>    except </a:t>
            </a:r>
            <a:r>
              <a:rPr lang="en-US" dirty="0" err="1"/>
              <a:t>ZeroDivisionError</a:t>
            </a:r>
            <a:r>
              <a:rPr lang="en-US" dirty="0"/>
              <a:t>:</a:t>
            </a:r>
          </a:p>
          <a:p>
            <a:r>
              <a:rPr lang="en-US" dirty="0"/>
              <a:t>        return "Error: Division by zero."</a:t>
            </a:r>
          </a:p>
          <a:p>
            <a:r>
              <a:rPr lang="en-US" dirty="0"/>
              <a:t>    except </a:t>
            </a:r>
            <a:r>
              <a:rPr lang="en-US" dirty="0" err="1"/>
              <a:t>TypeError</a:t>
            </a:r>
            <a:r>
              <a:rPr lang="en-US" dirty="0"/>
              <a:t>:</a:t>
            </a:r>
          </a:p>
          <a:p>
            <a:r>
              <a:rPr lang="en-US" dirty="0"/>
              <a:t>        return "Error: Inputs must be numbers."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246A6B-32B4-2E0B-7020-FFC32C4130A9}"/>
              </a:ext>
            </a:extLst>
          </p:cNvPr>
          <p:cNvSpPr txBox="1"/>
          <p:nvPr/>
        </p:nvSpPr>
        <p:spPr>
          <a:xfrm>
            <a:off x="7279758" y="3035596"/>
            <a:ext cx="4613202" cy="230832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#for using</a:t>
            </a:r>
          </a:p>
          <a:p>
            <a:r>
              <a:rPr lang="en-US" dirty="0"/>
              <a:t>from Divide import divide</a:t>
            </a:r>
          </a:p>
          <a:p>
            <a:endParaRPr lang="en-US" dirty="0"/>
          </a:p>
          <a:p>
            <a:r>
              <a:rPr lang="en-US" dirty="0"/>
              <a:t>a=divide(10, 2)) </a:t>
            </a:r>
          </a:p>
          <a:p>
            <a:endParaRPr lang="en-US" dirty="0"/>
          </a:p>
          <a:p>
            <a:r>
              <a:rPr lang="en-US" dirty="0"/>
              <a:t>#or</a:t>
            </a:r>
          </a:p>
          <a:p>
            <a:endParaRPr lang="en-US" dirty="0"/>
          </a:p>
          <a:p>
            <a:r>
              <a:rPr lang="en-US" dirty="0"/>
              <a:t>B=</a:t>
            </a:r>
            <a:r>
              <a:rPr lang="en-US" dirty="0" err="1"/>
              <a:t>Divide.divide</a:t>
            </a:r>
            <a:r>
              <a:rPr lang="en-US" dirty="0"/>
              <a:t>(10,2)</a:t>
            </a:r>
          </a:p>
        </p:txBody>
      </p:sp>
    </p:spTree>
    <p:extLst>
      <p:ext uri="{BB962C8B-B14F-4D97-AF65-F5344CB8AC3E}">
        <p14:creationId xmlns:p14="http://schemas.microsoft.com/office/powerpoint/2010/main" val="138799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118A7-D005-206D-83B4-DAD70AEE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C2ECAF2-5A4E-E532-61D9-4AB697ED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</a:t>
            </a:r>
            <a:r>
              <a:rPr lang="en-US" b="1" dirty="0"/>
              <a:t>modules</a:t>
            </a:r>
            <a:r>
              <a:rPr lang="en-US" dirty="0"/>
              <a:t>, functions, and classes that provide reusable code to solve specific tasks!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07DEB6-27AD-0B71-4CA4-C7425B44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15" y="4201393"/>
            <a:ext cx="10478195" cy="11202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1C66963-AB6F-3436-57BE-B7865FDA9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41" y="2995474"/>
            <a:ext cx="10542469" cy="9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3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2A7DB-6615-D1E3-948F-F0363738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BD3B47-EAB3-DFE7-9457-02BCE2E6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Named block of reusable code</a:t>
            </a:r>
            <a:r>
              <a:rPr lang="en-US" dirty="0"/>
              <a:t> that performs a specific task when called.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Avoid repeating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Make your code easier to read and debug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Break problems into smaller pieces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Reuse code with different inputs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4529FB-B5C1-B005-70AC-197575F44BE1}"/>
              </a:ext>
            </a:extLst>
          </p:cNvPr>
          <p:cNvSpPr txBox="1"/>
          <p:nvPr/>
        </p:nvSpPr>
        <p:spPr>
          <a:xfrm>
            <a:off x="6651109" y="5349653"/>
            <a:ext cx="4702691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def add(a, b):       # function header</a:t>
            </a:r>
          </a:p>
          <a:p>
            <a:r>
              <a:rPr lang="en-US" dirty="0"/>
              <a:t>    sum = a + b       # function body</a:t>
            </a:r>
          </a:p>
          <a:p>
            <a:r>
              <a:rPr lang="en-US" dirty="0"/>
              <a:t>    return sum        # return statement</a:t>
            </a:r>
          </a:p>
        </p:txBody>
      </p: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C7C6C4ED-229D-6CCE-5634-E87E4D46853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366591" y="4220903"/>
            <a:ext cx="808075" cy="1208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BA6A4B67-D2A0-FF6F-1AB9-005475ED537B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744047" y="4530656"/>
            <a:ext cx="575809" cy="904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21BCFF81-C6AC-C587-7B91-4716C0D9287E}"/>
              </a:ext>
            </a:extLst>
          </p:cNvPr>
          <p:cNvCxnSpPr>
            <a:cxnSpLocks/>
          </p:cNvCxnSpPr>
          <p:nvPr/>
        </p:nvCxnSpPr>
        <p:spPr>
          <a:xfrm flipV="1">
            <a:off x="6239540" y="5811318"/>
            <a:ext cx="554666" cy="212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4E3835D5-CC89-5BDA-DA92-F4B02F7B4179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098022" y="4834853"/>
            <a:ext cx="377456" cy="670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F0FC2E-2702-5DC9-F710-B58EDB38AF85}"/>
              </a:ext>
            </a:extLst>
          </p:cNvPr>
          <p:cNvSpPr txBox="1"/>
          <p:nvPr/>
        </p:nvSpPr>
        <p:spPr>
          <a:xfrm>
            <a:off x="8174666" y="4067014"/>
            <a:ext cx="1353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Function name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E41AD18-AA7B-D6ED-2120-6E815FDBA945}"/>
              </a:ext>
            </a:extLst>
          </p:cNvPr>
          <p:cNvSpPr txBox="1"/>
          <p:nvPr/>
        </p:nvSpPr>
        <p:spPr>
          <a:xfrm>
            <a:off x="8319856" y="4376767"/>
            <a:ext cx="125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Parameter list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36B838-C43F-C294-F042-93BEBB5D2284}"/>
              </a:ext>
            </a:extLst>
          </p:cNvPr>
          <p:cNvSpPr txBox="1"/>
          <p:nvPr/>
        </p:nvSpPr>
        <p:spPr>
          <a:xfrm>
            <a:off x="8475478" y="468096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Colon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1E5273-289F-9632-EA8C-BD6B8BC579C5}"/>
              </a:ext>
            </a:extLst>
          </p:cNvPr>
          <p:cNvSpPr txBox="1"/>
          <p:nvPr/>
        </p:nvSpPr>
        <p:spPr>
          <a:xfrm>
            <a:off x="5077852" y="5965206"/>
            <a:ext cx="1380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Tab indentation</a:t>
            </a:r>
          </a:p>
        </p:txBody>
      </p:sp>
    </p:spTree>
    <p:extLst>
      <p:ext uri="{BB962C8B-B14F-4D97-AF65-F5344CB8AC3E}">
        <p14:creationId xmlns:p14="http://schemas.microsoft.com/office/powerpoint/2010/main" val="413817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C6E2A-8B44-85F5-75A6-56909A8E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6E9138-CA2D-1CC3-0BED-0C7B38C4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that combine </a:t>
            </a:r>
            <a:r>
              <a:rPr lang="en-US" i="1" dirty="0"/>
              <a:t>data</a:t>
            </a:r>
            <a:r>
              <a:rPr lang="en-US" dirty="0"/>
              <a:t> and </a:t>
            </a:r>
            <a:r>
              <a:rPr lang="en-US" i="1" dirty="0"/>
              <a:t>behavior</a:t>
            </a:r>
          </a:p>
          <a:p>
            <a:r>
              <a:rPr lang="en-US" dirty="0"/>
              <a:t>Template to create instances (</a:t>
            </a:r>
            <a:r>
              <a:rPr lang="en-US" i="1" dirty="0"/>
              <a:t>objects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Group related data and behavior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Build more complex systems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Reuse code via inheritance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Structure large programs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317F63B-CCA3-7CF7-BB47-E8EE018A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543" y="3135773"/>
            <a:ext cx="6650436" cy="3511489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9DC35E93-636A-6D7A-62A1-747BC87DE732}"/>
              </a:ext>
            </a:extLst>
          </p:cNvPr>
          <p:cNvSpPr txBox="1"/>
          <p:nvPr/>
        </p:nvSpPr>
        <p:spPr>
          <a:xfrm>
            <a:off x="5381404" y="4077137"/>
            <a:ext cx="33213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Name, Breed, Age, Type of hair, Color</a:t>
            </a:r>
          </a:p>
          <a:p>
            <a:r>
              <a:rPr lang="en-US" sz="1100" i="1" dirty="0"/>
              <a:t>Barking, Eating, Sleeping, Playing</a:t>
            </a:r>
          </a:p>
        </p:txBody>
      </p:sp>
    </p:spTree>
    <p:extLst>
      <p:ext uri="{BB962C8B-B14F-4D97-AF65-F5344CB8AC3E}">
        <p14:creationId xmlns:p14="http://schemas.microsoft.com/office/powerpoint/2010/main" val="84209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E2AD1-71B3-F0CC-35C3-32C76D23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4CDC5-F267-3B14-665E-4612183E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02E8E3-3739-1228-935D-CE7B2971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that combine </a:t>
            </a:r>
            <a:r>
              <a:rPr lang="en-US" i="1" dirty="0"/>
              <a:t>data</a:t>
            </a:r>
            <a:r>
              <a:rPr lang="en-US" dirty="0"/>
              <a:t> and </a:t>
            </a:r>
            <a:r>
              <a:rPr lang="en-US" i="1" dirty="0"/>
              <a:t>behavior</a:t>
            </a:r>
          </a:p>
          <a:p>
            <a:r>
              <a:rPr lang="en-US" dirty="0"/>
              <a:t>Template to create instances (</a:t>
            </a:r>
            <a:r>
              <a:rPr lang="en-US" i="1" dirty="0"/>
              <a:t>objects</a:t>
            </a:r>
            <a:r>
              <a:rPr lang="en-US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4F32900-FE75-4432-C7E8-ABBE0914776B}"/>
              </a:ext>
            </a:extLst>
          </p:cNvPr>
          <p:cNvSpPr txBox="1"/>
          <p:nvPr/>
        </p:nvSpPr>
        <p:spPr>
          <a:xfrm>
            <a:off x="428845" y="3143369"/>
            <a:ext cx="6095114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class Dog: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name, breed):   	# Constructor</a:t>
            </a:r>
          </a:p>
          <a:p>
            <a:r>
              <a:rPr lang="en-US" dirty="0"/>
              <a:t>        self.name = name               	# Attribute</a:t>
            </a:r>
          </a:p>
          <a:p>
            <a:r>
              <a:rPr lang="en-US" dirty="0"/>
              <a:t>        </a:t>
            </a:r>
            <a:r>
              <a:rPr lang="en-US" dirty="0" err="1"/>
              <a:t>self.breed</a:t>
            </a:r>
            <a:r>
              <a:rPr lang="en-US" dirty="0"/>
              <a:t> = breed</a:t>
            </a:r>
          </a:p>
          <a:p>
            <a:endParaRPr lang="en-US" dirty="0"/>
          </a:p>
          <a:p>
            <a:r>
              <a:rPr lang="en-US" dirty="0"/>
              <a:t>    def bark(self):                    		# Method</a:t>
            </a:r>
          </a:p>
          <a:p>
            <a:r>
              <a:rPr lang="en-US" dirty="0"/>
              <a:t>        return f"{self.name} says woof!"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04CFE5-793F-9257-9E03-60B2D50D62DE}"/>
              </a:ext>
            </a:extLst>
          </p:cNvPr>
          <p:cNvSpPr txBox="1"/>
          <p:nvPr/>
        </p:nvSpPr>
        <p:spPr>
          <a:xfrm>
            <a:off x="428845" y="5988734"/>
            <a:ext cx="7986825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my_dog</a:t>
            </a:r>
            <a:r>
              <a:rPr lang="en-US" dirty="0"/>
              <a:t> = Dog("Fido", "Beagle")     	# Create a dog ( object | instance)</a:t>
            </a:r>
          </a:p>
          <a:p>
            <a:r>
              <a:rPr lang="en-US" dirty="0"/>
              <a:t>print(</a:t>
            </a:r>
            <a:r>
              <a:rPr lang="en-US" dirty="0" err="1"/>
              <a:t>my_dog.bark</a:t>
            </a:r>
            <a:r>
              <a:rPr lang="en-US" dirty="0"/>
              <a:t>())               		# Output: Fido says woof!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FFCB8E3-5C24-6275-949C-3BDD06D08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3802"/>
              </p:ext>
            </p:extLst>
          </p:nvPr>
        </p:nvGraphicFramePr>
        <p:xfrm>
          <a:off x="6604590" y="3143369"/>
          <a:ext cx="5479312" cy="2468880"/>
        </p:xfrm>
        <a:graphic>
          <a:graphicData uri="http://schemas.openxmlformats.org/drawingml/2006/table">
            <a:tbl>
              <a:tblPr/>
              <a:tblGrid>
                <a:gridCol w="1055645">
                  <a:extLst>
                    <a:ext uri="{9D8B030D-6E8A-4147-A177-3AD203B41FA5}">
                      <a16:colId xmlns:a16="http://schemas.microsoft.com/office/drawing/2014/main" val="1192934695"/>
                    </a:ext>
                  </a:extLst>
                </a:gridCol>
                <a:gridCol w="4423667">
                  <a:extLst>
                    <a:ext uri="{9D8B030D-6E8A-4147-A177-3AD203B41FA5}">
                      <a16:colId xmlns:a16="http://schemas.microsoft.com/office/drawing/2014/main" val="342094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Term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844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Declares a new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497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__</a:t>
                      </a:r>
                      <a:r>
                        <a:rPr lang="en-US" i="1" dirty="0" err="1"/>
                        <a:t>init</a:t>
                      </a:r>
                      <a:r>
                        <a:rPr lang="en-US" i="1" dirty="0"/>
                        <a:t>__()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constructor: runs when you create an 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578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self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Refers to the current 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072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Attribute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stored in the 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05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defined inside a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07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31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F2D16-C45B-E4D1-1C45-0783E4ED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 (Review)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D05570-8FF3-90DC-A597-075F3202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Mixing Modules and Classes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EBC1E1-C1D4-E73D-7CB0-13DD3E583DAF}"/>
              </a:ext>
            </a:extLst>
          </p:cNvPr>
          <p:cNvSpPr txBox="1"/>
          <p:nvPr/>
        </p:nvSpPr>
        <p:spPr>
          <a:xfrm>
            <a:off x="561975" y="2340628"/>
            <a:ext cx="6095114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Many/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├── __init__.py 	# Makes this directory a package</a:t>
            </a:r>
          </a:p>
          <a:p>
            <a:r>
              <a:rPr lang="en-US" dirty="0"/>
              <a:t>├── Divide.py         # Contains divide logic</a:t>
            </a:r>
          </a:p>
          <a:p>
            <a:r>
              <a:rPr lang="en-US" dirty="0"/>
              <a:t>├── Animals.py	# Contains class Animal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734AA6-2940-7E0D-DA86-59BCC4B6B7F1}"/>
              </a:ext>
            </a:extLst>
          </p:cNvPr>
          <p:cNvSpPr txBox="1"/>
          <p:nvPr/>
        </p:nvSpPr>
        <p:spPr>
          <a:xfrm>
            <a:off x="561975" y="4145638"/>
            <a:ext cx="11407407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# __init__.py</a:t>
            </a:r>
          </a:p>
          <a:p>
            <a:r>
              <a:rPr lang="en-US" dirty="0"/>
              <a:t># by lufer</a:t>
            </a:r>
          </a:p>
          <a:p>
            <a:endParaRPr lang="en-US" dirty="0"/>
          </a:p>
          <a:p>
            <a:r>
              <a:rPr lang="en-US" dirty="0"/>
              <a:t>from .Divide import </a:t>
            </a:r>
            <a:r>
              <a:rPr lang="en-US" dirty="0" err="1"/>
              <a:t>safe_divide</a:t>
            </a:r>
            <a:r>
              <a:rPr lang="en-US" dirty="0"/>
              <a:t>, divide</a:t>
            </a:r>
          </a:p>
          <a:p>
            <a:r>
              <a:rPr lang="en-US" dirty="0"/>
              <a:t>from .Animals import Animal</a:t>
            </a:r>
          </a:p>
          <a:p>
            <a:endParaRPr lang="en-US" dirty="0"/>
          </a:p>
          <a:p>
            <a:r>
              <a:rPr lang="en-US" dirty="0"/>
              <a:t>__all__ = ['</a:t>
            </a:r>
            <a:r>
              <a:rPr lang="en-US" dirty="0" err="1"/>
              <a:t>safe_divide</a:t>
            </a:r>
            <a:r>
              <a:rPr lang="en-US" dirty="0"/>
              <a:t>', 'divide', 'Animal']	#only </a:t>
            </a:r>
            <a:r>
              <a:rPr lang="en-US" dirty="0" err="1"/>
              <a:t>safe_divide</a:t>
            </a:r>
            <a:r>
              <a:rPr lang="en-US" dirty="0"/>
              <a:t>, divide and class Animal are public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7581F3-D74B-EC5C-39A7-16ABEAEF2FE7}"/>
              </a:ext>
            </a:extLst>
          </p:cNvPr>
          <p:cNvSpPr txBox="1"/>
          <p:nvPr/>
        </p:nvSpPr>
        <p:spPr>
          <a:xfrm>
            <a:off x="7091252" y="2340628"/>
            <a:ext cx="4613202" cy="14773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#for using</a:t>
            </a:r>
          </a:p>
          <a:p>
            <a:r>
              <a:rPr lang="en-US" dirty="0"/>
              <a:t>from Many import </a:t>
            </a:r>
            <a:r>
              <a:rPr lang="en-US" dirty="0" err="1"/>
              <a:t>safe_divide</a:t>
            </a:r>
            <a:r>
              <a:rPr lang="en-US" dirty="0"/>
              <a:t>, Animal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safe_divide</a:t>
            </a:r>
            <a:r>
              <a:rPr lang="en-US" dirty="0"/>
              <a:t>(10, 2))  # Output: 5.0</a:t>
            </a:r>
          </a:p>
          <a:p>
            <a:r>
              <a:rPr lang="en-US" dirty="0"/>
              <a:t>b=Animal(“Fifi”,”</a:t>
            </a:r>
            <a:r>
              <a:rPr lang="en-US" dirty="0" err="1"/>
              <a:t>Wauuuu</a:t>
            </a:r>
            <a:r>
              <a:rPr lang="en-US" dirty="0"/>
              <a:t>!”)</a:t>
            </a:r>
          </a:p>
        </p:txBody>
      </p:sp>
    </p:spTree>
    <p:extLst>
      <p:ext uri="{BB962C8B-B14F-4D97-AF65-F5344CB8AC3E}">
        <p14:creationId xmlns:p14="http://schemas.microsoft.com/office/powerpoint/2010/main" val="334398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732</Words>
  <Application>Microsoft Office PowerPoint</Application>
  <PresentationFormat>Ecrã Panorâmico</PresentationFormat>
  <Paragraphs>122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2</vt:lpstr>
      <vt:lpstr>Python code structuring</vt:lpstr>
      <vt:lpstr>Python Packages</vt:lpstr>
      <vt:lpstr>Python Module</vt:lpstr>
      <vt:lpstr>Python Libraries</vt:lpstr>
      <vt:lpstr>Python Function</vt:lpstr>
      <vt:lpstr>Python Classes</vt:lpstr>
      <vt:lpstr>Python Classes</vt:lpstr>
      <vt:lpstr>Python Package (Review)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Gonzaga Martins Ferreira</dc:creator>
  <cp:lastModifiedBy>Luis Gonzaga Martins Ferreira</cp:lastModifiedBy>
  <cp:revision>39</cp:revision>
  <dcterms:created xsi:type="dcterms:W3CDTF">2025-06-02T20:46:35Z</dcterms:created>
  <dcterms:modified xsi:type="dcterms:W3CDTF">2025-06-03T13:59:28Z</dcterms:modified>
</cp:coreProperties>
</file>