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62" r:id="rId12"/>
    <p:sldId id="270" r:id="rId13"/>
    <p:sldId id="271" r:id="rId14"/>
    <p:sldId id="272" r:id="rId15"/>
    <p:sldId id="273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8A0E7-1FB7-DB6B-AA41-360A51EB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F8DEB4-7784-FB18-FADB-F67702255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14B070-3AC0-4C13-CE26-C9B3863F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252A55-5904-01CE-8A5F-3A0321D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28E680-15FF-5806-9BAB-51F2149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7A3D2-5940-8BC6-DAFF-A59D812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AA635C9-D59D-8836-CFD7-1641CD392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79C52D-E040-56F3-28C8-3048C2B3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BCB200-15FF-CB69-5589-0569313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8C8F98-9EEC-C75C-7DAF-9F64771F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8278BB-B6FE-3463-E5AC-F5B22FC9F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F06F3E-F483-E890-77D9-BA4DC2ED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DC7D58-5778-08B5-FB7C-F5F0FD18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7DE033-C480-DE0B-2621-7D1F58DB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537CF7-B871-65A7-6728-0E2A1A0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AFB-504E-8793-11FF-7F4D0846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D82285-72EA-4116-2F30-BA21693B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1060F81-2406-6AB6-6243-0AC14DB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A2A7D3-5868-DB4A-1809-58F1E4CE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08CC32-9F83-714E-5616-F9278CDC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0E60F-0055-CB3C-9428-B038DFE1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F9630D-DBF7-2F68-92BF-7723D1047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57D9F32-70AF-4C2B-9E70-B69A06BE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65D5AD-D12C-C840-3418-C3338465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1EB0A16-E40F-2023-C642-FD9141B8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F88F5-0776-BEE1-5B25-F7B6241E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66C6CB-A367-4A4E-FC3A-6D622648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79A768E-2049-1E9A-0383-EEB77F0F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1DF986-5567-BB83-D40F-3249A6D1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D34610D-2DF8-43AC-005F-14F8D18A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25CB26D-4E37-855A-FE79-F147821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D90E9-1CF3-58BD-CDD2-C8EB4F98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796C591-C0C1-EC53-2E1E-DC1B8CCE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938C5B-687D-61EB-A387-26A1C729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E40A5A-5965-F112-13F9-7F42494BC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7A143CF-BE45-0C96-605C-FBC12DAE3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1835A5B-DD43-878B-57E4-33494664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60ECFBE-3FDA-06BB-0CB4-606E0934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302CF5A-4AFA-0C36-BB0D-590B3953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A28AC-E416-87E0-F49E-178F643B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C61A4D-653E-7003-5281-9BECB599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5166EE1-1B6B-C2AA-81B4-360202C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6AB4BD-5AD4-EA11-5792-B0AC4621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79A080A-1E9C-B0A2-EE23-BE3AA7B4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9C08EC7-C149-5060-CEC1-AE5F79A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4EAAB9-7899-9D2A-8485-838DFA36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409CF-C24C-A1EB-70A0-B5D5EF65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6C92EA-A2F0-570E-20CE-448F80EC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B918D48-A49C-103F-7A81-82810578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1BA8A17-0083-836B-C19C-8C1EE8A0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20E284-AA48-1853-B14E-6EA443F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9BCB8A6-E751-30C7-B023-CDA4A7C9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13C46-95D1-2D0C-2E6A-371BF436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1E148DE-619D-CC5D-3E92-CA844D77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D45165A-33FF-220E-20EB-BC9E5727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7148D2-E64E-C3D4-E004-DCC8785D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8C2C10C-6F7B-DD92-6ABF-8133FA37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B50F18-2FBA-83B2-29F0-C8B6F23C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1B71FB9-A319-9E85-647A-77827B37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813FC61-D3B0-F512-BDFD-88AEE0F7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BF6ED4-ABC8-5328-522F-33185B2F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903F9-3885-4E4C-804A-535D3C171E2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85F1501-6F94-3AA9-0B05-08B1B3F27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FB48F2-B584-4488-123E-FEB8DAC68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D1745-45D7-47F8-ABF0-C66144B916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ufer@ipca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codewithmosh.com/image/upload/v1702942822/cheat-sheets/python.pdf" TargetMode="External"/><Relationship Id="rId2" Type="http://schemas.openxmlformats.org/officeDocument/2006/relationships/hyperlink" Target="https://realpython.com/documenting-python-co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matetheboringstuf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57326-A10D-BE56-AF1A-DBB548649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71E041-E44A-3CFC-C35D-6827ACD8D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Luís Ferreira</a:t>
            </a:r>
          </a:p>
          <a:p>
            <a:r>
              <a:rPr lang="en-US" dirty="0">
                <a:hlinkClick r:id="rId2"/>
              </a:rPr>
              <a:t>lufer@ipca.pt</a:t>
            </a:r>
            <a:endParaRPr lang="en-US" dirty="0"/>
          </a:p>
          <a:p>
            <a:endParaRPr lang="en-US" dirty="0"/>
          </a:p>
          <a:p>
            <a:r>
              <a:rPr lang="en-US" dirty="0"/>
              <a:t>June 2, 2025</a:t>
            </a:r>
          </a:p>
        </p:txBody>
      </p:sp>
    </p:spTree>
    <p:extLst>
      <p:ext uri="{BB962C8B-B14F-4D97-AF65-F5344CB8AC3E}">
        <p14:creationId xmlns:p14="http://schemas.microsoft.com/office/powerpoint/2010/main" val="358665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6AA4C-62B2-9C8F-E74D-86B99518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5B591-B6B7-E421-2B16-33A927E3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588627-2F72-29FD-DA35-A237BC6B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4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Sets</a:t>
            </a:r>
          </a:p>
          <a:p>
            <a:pPr lvl="1">
              <a:spcBef>
                <a:spcPts val="1800"/>
              </a:spcBef>
            </a:pP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Like dictionaries, but with </a:t>
            </a:r>
            <a:r>
              <a:rPr lang="en-US" sz="2200" b="1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unique</a:t>
            </a: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keys only (no corresponding values). They are: unordered, </a:t>
            </a:r>
            <a:r>
              <a:rPr lang="en-US" sz="22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mutable, can contain multiple data types made up of unique elements (strings, numbers, or tuples).</a:t>
            </a:r>
          </a:p>
          <a:p>
            <a:pPr lvl="1">
              <a:spcBef>
                <a:spcPts val="1800"/>
              </a:spcBef>
            </a:pPr>
            <a:endParaRPr lang="en-US" sz="2000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marL="0" indent="0">
              <a:buNone/>
            </a:pPr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734943-5CE7-1EE7-3079-8A6018C9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7" y="3402419"/>
            <a:ext cx="6382078" cy="13240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DF98B0-F4D6-1BB1-617E-72CFC6F9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47" y="5003620"/>
            <a:ext cx="5762921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A4682-5D69-0784-F7EF-9994FE37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control statements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9E89E6-EC72-8A36-4204-429E0311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5120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C3F81-3C1E-0EE0-27B8-232C2981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E552-F76D-5D60-69F5-AFFA8067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8984A1-C146-ABBC-03C1-0AD76109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if..:  | </a:t>
            </a:r>
            <a:r>
              <a:rPr lang="en-US" dirty="0" err="1"/>
              <a:t>if..else</a:t>
            </a:r>
            <a:r>
              <a:rPr lang="en-US" dirty="0"/>
              <a:t>…: | 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if..</a:t>
            </a:r>
            <a:r>
              <a:rPr lang="en-US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elif</a:t>
            </a:r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…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else..: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370E48-5DFA-70FA-62E9-2EBEDE8C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8933"/>
            <a:ext cx="6372553" cy="7429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1F58D3A-E271-A7C9-9A42-8BD1021D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76858"/>
            <a:ext cx="6343976" cy="9239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2C2B39E-2DCC-E852-E57B-59E78E1AD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3" y="4446369"/>
            <a:ext cx="6372553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4DDCB-2488-BB79-6493-8DBF0147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9B19-E29A-C8D5-C289-E04C45E0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Execution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2ADF53-11F1-4F14-EC2E-BE882DCA0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for...in..: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</a:t>
            </a:r>
            <a:r>
              <a:rPr lang="en-US" dirty="0" err="1"/>
              <a:t>cond</a:t>
            </a:r>
            <a:r>
              <a:rPr lang="en-US" dirty="0"/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38CA23-A9B7-2509-7E85-906243D5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5799"/>
            <a:ext cx="6382078" cy="75251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E72196D-3FF5-2BFC-0823-94D8CB696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89688"/>
            <a:ext cx="6429705" cy="59058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2E9DD9-078F-408A-BEC7-FE8BEA172C6F}"/>
              </a:ext>
            </a:extLst>
          </p:cNvPr>
          <p:cNvSpPr txBox="1"/>
          <p:nvPr/>
        </p:nvSpPr>
        <p:spPr>
          <a:xfrm>
            <a:off x="878515" y="5114804"/>
            <a:ext cx="6261247" cy="810478"/>
          </a:xfrm>
          <a:prstGeom prst="rect">
            <a:avLst/>
          </a:prstGeom>
          <a:solidFill>
            <a:srgbClr val="FAF3E8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n-NO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i=3</a:t>
            </a:r>
          </a:p>
          <a:p>
            <a:pPr>
              <a:lnSpc>
                <a:spcPts val="1425"/>
              </a:lnSpc>
              <a:buNone/>
            </a:pPr>
            <a:r>
              <a:rPr lang="nn-NO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nn-NO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 i&gt;0:</a:t>
            </a: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print(i)</a:t>
            </a:r>
          </a:p>
          <a:p>
            <a:pPr>
              <a:lnSpc>
                <a:spcPts val="1425"/>
              </a:lnSpc>
            </a:pPr>
            <a:r>
              <a:rPr lang="nn-NO" sz="1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i = i – 1</a:t>
            </a:r>
          </a:p>
        </p:txBody>
      </p:sp>
    </p:spTree>
    <p:extLst>
      <p:ext uri="{BB962C8B-B14F-4D97-AF65-F5344CB8AC3E}">
        <p14:creationId xmlns:p14="http://schemas.microsoft.com/office/powerpoint/2010/main" val="31733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6516-9858-9734-4CB4-552C354F8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32B96-3C82-FFD2-39D2-4BF60F50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comprehensions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0C911-DA9F-9C27-2EFB-CF8E00969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 list and apply some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dictionary from a </a:t>
            </a:r>
            <a:r>
              <a:rPr lang="en-US" dirty="0" err="1"/>
              <a:t>a</a:t>
            </a:r>
            <a:r>
              <a:rPr lang="en-US" dirty="0"/>
              <a:t>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6B1054-0749-6689-BD00-1A8278E3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0616"/>
            <a:ext cx="6353502" cy="9334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55F0482-FEA7-B3AB-885C-12340A65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5647"/>
            <a:ext cx="6382078" cy="6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11ECD-4042-0529-869D-D0BEEDA3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8790EF-9AB1-053D-A3CE-0CF61732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running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dictionary key is not there, insert it!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6A39DE-7FE7-75D5-516C-8B73DD3B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88" y="2524183"/>
            <a:ext cx="6334451" cy="20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2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8BCE4-42A9-8816-A46F-B05A631D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91FD91-EA99-69EA-7F12-4B027A4D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[1] - </a:t>
            </a:r>
            <a:r>
              <a:rPr lang="en-US" sz="2000" i="1" dirty="0"/>
              <a:t>Statistics and Machine Learning in Python</a:t>
            </a:r>
            <a:r>
              <a:rPr lang="en-US" sz="2000" dirty="0"/>
              <a:t>, Release 0.8, Edouard Duchesnay, Tommy </a:t>
            </a:r>
            <a:r>
              <a:rPr lang="en-US" sz="2000" dirty="0" err="1"/>
              <a:t>Löfstedt</a:t>
            </a:r>
            <a:r>
              <a:rPr lang="en-US" sz="2000" dirty="0"/>
              <a:t>, Younes Feki</a:t>
            </a:r>
          </a:p>
          <a:p>
            <a:r>
              <a:rPr lang="en-US" sz="2000" dirty="0"/>
              <a:t>[2]  - </a:t>
            </a:r>
            <a:r>
              <a:rPr lang="it-IT" sz="2000" i="1" dirty="0"/>
              <a:t>Documenting Python Code: A Complete Guide - </a:t>
            </a:r>
            <a:r>
              <a:rPr lang="en-US" sz="2000" dirty="0">
                <a:hlinkClick r:id="rId2"/>
              </a:rPr>
              <a:t>https://realpython.com/documenting-python-code/</a:t>
            </a:r>
            <a:endParaRPr lang="en-US" sz="2000" dirty="0"/>
          </a:p>
          <a:p>
            <a:r>
              <a:rPr lang="en-US" sz="2000" dirty="0"/>
              <a:t>[3] – </a:t>
            </a:r>
            <a:r>
              <a:rPr lang="en-US" sz="2000" i="1" dirty="0">
                <a:hlinkClick r:id="rId3"/>
              </a:rPr>
              <a:t>Python Cheat Sheet</a:t>
            </a:r>
            <a:r>
              <a:rPr lang="en-US" sz="2000" i="1" dirty="0"/>
              <a:t>, </a:t>
            </a:r>
            <a:r>
              <a:rPr lang="en-US" sz="2000" dirty="0"/>
              <a:t>Mosh Hamedani</a:t>
            </a:r>
          </a:p>
          <a:p>
            <a:r>
              <a:rPr lang="en-US" sz="2000" dirty="0"/>
              <a:t>[4] - </a:t>
            </a:r>
            <a:r>
              <a:rPr lang="en-US" sz="2000" i="1" dirty="0"/>
              <a:t>Automate the Boring Stuff with Python, Al Sweigart, </a:t>
            </a:r>
            <a:r>
              <a:rPr lang="en-US" sz="2000" i="1" dirty="0">
                <a:hlinkClick r:id="rId4"/>
              </a:rPr>
              <a:t>https://automatetheboringstuff.com/</a:t>
            </a:r>
            <a:r>
              <a:rPr lang="en-US" sz="2000" i="1" dirty="0"/>
              <a:t> </a:t>
            </a:r>
          </a:p>
          <a:p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23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95DB-3D46-8EDF-9B06-451ECB92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BDD45F-7F06-E1B0-4A84-92617504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1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Basic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Execution control statements</a:t>
            </a:r>
          </a:p>
          <a:p>
            <a:pPr>
              <a:lnSpc>
                <a:spcPct val="150000"/>
              </a:lnSpc>
            </a:pPr>
            <a:r>
              <a:rPr lang="en-US" dirty="0"/>
              <a:t>List comprehensions, iterators, etc.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90397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355B-3284-8719-AC39-EBAD561D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A8009F-CECD-F481-7EA1-32B9B541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F66DFB-379A-8C91-A185-3FAA5195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71" y="2315522"/>
            <a:ext cx="6286823" cy="19717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09E55B-9A2D-BAC4-0534-472DE273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871" y="4978227"/>
            <a:ext cx="6363027" cy="9525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2AFF592-A347-E21E-EDAA-BF9FBBA4CD25}"/>
              </a:ext>
            </a:extLst>
          </p:cNvPr>
          <p:cNvSpPr txBox="1"/>
          <p:nvPr/>
        </p:nvSpPr>
        <p:spPr>
          <a:xfrm>
            <a:off x="11706583" y="59307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12872B-7C0F-1A5C-1553-F7AB3F210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94" y="66592"/>
            <a:ext cx="4943729" cy="32481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52C67D-0221-18C1-1FBA-13D05BBE3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056" y="3582743"/>
            <a:ext cx="3876874" cy="27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34EFD-C3B0-56E8-988A-33DECFA8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D44F84-AB55-905B-5E55-6D06714C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T</a:t>
            </a:r>
            <a:r>
              <a:rPr lang="en-U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ype of an object</a:t>
            </a: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Check the type</a:t>
            </a: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3E4349"/>
                </a:solidFill>
                <a:latin typeface="Georgia" panose="02040502050405020303" pitchFamily="18" charset="0"/>
              </a:rPr>
              <a:t>Type conversion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B64DE5-D6A1-198B-A872-894357195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53" y="2464619"/>
            <a:ext cx="6334451" cy="1152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AFD492-EFFE-2B02-C04C-C96AACC1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02" y="4514835"/>
            <a:ext cx="6353502" cy="571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9A0D6F-9F0D-F65A-80F8-E5C1D3074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514" y="6034867"/>
            <a:ext cx="6382078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D8A9-A22E-FE49-2C97-22AA11AB0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CF239-34A5-14F2-A310-B8EB55EA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66B031-8E42-35E1-0095-7EC87FB9D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187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Lists</a:t>
            </a:r>
          </a:p>
          <a:p>
            <a:pPr lvl="1">
              <a:spcBef>
                <a:spcPts val="1800"/>
              </a:spcBef>
            </a:pP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lists are ordered, </a:t>
            </a:r>
            <a:r>
              <a:rPr lang="en-US" sz="20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mutable (adding or removing objects changes the list size), can contain multiple data types.</a:t>
            </a: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i="1" dirty="0"/>
              <a:t>insert()	</a:t>
            </a:r>
            <a:r>
              <a:rPr lang="en-US" sz="2000" i="1" dirty="0" err="1">
                <a:solidFill>
                  <a:schemeClr val="accent1"/>
                </a:solidFill>
              </a:rPr>
              <a:t>simpsons.insert</a:t>
            </a:r>
            <a:r>
              <a:rPr lang="en-US" sz="2000" i="1" dirty="0">
                <a:solidFill>
                  <a:schemeClr val="accent1"/>
                </a:solidFill>
              </a:rPr>
              <a:t>(1,”maggy”)</a:t>
            </a:r>
          </a:p>
          <a:p>
            <a:pPr lvl="1"/>
            <a:r>
              <a:rPr lang="en-US" sz="2000" i="1" dirty="0"/>
              <a:t>remove()	</a:t>
            </a:r>
            <a:r>
              <a:rPr lang="en-US" sz="2000" i="1" dirty="0" err="1">
                <a:solidFill>
                  <a:schemeClr val="accent1"/>
                </a:solidFill>
              </a:rPr>
              <a:t>simpsons.remove</a:t>
            </a:r>
            <a:r>
              <a:rPr lang="en-US" sz="2000" i="1" dirty="0">
                <a:solidFill>
                  <a:schemeClr val="accent1"/>
                </a:solidFill>
              </a:rPr>
              <a:t>(“homer”)</a:t>
            </a:r>
          </a:p>
          <a:p>
            <a:pPr lvl="1"/>
            <a:r>
              <a:rPr lang="en-US" sz="2000" i="1" dirty="0"/>
              <a:t>append()   </a:t>
            </a:r>
            <a:r>
              <a:rPr lang="en-US" sz="2000" i="1" dirty="0" err="1">
                <a:solidFill>
                  <a:schemeClr val="accent1"/>
                </a:solidFill>
              </a:rPr>
              <a:t>simpsons.append</a:t>
            </a:r>
            <a:r>
              <a:rPr lang="en-US" sz="2000" i="1" dirty="0">
                <a:solidFill>
                  <a:schemeClr val="accent1"/>
                </a:solidFill>
              </a:rPr>
              <a:t>('</a:t>
            </a:r>
            <a:r>
              <a:rPr lang="en-US" sz="2000" i="1" dirty="0" err="1">
                <a:solidFill>
                  <a:schemeClr val="accent1"/>
                </a:solidFill>
              </a:rPr>
              <a:t>lisa</a:t>
            </a:r>
            <a:r>
              <a:rPr lang="en-US" sz="2000" i="1" dirty="0">
                <a:solidFill>
                  <a:schemeClr val="accent1"/>
                </a:solidFill>
              </a:rPr>
              <a:t>')</a:t>
            </a:r>
          </a:p>
          <a:p>
            <a:pPr lvl="1"/>
            <a:r>
              <a:rPr lang="en-US" sz="2000" i="1" dirty="0"/>
              <a:t>extend()	</a:t>
            </a:r>
            <a:r>
              <a:rPr lang="en-US" sz="2000" i="1" dirty="0" err="1">
                <a:solidFill>
                  <a:schemeClr val="accent1"/>
                </a:solidFill>
              </a:rPr>
              <a:t>simpsons.extend</a:t>
            </a:r>
            <a:r>
              <a:rPr lang="en-US" sz="2000" i="1" dirty="0">
                <a:solidFill>
                  <a:schemeClr val="accent1"/>
                </a:solidFill>
              </a:rPr>
              <a:t>(['itchy', 'scratchy'])</a:t>
            </a:r>
          </a:p>
          <a:p>
            <a:pPr lvl="1"/>
            <a:r>
              <a:rPr lang="en-US" sz="2000" i="1" dirty="0"/>
              <a:t>indexing	</a:t>
            </a:r>
            <a:r>
              <a:rPr lang="en-US" sz="2000" i="1" dirty="0" err="1">
                <a:solidFill>
                  <a:schemeClr val="accent1"/>
                </a:solidFill>
              </a:rPr>
              <a:t>simpsons</a:t>
            </a:r>
            <a:r>
              <a:rPr lang="en-US" sz="2000" i="1" dirty="0">
                <a:solidFill>
                  <a:schemeClr val="accent1"/>
                </a:solidFill>
              </a:rPr>
              <a:t>[1]</a:t>
            </a:r>
          </a:p>
          <a:p>
            <a:pPr lvl="1"/>
            <a:r>
              <a:rPr lang="en-US" sz="2000" i="1" dirty="0"/>
              <a:t>sort()</a:t>
            </a:r>
            <a:r>
              <a:rPr lang="en-US" sz="2000" i="1" dirty="0">
                <a:solidFill>
                  <a:schemeClr val="accent1"/>
                </a:solidFill>
              </a:rPr>
              <a:t>	</a:t>
            </a:r>
            <a:r>
              <a:rPr lang="en-US" sz="2000" i="1" dirty="0" err="1">
                <a:solidFill>
                  <a:schemeClr val="accent1"/>
                </a:solidFill>
              </a:rPr>
              <a:t>simpsons.sort</a:t>
            </a:r>
            <a:r>
              <a:rPr lang="en-US" sz="2000" i="1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(many others)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26DBFF-09A1-FFFB-4A06-067F3730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00821"/>
            <a:ext cx="6324925" cy="3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0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E52DA-23C3-D722-06F0-01DF637D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B2F09-5434-469B-4436-294ED188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3DDAB9-0D12-464B-D2E7-DB4D739E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Lists</a:t>
            </a:r>
          </a:p>
          <a:p>
            <a:pPr lvl="1">
              <a:spcBef>
                <a:spcPts val="1800"/>
              </a:spcBef>
            </a:pP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lists are ordered, </a:t>
            </a:r>
            <a:r>
              <a:rPr lang="en-US" sz="20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mutable (adding or removing objects changes the list size), can contain multiple data types.</a:t>
            </a:r>
          </a:p>
          <a:p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i="1" dirty="0"/>
              <a:t>Slicing | Selection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321F88-D996-8EBE-7C44-22B2D3CA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03" y="4001294"/>
            <a:ext cx="6372553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8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5DAD-A84C-1F72-5FE5-506B6C88F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EF0BC-CAE3-569C-B1FC-D0BF63F1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8F809F-42B2-9C39-D4F8-CFF93F3B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Tuples</a:t>
            </a:r>
          </a:p>
          <a:p>
            <a:pPr lvl="1">
              <a:spcBef>
                <a:spcPts val="1800"/>
              </a:spcBef>
            </a:pP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Like lists, but their size cannot change: ordered, </a:t>
            </a:r>
            <a:r>
              <a:rPr lang="en-US" sz="20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immutable, can contain multiple data types.</a:t>
            </a:r>
          </a:p>
          <a:p>
            <a:pPr marL="0" indent="0">
              <a:buNone/>
            </a:pPr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9338B8-3A9F-A089-BEFC-1C79983C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02" y="3235989"/>
            <a:ext cx="6363027" cy="115258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9D3A9C-46F2-8689-CA0B-A60FB669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802" y="4716001"/>
            <a:ext cx="6429705" cy="11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4CF7-709C-3853-205A-A90713AB4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1A107-E2DE-E733-553E-137B2A66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ACEABD-A33C-A1B3-5C60-118CFD134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Strings</a:t>
            </a:r>
          </a:p>
          <a:p>
            <a:pPr lvl="1">
              <a:spcBef>
                <a:spcPts val="1800"/>
              </a:spcBef>
            </a:pP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A sequence of characters, they are </a:t>
            </a:r>
            <a:r>
              <a:rPr lang="en-US" sz="20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0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immutable.</a:t>
            </a:r>
          </a:p>
          <a:p>
            <a:pPr lvl="1">
              <a:spcBef>
                <a:spcPts val="1800"/>
              </a:spcBef>
            </a:pPr>
            <a:endParaRPr lang="en-US" sz="2000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lvl="1"/>
            <a:r>
              <a:rPr lang="en-US" sz="2000" i="1" dirty="0"/>
              <a:t>lower()		</a:t>
            </a:r>
            <a:r>
              <a:rPr lang="en-US" sz="2000" i="1" dirty="0" err="1">
                <a:solidFill>
                  <a:schemeClr val="accent1"/>
                </a:solidFill>
              </a:rPr>
              <a:t>s.lower</a:t>
            </a:r>
            <a:r>
              <a:rPr lang="en-US" sz="2000" i="1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sz="2000" i="1" dirty="0"/>
              <a:t>upper()   </a:t>
            </a:r>
            <a:r>
              <a:rPr lang="en-US" sz="2000" i="1" dirty="0">
                <a:solidFill>
                  <a:schemeClr val="accent1"/>
                </a:solidFill>
              </a:rPr>
              <a:t>		</a:t>
            </a:r>
            <a:r>
              <a:rPr lang="en-US" sz="2000" i="1" dirty="0" err="1">
                <a:solidFill>
                  <a:schemeClr val="accent1"/>
                </a:solidFill>
              </a:rPr>
              <a:t>s.upperr</a:t>
            </a:r>
            <a:r>
              <a:rPr lang="en-US" sz="2000" i="1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sz="2000" i="1" dirty="0" err="1"/>
              <a:t>isdigit</a:t>
            </a:r>
            <a:r>
              <a:rPr lang="en-US" sz="2000" i="1" dirty="0"/>
              <a:t>()		</a:t>
            </a:r>
            <a:r>
              <a:rPr lang="en-US" sz="2100" i="1" dirty="0" err="1">
                <a:solidFill>
                  <a:schemeClr val="accent1"/>
                </a:solidFill>
              </a:rPr>
              <a:t>s.isdigit</a:t>
            </a:r>
            <a:r>
              <a:rPr lang="en-US" sz="2100" i="1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sz="2000" i="1" dirty="0"/>
              <a:t>find()		</a:t>
            </a:r>
            <a:r>
              <a:rPr lang="en-US" sz="2000" i="1" dirty="0" err="1">
                <a:solidFill>
                  <a:schemeClr val="accent1"/>
                </a:solidFill>
              </a:rPr>
              <a:t>s.find</a:t>
            </a:r>
            <a:r>
              <a:rPr lang="en-US" sz="2000" i="1" dirty="0">
                <a:solidFill>
                  <a:schemeClr val="accent1"/>
                </a:solidFill>
              </a:rPr>
              <a:t>(‘ka’)</a:t>
            </a:r>
          </a:p>
          <a:p>
            <a:pPr lvl="1"/>
            <a:r>
              <a:rPr lang="en-US" sz="2000" i="1" dirty="0"/>
              <a:t>replace()</a:t>
            </a:r>
            <a:r>
              <a:rPr lang="en-US" sz="2000" i="1" dirty="0">
                <a:solidFill>
                  <a:schemeClr val="accent1"/>
                </a:solidFill>
              </a:rPr>
              <a:t>		</a:t>
            </a:r>
            <a:r>
              <a:rPr lang="en-US" sz="2000" i="1" dirty="0" err="1">
                <a:solidFill>
                  <a:schemeClr val="accent1"/>
                </a:solidFill>
              </a:rPr>
              <a:t>s.replace</a:t>
            </a:r>
            <a:r>
              <a:rPr lang="en-US" sz="2000" i="1" dirty="0">
                <a:solidFill>
                  <a:schemeClr val="accent1"/>
                </a:solidFill>
              </a:rPr>
              <a:t>(‘</a:t>
            </a:r>
            <a:r>
              <a:rPr lang="en-US" sz="2000" i="1" dirty="0" err="1">
                <a:solidFill>
                  <a:schemeClr val="accent1"/>
                </a:solidFill>
              </a:rPr>
              <a:t>k’,’t</a:t>
            </a:r>
            <a:r>
              <a:rPr lang="en-US" sz="2000" i="1" dirty="0">
                <a:solidFill>
                  <a:schemeClr val="accent1"/>
                </a:solidFill>
              </a:rPr>
              <a:t>’)</a:t>
            </a:r>
          </a:p>
          <a:p>
            <a:pPr lvl="1"/>
            <a:r>
              <a:rPr lang="en-US" sz="2000" i="1" dirty="0"/>
              <a:t>split		</a:t>
            </a:r>
            <a:r>
              <a:rPr lang="en-US" sz="2100" i="1" dirty="0" err="1">
                <a:solidFill>
                  <a:schemeClr val="accent1"/>
                </a:solidFill>
              </a:rPr>
              <a:t>s.split</a:t>
            </a:r>
            <a:r>
              <a:rPr lang="en-US" sz="2100" i="1" dirty="0">
                <a:solidFill>
                  <a:schemeClr val="accent1"/>
                </a:solidFill>
              </a:rPr>
              <a:t>(‘,’)</a:t>
            </a:r>
          </a:p>
          <a:p>
            <a:pPr lvl="1"/>
            <a:r>
              <a:rPr lang="en-US" sz="2000" i="1" dirty="0"/>
              <a:t>concatenate	 </a:t>
            </a:r>
            <a:r>
              <a:rPr lang="en-US" sz="2100" i="1" dirty="0">
                <a:solidFill>
                  <a:schemeClr val="accent1"/>
                </a:solidFill>
              </a:rPr>
              <a:t>s + p</a:t>
            </a:r>
          </a:p>
          <a:p>
            <a:pPr lvl="1"/>
            <a:r>
              <a:rPr lang="en-US" sz="2000" i="1" dirty="0"/>
              <a:t>strip		</a:t>
            </a:r>
            <a:r>
              <a:rPr lang="en-US" sz="2100" i="1" dirty="0" err="1">
                <a:solidFill>
                  <a:schemeClr val="accent1"/>
                </a:solidFill>
              </a:rPr>
              <a:t>s.strip</a:t>
            </a:r>
            <a:r>
              <a:rPr lang="en-US" sz="2100" i="1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sz="2000" i="1" dirty="0"/>
              <a:t>slicing</a:t>
            </a:r>
          </a:p>
          <a:p>
            <a:pPr marL="457200" lvl="1" indent="0">
              <a:buNone/>
            </a:pPr>
            <a:endParaRPr lang="en-US" sz="1800" i="1" dirty="0"/>
          </a:p>
          <a:p>
            <a:pPr lvl="1"/>
            <a:r>
              <a:rPr lang="en-US" sz="1800" i="1" dirty="0"/>
              <a:t>(many others)</a:t>
            </a:r>
          </a:p>
          <a:p>
            <a:pPr marL="0" indent="0">
              <a:buNone/>
            </a:pPr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F5AB46-5435-1A18-F02A-155FCD9B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059" y="3003698"/>
            <a:ext cx="6382078" cy="23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75A2-E7FF-7857-5D80-32C6983D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C2EF-920B-D79E-D527-93ADC95C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DEBA71-EE03-22FF-4BA2-1BAA96BB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4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3E4349"/>
                </a:solidFill>
                <a:latin typeface="Georgia" panose="02040502050405020303" pitchFamily="18" charset="0"/>
              </a:rPr>
              <a:t>Dictionaries</a:t>
            </a:r>
          </a:p>
          <a:p>
            <a:pPr lvl="1">
              <a:spcBef>
                <a:spcPts val="1800"/>
              </a:spcBef>
            </a:pP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structures which can contain multiple data types, and is ordered with </a:t>
            </a:r>
            <a:r>
              <a:rPr lang="en-US" sz="2200" b="1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key-value</a:t>
            </a: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pairs: for each (unique) key, the dictionary outputs one value. Keys can be strings, numbers, or tuples, while the corresponding values can be any Python object. Dictionaries are: unordered, </a:t>
            </a:r>
            <a:r>
              <a:rPr lang="en-US" sz="2200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iterable</a:t>
            </a:r>
            <a:r>
              <a:rPr lang="en-US" sz="2200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, mutable.</a:t>
            </a:r>
          </a:p>
          <a:p>
            <a:pPr lvl="1">
              <a:spcBef>
                <a:spcPts val="1800"/>
              </a:spcBef>
            </a:pPr>
            <a:endParaRPr lang="en-US" sz="2000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endParaRPr lang="en-US" sz="2000" i="1" dirty="0"/>
          </a:p>
          <a:p>
            <a:pPr lvl="1"/>
            <a:r>
              <a:rPr lang="en-US" sz="2000" i="1" dirty="0" err="1"/>
              <a:t>len</a:t>
            </a:r>
            <a:endParaRPr lang="en-US" sz="2000" i="1" dirty="0"/>
          </a:p>
          <a:p>
            <a:pPr lvl="1"/>
            <a:r>
              <a:rPr lang="en-US" sz="2000" i="1" dirty="0"/>
              <a:t>keys()</a:t>
            </a:r>
          </a:p>
          <a:p>
            <a:pPr lvl="1"/>
            <a:r>
              <a:rPr lang="en-US" sz="2000" i="1" dirty="0"/>
              <a:t>values(()</a:t>
            </a:r>
          </a:p>
          <a:p>
            <a:pPr lvl="1"/>
            <a:r>
              <a:rPr lang="en-US" sz="2000" i="1" dirty="0"/>
              <a:t>Items()</a:t>
            </a:r>
          </a:p>
          <a:p>
            <a:pPr marL="457200" lvl="1" indent="0">
              <a:buNone/>
            </a:pPr>
            <a:endParaRPr lang="en-US" sz="1800" i="1" dirty="0"/>
          </a:p>
          <a:p>
            <a:pPr lvl="1"/>
            <a:r>
              <a:rPr lang="en-US" sz="1800" i="1" dirty="0"/>
              <a:t>(many others)</a:t>
            </a:r>
          </a:p>
          <a:p>
            <a:pPr marL="0" indent="0">
              <a:buNone/>
            </a:pPr>
            <a:endParaRPr lang="en-US" dirty="0">
              <a:solidFill>
                <a:srgbClr val="3E4349"/>
              </a:solidFill>
              <a:latin typeface="Georgia" panose="020405020504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E0CC2C-81AB-BF16-DB4C-534A65207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48" y="3479201"/>
            <a:ext cx="8793126" cy="1200329"/>
          </a:xfrm>
          <a:prstGeom prst="rect">
            <a:avLst/>
          </a:prstGeom>
          <a:solidFill>
            <a:srgbClr val="FAF3E8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simpsons_dict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'Homer'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'father’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'Marge'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'mother’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'Bart'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'son’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'Lisa'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'daughter’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>
              <a:spcBef>
                <a:spcPct val="0"/>
              </a:spcBef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'Maggie'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'daughter’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E434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D227D1-BBD8-9FA0-6C3A-792B50252519}"/>
              </a:ext>
            </a:extLst>
          </p:cNvPr>
          <p:cNvSpPr txBox="1"/>
          <p:nvPr/>
        </p:nvSpPr>
        <p:spPr>
          <a:xfrm>
            <a:off x="8644270" y="6018028"/>
            <a:ext cx="22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See 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424147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567</Words>
  <Application>Microsoft Office PowerPoint</Application>
  <PresentationFormat>Ecrã Panorâmico</PresentationFormat>
  <Paragraphs>129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Georgia</vt:lpstr>
      <vt:lpstr>Tema do Office</vt:lpstr>
      <vt:lpstr>3</vt:lpstr>
      <vt:lpstr>Python Programming</vt:lpstr>
      <vt:lpstr>Basic Operations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Execution control statements</vt:lpstr>
      <vt:lpstr>Conditional Execution </vt:lpstr>
      <vt:lpstr>Loop Execution </vt:lpstr>
      <vt:lpstr>Iterators and comprehensions</vt:lpstr>
      <vt:lpstr>Exception Handling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Gonzaga Martins Ferreira</dc:creator>
  <cp:lastModifiedBy>Luis Gonzaga Martins Ferreira</cp:lastModifiedBy>
  <cp:revision>60</cp:revision>
  <dcterms:created xsi:type="dcterms:W3CDTF">2025-06-02T20:46:35Z</dcterms:created>
  <dcterms:modified xsi:type="dcterms:W3CDTF">2025-06-03T14:21:52Z</dcterms:modified>
</cp:coreProperties>
</file>