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8" r:id="rId2"/>
    <p:sldId id="394" r:id="rId3"/>
    <p:sldId id="396" r:id="rId4"/>
    <p:sldId id="409" r:id="rId5"/>
    <p:sldId id="408" r:id="rId6"/>
    <p:sldId id="410" r:id="rId7"/>
    <p:sldId id="411" r:id="rId8"/>
    <p:sldId id="402" r:id="rId9"/>
    <p:sldId id="412" r:id="rId10"/>
    <p:sldId id="403" r:id="rId11"/>
    <p:sldId id="404" r:id="rId12"/>
    <p:sldId id="405" r:id="rId13"/>
    <p:sldId id="406" r:id="rId14"/>
    <p:sldId id="398" r:id="rId15"/>
    <p:sldId id="400" r:id="rId16"/>
    <p:sldId id="399" r:id="rId17"/>
    <p:sldId id="401" r:id="rId18"/>
    <p:sldId id="413" r:id="rId19"/>
    <p:sldId id="415" r:id="rId20"/>
    <p:sldId id="414" r:id="rId21"/>
    <p:sldId id="416" r:id="rId22"/>
    <p:sldId id="417" r:id="rId23"/>
    <p:sldId id="418" r:id="rId24"/>
    <p:sldId id="395" r:id="rId25"/>
  </p:sldIdLst>
  <p:sldSz cx="9906000" cy="6858000" type="A4"/>
  <p:notesSz cx="70993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CC3300"/>
    <a:srgbClr val="3366CC"/>
    <a:srgbClr val="949729"/>
    <a:srgbClr val="D5D5D5"/>
    <a:srgbClr val="FFFF00"/>
    <a:srgbClr val="FFFF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48" y="38"/>
      </p:cViewPr>
      <p:guideLst>
        <p:guide orient="horz" pos="14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568" y="-108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59125" y="9742488"/>
            <a:ext cx="7826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936" tIns="46295" rIns="90936" bIns="46295">
            <a:spAutoFit/>
          </a:bodyPr>
          <a:lstStyle>
            <a:lvl1pPr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GB" sz="1200" b="0"/>
              <a:t>Page </a:t>
            </a:r>
            <a:fld id="{0E37D7F7-49A7-4DD8-9E80-FF3843A0491B}" type="slidenum">
              <a:rPr lang="en-GB" sz="1200" b="0" smtClean="0"/>
              <a:pPr algn="ctr">
                <a:lnSpc>
                  <a:spcPct val="90000"/>
                </a:lnSpc>
                <a:defRPr/>
              </a:pPr>
              <a:t>‹nº›</a:t>
            </a:fld>
            <a:endParaRPr lang="en-GB" sz="1200" b="0"/>
          </a:p>
        </p:txBody>
      </p:sp>
    </p:spTree>
    <p:extLst>
      <p:ext uri="{BB962C8B-B14F-4D97-AF65-F5344CB8AC3E}">
        <p14:creationId xmlns:p14="http://schemas.microsoft.com/office/powerpoint/2010/main" val="63571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59125" y="9742488"/>
            <a:ext cx="7826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936" tIns="46295" rIns="90936" bIns="46295">
            <a:spAutoFit/>
          </a:bodyPr>
          <a:lstStyle>
            <a:lvl1pPr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GB" sz="1200" b="0"/>
              <a:t>Page </a:t>
            </a:r>
            <a:fld id="{8DB9A8A8-E828-422B-910C-5EACA5AD3894}" type="slidenum">
              <a:rPr lang="en-GB" sz="1200" b="0" smtClean="0"/>
              <a:pPr algn="ctr">
                <a:lnSpc>
                  <a:spcPct val="90000"/>
                </a:lnSpc>
                <a:defRPr/>
              </a:pPr>
              <a:t>‹nº›</a:t>
            </a:fld>
            <a:endParaRPr lang="en-GB" sz="1200" b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898525"/>
            <a:ext cx="5157788" cy="3570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30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43" tIns="46295" rIns="94243" bIns="46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67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6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8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6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7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1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01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07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1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0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15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9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70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50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10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32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7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1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3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0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8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9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0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6793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1646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3064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020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9731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175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41361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24444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3714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390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0006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 userDrawn="1"/>
        </p:nvSpPr>
        <p:spPr bwMode="auto">
          <a:xfrm>
            <a:off x="762000" y="6400800"/>
            <a:ext cx="91440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11B5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t-PT" altLang="en-US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77313" y="6378575"/>
            <a:ext cx="431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2CEAF93-EF4B-4603-A445-505931F71A03}" type="slidenum">
              <a:rPr lang="en-GB" sz="1200" smtClean="0">
                <a:solidFill>
                  <a:schemeClr val="bg1"/>
                </a:solidFill>
              </a:rPr>
              <a:pPr>
                <a:defRPr/>
              </a:pPr>
              <a:t>‹nº›</a:t>
            </a:fld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0"/>
            <a:ext cx="762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011B5B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pt-PT" sz="12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r>
              <a:rPr lang="pt-PT" sz="1400" dirty="0">
                <a:latin typeface="Arial" charset="0"/>
              </a:rPr>
              <a:t>LESI</a:t>
            </a:r>
          </a:p>
          <a:p>
            <a:pPr algn="ctr">
              <a:defRPr/>
            </a:pPr>
            <a:endParaRPr lang="pt-PT" sz="1400" dirty="0">
              <a:latin typeface="Arial" charset="0"/>
            </a:endParaRPr>
          </a:p>
          <a:p>
            <a:pPr algn="ctr">
              <a:defRPr/>
            </a:pPr>
            <a:r>
              <a:rPr lang="pt-PT" sz="1000" b="0" dirty="0">
                <a:latin typeface="Arial" charset="0"/>
              </a:rPr>
              <a:t>lufer</a:t>
            </a:r>
            <a:endParaRPr lang="en-GB" sz="10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warthmore.edu/~newhall/unixhelp/howto_C_librari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cpp/build/walkthrough-creating-and-using-a-dynamic-link-library-cpp?view=vs-20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build/walkthrough-creating-and-using-a-dynamic-link-library-cpp?view=vs-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cpp/build/walkthrough-creating-and-using-a-static-library-cpp?view=msvc-16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097463" y="3419475"/>
            <a:ext cx="3377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i="1" dirty="0"/>
              <a:t>Bibliotecas - (</a:t>
            </a:r>
            <a:r>
              <a:rPr lang="pt-PT" altLang="en-US" i="1" dirty="0" err="1"/>
              <a:t>Libraries</a:t>
            </a:r>
            <a:r>
              <a:rPr lang="pt-PT" altLang="en-US" i="1" dirty="0"/>
              <a:t>) em C</a:t>
            </a:r>
            <a:endParaRPr lang="en-GB" altLang="en-US" sz="2800" i="1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52500" y="4929188"/>
            <a:ext cx="4814138" cy="98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pt-PT" altLang="en-US" dirty="0"/>
              <a:t>Instituto Politécnico do Cávado  do Ave</a:t>
            </a:r>
          </a:p>
          <a:p>
            <a:pPr>
              <a:lnSpc>
                <a:spcPct val="120000"/>
              </a:lnSpc>
            </a:pPr>
            <a:r>
              <a:rPr lang="pt-PT" altLang="en-US" sz="1600" b="0" dirty="0"/>
              <a:t>Escola Superior de Tecnologia</a:t>
            </a:r>
          </a:p>
          <a:p>
            <a:pPr>
              <a:lnSpc>
                <a:spcPct val="120000"/>
              </a:lnSpc>
            </a:pPr>
            <a:r>
              <a:rPr lang="pt-PT" altLang="en-US" sz="1600" b="0" i="1" dirty="0"/>
              <a:t>Licenciatura em Engenharia Sistemas Informáticos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762000" y="3429000"/>
            <a:ext cx="87630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66800" y="1678265"/>
            <a:ext cx="69500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	(incluir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Compilar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25208" y="3367372"/>
            <a:ext cx="2088232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cs typeface="Arial" panose="020B0604020202020204" pitchFamily="34" charset="0"/>
              </a:rPr>
              <a:t>F5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40" y="1980553"/>
            <a:ext cx="4762500" cy="1857375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D9AE2B6F-297A-4989-84EA-7D12B4999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613D05E-749F-4DB6-A8E9-DEF3C518D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(DLL)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14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66800" y="1678265"/>
            <a:ext cx="6950075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	(incluir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 noutro programa C</a:t>
            </a:r>
          </a:p>
          <a:p>
            <a:pPr marL="457200" lvl="1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cs typeface="Arial" panose="020B0604020202020204" pitchFamily="34" charset="0"/>
              </a:rPr>
              <a:t>(incluir </a:t>
            </a:r>
            <a:r>
              <a:rPr lang="pt-PT" i="1" dirty="0" err="1">
                <a:cs typeface="Arial" panose="020B0604020202020204" pitchFamily="34" charset="0"/>
              </a:rPr>
              <a:t>file.h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1AB6884-DA6F-46C2-8CA0-AFC21441A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021E729-E298-4E9A-94C5-9446B40E1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(DLL)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64968" y="1017687"/>
            <a:ext cx="468052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0" dirty="0"/>
              <a:t>Criar diretoria </a:t>
            </a:r>
            <a:r>
              <a:rPr lang="pt-PT" dirty="0" err="1"/>
              <a:t>Lib</a:t>
            </a:r>
            <a:r>
              <a:rPr lang="pt-PT" b="0" dirty="0"/>
              <a:t> no projeto. Copiar para lá *.h, *.</a:t>
            </a:r>
            <a:r>
              <a:rPr lang="pt-PT" b="0" dirty="0" err="1"/>
              <a:t>lib</a:t>
            </a:r>
            <a:r>
              <a:rPr lang="pt-PT" b="0" dirty="0"/>
              <a:t>, *.</a:t>
            </a:r>
            <a:r>
              <a:rPr lang="pt-PT" b="0" dirty="0" err="1"/>
              <a:t>dll</a:t>
            </a:r>
            <a:endParaRPr lang="pt-PT" b="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0" dirty="0"/>
              <a:t>Indicar a Diretoria do *.h : </a:t>
            </a:r>
            <a:r>
              <a:rPr lang="pt-PT" i="1" dirty="0"/>
              <a:t>Project </a:t>
            </a:r>
            <a:r>
              <a:rPr lang="pt-PT" i="1" dirty="0" err="1"/>
              <a:t>Properties</a:t>
            </a:r>
            <a:r>
              <a:rPr lang="pt-PT" i="1" dirty="0"/>
              <a:t> -&gt; VC++ </a:t>
            </a:r>
            <a:r>
              <a:rPr lang="pt-PT" i="1" dirty="0" err="1"/>
              <a:t>Directories</a:t>
            </a:r>
            <a:r>
              <a:rPr lang="pt-PT" i="1" dirty="0"/>
              <a:t> -&gt; </a:t>
            </a:r>
            <a:r>
              <a:rPr lang="pt-PT" i="1" dirty="0" err="1"/>
              <a:t>Include</a:t>
            </a:r>
            <a:r>
              <a:rPr lang="pt-PT" i="1" dirty="0"/>
              <a:t> </a:t>
            </a:r>
            <a:r>
              <a:rPr lang="pt-PT" i="1" dirty="0" err="1"/>
              <a:t>Directories</a:t>
            </a:r>
            <a:endParaRPr lang="pt-PT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0" dirty="0"/>
              <a:t>Indicar a Diretoria do ".</a:t>
            </a:r>
            <a:r>
              <a:rPr lang="pt-PT" b="0" dirty="0" err="1"/>
              <a:t>lib</a:t>
            </a:r>
            <a:r>
              <a:rPr lang="pt-PT" b="0" dirty="0"/>
              <a:t>" : </a:t>
            </a:r>
            <a:r>
              <a:rPr lang="pt-PT" i="1" dirty="0"/>
              <a:t>Project </a:t>
            </a:r>
            <a:r>
              <a:rPr lang="pt-PT" i="1" dirty="0" err="1"/>
              <a:t>Properties</a:t>
            </a:r>
            <a:r>
              <a:rPr lang="pt-PT" i="1" dirty="0"/>
              <a:t> -&gt; VC++ </a:t>
            </a:r>
            <a:r>
              <a:rPr lang="pt-PT" i="1" dirty="0" err="1"/>
              <a:t>Directories</a:t>
            </a:r>
            <a:r>
              <a:rPr lang="pt-PT" i="1" dirty="0"/>
              <a:t> -&gt; </a:t>
            </a:r>
            <a:r>
              <a:rPr lang="pt-PT" i="1" dirty="0" err="1"/>
              <a:t>Libary</a:t>
            </a:r>
            <a:r>
              <a:rPr lang="pt-PT" i="1" dirty="0"/>
              <a:t> </a:t>
            </a:r>
            <a:r>
              <a:rPr lang="pt-PT" i="1" dirty="0" err="1"/>
              <a:t>Directories</a:t>
            </a:r>
            <a:endParaRPr lang="pt-PT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0" dirty="0"/>
              <a:t>Indicar nome da </a:t>
            </a:r>
            <a:r>
              <a:rPr lang="pt-PT" b="0" dirty="0" err="1"/>
              <a:t>lib</a:t>
            </a:r>
            <a:r>
              <a:rPr lang="pt-PT" b="0" dirty="0"/>
              <a:t>: </a:t>
            </a:r>
            <a:r>
              <a:rPr lang="pt-PT" dirty="0"/>
              <a:t>Project </a:t>
            </a:r>
            <a:r>
              <a:rPr lang="pt-PT" dirty="0" err="1"/>
              <a:t>Properties</a:t>
            </a:r>
            <a:r>
              <a:rPr lang="pt-PT" dirty="0"/>
              <a:t> -&gt; </a:t>
            </a:r>
            <a:r>
              <a:rPr lang="pt-PT" dirty="0" err="1"/>
              <a:t>Linker</a:t>
            </a:r>
            <a:r>
              <a:rPr lang="pt-PT" dirty="0"/>
              <a:t> -&gt; Input -&gt; </a:t>
            </a:r>
            <a:r>
              <a:rPr lang="pt-PT" dirty="0" err="1"/>
              <a:t>Addicional</a:t>
            </a:r>
            <a:r>
              <a:rPr lang="pt-PT" dirty="0"/>
              <a:t> </a:t>
            </a:r>
            <a:r>
              <a:rPr lang="pt-PT" dirty="0" err="1"/>
              <a:t>dependencies</a:t>
            </a:r>
            <a:r>
              <a:rPr lang="pt-PT" dirty="0"/>
              <a:t> -&gt; nome.lib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0" dirty="0"/>
              <a:t>Copiar DLL para a pasta do projeto!</a:t>
            </a:r>
            <a:endParaRPr lang="pt-PT" b="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497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66800" y="1632571"/>
            <a:ext cx="6950075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	(incluir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 noutro programa C</a:t>
            </a:r>
          </a:p>
          <a:p>
            <a:pPr marL="457200" lvl="1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cs typeface="Arial" panose="020B0604020202020204" pitchFamily="34" charset="0"/>
              </a:rPr>
              <a:t>(incluir </a:t>
            </a:r>
            <a:r>
              <a:rPr lang="pt-PT" i="1" dirty="0" err="1">
                <a:cs typeface="Arial" panose="020B0604020202020204" pitchFamily="34" charset="0"/>
              </a:rPr>
              <a:t>file.h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CE42782-C05F-4079-ABFB-9055B7AD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B5435A8-74E6-4296-AE88-FC542ABE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(DLL)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9A5ABF-1259-49A3-AD60-6629B5D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24" y="751820"/>
            <a:ext cx="7932749" cy="54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32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66800" y="1678265"/>
            <a:ext cx="6950075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	(incluir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 noutro programa C</a:t>
            </a:r>
          </a:p>
          <a:p>
            <a:pPr marL="457200" lvl="1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cs typeface="Arial" panose="020B0604020202020204" pitchFamily="34" charset="0"/>
              </a:rPr>
              <a:t>(incluir </a:t>
            </a:r>
            <a:r>
              <a:rPr lang="pt-PT" i="1" dirty="0" err="1">
                <a:cs typeface="Arial" panose="020B0604020202020204" pitchFamily="34" charset="0"/>
              </a:rPr>
              <a:t>file.h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44C4C5E-DDB7-4AD9-80CB-DE3B87C1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2C599-CE3D-4D4C-83DF-327BB9D99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9939" r="20197" b="15108"/>
          <a:stretch/>
        </p:blipFill>
        <p:spPr>
          <a:xfrm>
            <a:off x="1762484" y="1196751"/>
            <a:ext cx="7053468" cy="4896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7449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endParaRPr lang="pt-PT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Criar INTERFACE da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(</a:t>
            </a:r>
            <a:r>
              <a:rPr lang="pt-PT" i="1" dirty="0" err="1">
                <a:cs typeface="Arial" panose="020B0604020202020204" pitchFamily="34" charset="0"/>
              </a:rPr>
              <a:t>file.h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34734" t="24559" r="19242" b="26979"/>
          <a:stretch/>
        </p:blipFill>
        <p:spPr>
          <a:xfrm>
            <a:off x="964199" y="2204864"/>
            <a:ext cx="4559009" cy="288032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EDCDF2E7-33F5-4F7C-B537-6995447E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estáticas (.o)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64" y="1009650"/>
            <a:ext cx="5667375" cy="508635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3AFB05DC-AC92-47F1-928C-17EFDCB1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2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file.c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76" y="1846807"/>
            <a:ext cx="5667375" cy="2981325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9DEE941A-014C-4AE1-9F9E-233927B2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Estáticas (.o) em C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9DE19B9-111B-4BC4-8949-BE0CB30A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484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Compilar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(</a:t>
            </a:r>
            <a:r>
              <a:rPr lang="pt-PT" i="1" dirty="0" err="1">
                <a:cs typeface="Arial" panose="020B0604020202020204" pitchFamily="34" charset="0"/>
              </a:rPr>
              <a:t>file.o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673080" y="2235150"/>
            <a:ext cx="4032448" cy="194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b="0" i="1" dirty="0" err="1">
                <a:cs typeface="Arial" panose="020B0604020202020204" pitchFamily="34" charset="0"/>
              </a:rPr>
              <a:t>gcc</a:t>
            </a:r>
            <a:r>
              <a:rPr lang="pt-PT" b="0" i="1" dirty="0">
                <a:cs typeface="Arial" panose="020B0604020202020204" pitchFamily="34" charset="0"/>
              </a:rPr>
              <a:t>  –c </a:t>
            </a:r>
            <a:r>
              <a:rPr lang="pt-PT" b="0" i="1" dirty="0" err="1">
                <a:cs typeface="Arial" panose="020B0604020202020204" pitchFamily="34" charset="0"/>
              </a:rPr>
              <a:t>test.c</a:t>
            </a:r>
            <a:r>
              <a:rPr lang="pt-PT" b="0" i="1" dirty="0">
                <a:cs typeface="Arial" panose="020B0604020202020204" pitchFamily="34" charset="0"/>
              </a:rPr>
              <a:t>  –o </a:t>
            </a:r>
            <a:r>
              <a:rPr lang="pt-PT" b="0" i="1" dirty="0" err="1">
                <a:cs typeface="Arial" panose="020B0604020202020204" pitchFamily="34" charset="0"/>
              </a:rPr>
              <a:t>test.o</a:t>
            </a:r>
            <a:endParaRPr lang="pt-PT" b="0" i="1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cs typeface="Arial" panose="020B0604020202020204" pitchFamily="34" charset="0"/>
              </a:rPr>
              <a:t>Ou</a:t>
            </a: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b="0" i="1" dirty="0" err="1">
                <a:cs typeface="Arial" panose="020B0604020202020204" pitchFamily="34" charset="0"/>
              </a:rPr>
              <a:t>gcc</a:t>
            </a:r>
            <a:r>
              <a:rPr lang="pt-PT" b="0" i="1" dirty="0">
                <a:cs typeface="Arial" panose="020B0604020202020204" pitchFamily="34" charset="0"/>
              </a:rPr>
              <a:t> *.c</a:t>
            </a:r>
            <a:endParaRPr lang="pt-PT" i="1" dirty="0"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21AA03A-56E4-4AB7-93E3-CED0391A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Estáticas (.o) em C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0CA53D8-4407-4259-B7EA-9E801039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281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673080" y="2235150"/>
            <a:ext cx="403244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Colocar (#</a:t>
            </a:r>
            <a:r>
              <a:rPr lang="pt-PT" b="0" i="1" dirty="0" err="1">
                <a:cs typeface="Arial" panose="020B0604020202020204" pitchFamily="34" charset="0"/>
              </a:rPr>
              <a:t>include</a:t>
            </a:r>
            <a:r>
              <a:rPr lang="pt-PT" b="0" i="1" dirty="0">
                <a:cs typeface="Arial" panose="020B0604020202020204" pitchFamily="34" charset="0"/>
              </a:rPr>
              <a:t> “</a:t>
            </a:r>
            <a:r>
              <a:rPr lang="pt-PT" b="0" i="1" dirty="0" err="1">
                <a:cs typeface="Arial" panose="020B0604020202020204" pitchFamily="34" charset="0"/>
              </a:rPr>
              <a:t>file.h</a:t>
            </a:r>
            <a:r>
              <a:rPr lang="pt-PT" b="0" i="1" dirty="0">
                <a:cs typeface="Arial" panose="020B0604020202020204" pitchFamily="34" charset="0"/>
              </a:rPr>
              <a:t>”) em todos os ficheiros .c que pretendam 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!</a:t>
            </a:r>
          </a:p>
          <a:p>
            <a:pPr marL="285750" indent="-285750">
              <a:lnSpc>
                <a:spcPct val="20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Linkar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b="0" i="1" dirty="0">
                <a:cs typeface="Arial" panose="020B0604020202020204" pitchFamily="34" charset="0"/>
              </a:rPr>
              <a:t>     </a:t>
            </a:r>
            <a:r>
              <a:rPr lang="pt-PT" b="0" i="1" dirty="0" err="1">
                <a:cs typeface="Arial" panose="020B0604020202020204" pitchFamily="34" charset="0"/>
              </a:rPr>
              <a:t>gcc</a:t>
            </a:r>
            <a:r>
              <a:rPr lang="pt-PT" b="0" i="1" dirty="0">
                <a:cs typeface="Arial" panose="020B0604020202020204" pitchFamily="34" charset="0"/>
              </a:rPr>
              <a:t> *.c </a:t>
            </a:r>
            <a:r>
              <a:rPr lang="pt-PT" i="1" dirty="0" err="1">
                <a:cs typeface="Arial" panose="020B0604020202020204" pitchFamily="34" charset="0"/>
              </a:rPr>
              <a:t>file.o</a:t>
            </a:r>
            <a:r>
              <a:rPr lang="pt-PT" i="1" dirty="0">
                <a:cs typeface="Arial" panose="020B0604020202020204" pitchFamily="34" charset="0"/>
              </a:rPr>
              <a:t> </a:t>
            </a:r>
            <a:r>
              <a:rPr lang="pt-PT" b="0" i="1" dirty="0">
                <a:cs typeface="Arial" panose="020B0604020202020204" pitchFamily="34" charset="0"/>
              </a:rPr>
              <a:t>–o test.exe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Estáticas (.o)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533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file.o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i="1" dirty="0">
                <a:cs typeface="Arial" panose="020B0604020202020204" pitchFamily="34" charset="0"/>
              </a:rPr>
              <a:t>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Estáticas (.o)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CB1C836-D5D9-4565-A5C2-CEAFACEFA734}"/>
              </a:ext>
            </a:extLst>
          </p:cNvPr>
          <p:cNvSpPr/>
          <p:nvPr/>
        </p:nvSpPr>
        <p:spPr>
          <a:xfrm>
            <a:off x="4478924" y="620688"/>
            <a:ext cx="495300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dirty="0"/>
              <a:t>TARGET = prog</a:t>
            </a:r>
          </a:p>
          <a:p>
            <a:endParaRPr lang="en-GB" dirty="0"/>
          </a:p>
          <a:p>
            <a:r>
              <a:rPr lang="en-GB" dirty="0"/>
              <a:t>$(TARGET): </a:t>
            </a:r>
            <a:r>
              <a:rPr lang="en-GB" dirty="0" err="1"/>
              <a:t>aula.o</a:t>
            </a:r>
            <a:r>
              <a:rPr lang="en-GB" dirty="0"/>
              <a:t> </a:t>
            </a:r>
            <a:r>
              <a:rPr lang="en-GB" dirty="0" err="1"/>
              <a:t>lib.a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gcc</a:t>
            </a:r>
            <a:r>
              <a:rPr lang="en-GB" dirty="0"/>
              <a:t> $^ -o $@</a:t>
            </a:r>
          </a:p>
          <a:p>
            <a:endParaRPr lang="en-GB" dirty="0"/>
          </a:p>
          <a:p>
            <a:r>
              <a:rPr lang="en-GB" dirty="0" err="1"/>
              <a:t>aula.o</a:t>
            </a:r>
            <a:r>
              <a:rPr lang="en-GB" dirty="0"/>
              <a:t>: </a:t>
            </a:r>
            <a:r>
              <a:rPr lang="en-GB" dirty="0" err="1"/>
              <a:t>aula.c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gcc</a:t>
            </a:r>
            <a:r>
              <a:rPr lang="en-GB" dirty="0"/>
              <a:t> -c $&lt; -o $@</a:t>
            </a:r>
          </a:p>
          <a:p>
            <a:endParaRPr lang="en-GB" dirty="0"/>
          </a:p>
          <a:p>
            <a:r>
              <a:rPr lang="en-GB" dirty="0"/>
              <a:t>#lib.a: lib1.o lib2.o</a:t>
            </a:r>
          </a:p>
          <a:p>
            <a:r>
              <a:rPr lang="en-GB" dirty="0"/>
              <a:t>#   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rcs</a:t>
            </a:r>
            <a:r>
              <a:rPr lang="en-GB" dirty="0"/>
              <a:t> $@ $^</a:t>
            </a:r>
          </a:p>
          <a:p>
            <a:endParaRPr lang="en-GB" dirty="0"/>
          </a:p>
          <a:p>
            <a:r>
              <a:rPr lang="en-GB" dirty="0" err="1"/>
              <a:t>lib.a</a:t>
            </a:r>
            <a:r>
              <a:rPr lang="en-GB" dirty="0"/>
              <a:t>: </a:t>
            </a:r>
            <a:r>
              <a:rPr lang="en-GB" dirty="0" err="1"/>
              <a:t>MyLib.o</a:t>
            </a:r>
            <a:r>
              <a:rPr lang="en-GB" dirty="0"/>
              <a:t> </a:t>
            </a:r>
          </a:p>
          <a:p>
            <a:r>
              <a:rPr lang="en-GB" dirty="0"/>
              <a:t>	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rcs</a:t>
            </a:r>
            <a:r>
              <a:rPr lang="en-GB" dirty="0"/>
              <a:t> $@ $^</a:t>
            </a:r>
          </a:p>
          <a:p>
            <a:r>
              <a:rPr lang="en-GB" dirty="0"/>
              <a:t>	</a:t>
            </a:r>
          </a:p>
          <a:p>
            <a:r>
              <a:rPr lang="en-GB" dirty="0" err="1"/>
              <a:t>MyLib.o</a:t>
            </a:r>
            <a:r>
              <a:rPr lang="en-GB" dirty="0"/>
              <a:t>: </a:t>
            </a:r>
            <a:r>
              <a:rPr lang="en-GB" dirty="0" err="1"/>
              <a:t>lib.c</a:t>
            </a:r>
            <a:r>
              <a:rPr lang="en-GB" dirty="0"/>
              <a:t> </a:t>
            </a:r>
            <a:r>
              <a:rPr lang="en-GB" dirty="0" err="1"/>
              <a:t>funcoes.h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gcc</a:t>
            </a:r>
            <a:r>
              <a:rPr lang="en-GB" dirty="0"/>
              <a:t> -c -o $@ $&lt;</a:t>
            </a:r>
          </a:p>
          <a:p>
            <a:endParaRPr lang="en-GB" dirty="0"/>
          </a:p>
          <a:p>
            <a:r>
              <a:rPr lang="en-GB" dirty="0"/>
              <a:t>clean:</a:t>
            </a:r>
          </a:p>
          <a:p>
            <a:r>
              <a:rPr lang="en-GB" dirty="0"/>
              <a:t>	rm -f *.o *.a $(TARGET)</a:t>
            </a:r>
          </a:p>
        </p:txBody>
      </p:sp>
    </p:spTree>
    <p:extLst>
      <p:ext uri="{BB962C8B-B14F-4D97-AF65-F5344CB8AC3E}">
        <p14:creationId xmlns:p14="http://schemas.microsoft.com/office/powerpoint/2010/main" val="20363436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file.h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file.c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file.o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(.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dll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892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42462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568624" y="1666875"/>
            <a:ext cx="695007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endParaRPr lang="pt-PT" i="1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Estruturar melhor o código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Reutilizar código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Facilitar manutenção de código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Controlo qualidade do código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Controlo qualidade da aplicação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B2280F0-EDAF-497C-ABB2-60D06072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996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Funcs.h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Funcs.c.c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Funcs.o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(.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dll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FDF812-A62F-49A2-8744-8E6F098DE3E3}"/>
              </a:ext>
            </a:extLst>
          </p:cNvPr>
          <p:cNvSpPr/>
          <p:nvPr/>
        </p:nvSpPr>
        <p:spPr>
          <a:xfrm>
            <a:off x="2360712" y="501317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/>
              <a:t>[</a:t>
            </a:r>
            <a:r>
              <a:rPr lang="en-GB" b="0" dirty="0" err="1"/>
              <a:t>Funcs.h</a:t>
            </a:r>
            <a:r>
              <a:rPr lang="en-GB" b="0" dirty="0"/>
              <a:t>]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BC0C06-0BFE-4F82-A707-619F5158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47" y="5445224"/>
            <a:ext cx="6626862" cy="5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936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Funcs.c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Funcs.o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(.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dll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5AD9E6-6E62-465C-9C59-707266E7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16" y="4692397"/>
            <a:ext cx="6321152" cy="137880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7759841-90E1-48F5-8394-74BF318B919E}"/>
              </a:ext>
            </a:extLst>
          </p:cNvPr>
          <p:cNvSpPr/>
          <p:nvPr/>
        </p:nvSpPr>
        <p:spPr>
          <a:xfrm>
            <a:off x="8193360" y="438398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/>
              <a:t>[</a:t>
            </a:r>
            <a:r>
              <a:rPr lang="en-GB" b="0" dirty="0" err="1"/>
              <a:t>Funcs.c</a:t>
            </a:r>
            <a:r>
              <a:rPr lang="en-GB" b="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71768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(Funcs.dll)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 noutro programa C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(.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dll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A51931-F9A9-4B31-A501-BF611CED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88" y="4869160"/>
            <a:ext cx="8751328" cy="13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84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49766" y="1844824"/>
            <a:ext cx="6950075" cy="333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Funcs.h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Criar IMPLEMENTAÇÂO da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Funcs.c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Compilar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(Funcs.dll)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 noutro programa C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Compilar Programa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1644BE3-2944-497C-9870-72D1009C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(.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dll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em C com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gcc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F9C272-7CA2-438B-BE71-96913B3B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CFB30BC-EC17-4AAB-A0FD-7D3F610B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04" y="3429000"/>
            <a:ext cx="4016896" cy="1920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6C5D12-151D-4A61-AD01-1A9A5499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04" y="5706938"/>
            <a:ext cx="6105128" cy="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863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214438"/>
            <a:ext cx="2667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Referências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280592" y="2222632"/>
            <a:ext cx="8054279" cy="39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667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pt-PT" altLang="en-US" sz="1600" b="0" dirty="0">
                <a:hlinkClick r:id="rId3"/>
              </a:rPr>
              <a:t>https://www.codeproject.com/Articles/9826/How-to-create-a-DLL-library-in-C-and-then-use-it-w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pt-PT" altLang="en-US" sz="1600" b="0" dirty="0">
                <a:hlinkClick r:id="rId3"/>
              </a:rPr>
              <a:t>http://www.zealfortechnology.com/2013/08/create-c-program-dynamic-link-library-dll-visual-studio-2012-implicit.html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pt-PT" altLang="en-US" sz="1600" b="0" dirty="0">
                <a:hlinkClick r:id="rId3"/>
              </a:rPr>
              <a:t>https://www.youtube.com/watch?v=Ws5AhdN0hqQ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pt-PT" altLang="en-US" sz="1600" b="0" dirty="0">
                <a:hlinkClick r:id="rId3"/>
              </a:rPr>
              <a:t>https://www.cs.swarthmore.edu/~newhall/unixhelp/howto_C_libraries.html</a:t>
            </a:r>
            <a:endParaRPr lang="pt-PT" altLang="en-US" sz="1600" b="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pt-PT" altLang="en-US" sz="1600" b="0" dirty="0">
                <a:hlinkClick r:id="rId4"/>
              </a:rPr>
              <a:t>https://docs.microsoft.com/en-us/cpp/build/walkthrough-creating-and-using-a-dynamic-link-library-cpp?view=vs-2017</a:t>
            </a:r>
            <a:endParaRPr lang="pt-PT" altLang="en-US" sz="1600" b="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pt-PT" altLang="en-US" sz="1600" b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54281C0-E89D-43D6-BB0C-3DC68F083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983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64568" y="1856719"/>
            <a:ext cx="69500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(.</a:t>
            </a:r>
            <a:r>
              <a:rPr lang="pt-PT" b="0" i="1" dirty="0" err="1">
                <a:cs typeface="Arial" panose="020B0604020202020204" pitchFamily="34" charset="0"/>
              </a:rPr>
              <a:t>lib</a:t>
            </a:r>
            <a:r>
              <a:rPr lang="pt-PT" b="0" i="1" dirty="0">
                <a:cs typeface="Arial" panose="020B0604020202020204" pitchFamily="34" charset="0"/>
              </a:rPr>
              <a:t> ou .</a:t>
            </a:r>
            <a:r>
              <a:rPr lang="pt-PT" b="0" i="1" dirty="0" err="1">
                <a:cs typeface="Arial" panose="020B0604020202020204" pitchFamily="34" charset="0"/>
              </a:rPr>
              <a:t>dll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  <a:endParaRPr lang="pt-PT" b="0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file.h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IMPLEMENTAR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file.c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Configurar o novo projeto para 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4092E-D0B9-4B04-BA93-594A906AF095}"/>
              </a:ext>
            </a:extLst>
          </p:cNvPr>
          <p:cNvSpPr/>
          <p:nvPr/>
        </p:nvSpPr>
        <p:spPr>
          <a:xfrm>
            <a:off x="1208584" y="4869160"/>
            <a:ext cx="80113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3"/>
              </a:rPr>
              <a:t>https://docs.microsoft.com/en-us/cpp/build/walkthrough-creating-and-using-a-dynamic-link-library-cpp?view=vs-2017</a:t>
            </a:r>
            <a:endParaRPr lang="en-US" sz="1600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4"/>
              </a:rPr>
              <a:t>https://docs.microsoft.com/en-us/cpp/build/walkthrough-creating-and-using-a-static-library-cpp?view=msvc-160</a:t>
            </a:r>
            <a:r>
              <a:rPr lang="en-US" sz="16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DE97604-42DF-4F30-8078-E3979EC5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10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6800" y="2047219"/>
            <a:ext cx="69500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</a:t>
            </a:r>
            <a:r>
              <a:rPr lang="pt-PT" b="0" i="1" dirty="0" err="1">
                <a:cs typeface="Arial" panose="020B0604020202020204" pitchFamily="34" charset="0"/>
              </a:rPr>
              <a:t>lib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file.h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IMPLEMENTAR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file.c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Configurar o novo projeto para 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DE504-1264-4818-AE63-25CF2562E332}"/>
              </a:ext>
            </a:extLst>
          </p:cNvPr>
          <p:cNvSpPr txBox="1"/>
          <p:nvPr/>
        </p:nvSpPr>
        <p:spPr>
          <a:xfrm>
            <a:off x="6321152" y="6096000"/>
            <a:ext cx="2516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/>
              <a:t>Windows Desktop Wizard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503C8BA-7F96-420A-8320-8B0546DD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276105-EA4D-40C6-A774-FA3499DD6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2" t="6567" r="14693" b="9435"/>
          <a:stretch/>
        </p:blipFill>
        <p:spPr>
          <a:xfrm>
            <a:off x="1784648" y="1204442"/>
            <a:ext cx="6995120" cy="4680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6448E8-6717-430E-90FD-23B7BE298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5" t="6724" r="14575" b="7847"/>
          <a:stretch/>
        </p:blipFill>
        <p:spPr>
          <a:xfrm>
            <a:off x="2216696" y="1377259"/>
            <a:ext cx="6950075" cy="4760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46AC71A-E8DB-4498-BB44-31135507C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49" y="2271073"/>
            <a:ext cx="3904530" cy="2928397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4527BC55-E171-40B8-A396-B8F544261B71}"/>
              </a:ext>
            </a:extLst>
          </p:cNvPr>
          <p:cNvGrpSpPr/>
          <p:nvPr/>
        </p:nvGrpSpPr>
        <p:grpSpPr>
          <a:xfrm>
            <a:off x="3829371" y="3456994"/>
            <a:ext cx="5601072" cy="1710665"/>
            <a:chOff x="4146365" y="3467471"/>
            <a:chExt cx="5601072" cy="171066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3854712F-DCFA-4C00-AFB0-8DD4CFE92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5728"/>
            <a:stretch/>
          </p:blipFill>
          <p:spPr>
            <a:xfrm>
              <a:off x="4146365" y="3467471"/>
              <a:ext cx="5601072" cy="1710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B7DEBBD-CB6C-4A1C-84C6-0584A78EE88E}"/>
                </a:ext>
              </a:extLst>
            </p:cNvPr>
            <p:cNvSpPr/>
            <p:nvPr/>
          </p:nvSpPr>
          <p:spPr bwMode="auto">
            <a:xfrm>
              <a:off x="6717196" y="4138154"/>
              <a:ext cx="1512168" cy="298958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1CDBEEF-2CB3-475F-85E9-9CA761058B2C}"/>
              </a:ext>
            </a:extLst>
          </p:cNvPr>
          <p:cNvSpPr/>
          <p:nvPr/>
        </p:nvSpPr>
        <p:spPr bwMode="auto">
          <a:xfrm>
            <a:off x="6395822" y="4472769"/>
            <a:ext cx="1512168" cy="21602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46132" y="2047219"/>
            <a:ext cx="695007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</a:t>
            </a:r>
            <a:r>
              <a:rPr lang="pt-PT" b="0" i="1" dirty="0" err="1">
                <a:cs typeface="Arial" panose="020B0604020202020204" pitchFamily="34" charset="0"/>
              </a:rPr>
              <a:t>lib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  <a:p>
            <a:pPr marL="8953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Adicionar .h ao projeto</a:t>
            </a:r>
          </a:p>
          <a:p>
            <a:pPr marL="8953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Definir protótipos das funções	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IMPLEMENTAR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  <a:p>
            <a:pPr marL="8953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PT" b="0" i="1" dirty="0">
                <a:cs typeface="Arial" panose="020B0604020202020204" pitchFamily="34" charset="0"/>
              </a:rPr>
              <a:t>Adicionar </a:t>
            </a:r>
            <a:r>
              <a:rPr lang="pt-PT" b="0" i="1" dirty="0" err="1">
                <a:cs typeface="Arial" panose="020B0604020202020204" pitchFamily="34" charset="0"/>
              </a:rPr>
              <a:t>file.c</a:t>
            </a:r>
            <a:r>
              <a:rPr lang="pt-PT" b="0" i="1" dirty="0">
                <a:cs typeface="Arial" panose="020B0604020202020204" pitchFamily="34" charset="0"/>
              </a:rPr>
              <a:t> ao projeto</a:t>
            </a:r>
          </a:p>
          <a:p>
            <a:pPr marL="8953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PT" b="0" i="1" dirty="0" err="1">
                <a:cs typeface="Arial" panose="020B0604020202020204" pitchFamily="34" charset="0"/>
              </a:rPr>
              <a:t>Implementare</a:t>
            </a:r>
            <a:r>
              <a:rPr lang="pt-PT" b="0" i="1" dirty="0">
                <a:cs typeface="Arial" panose="020B0604020202020204" pitchFamily="34" charset="0"/>
              </a:rPr>
              <a:t> as funções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BD38BB5-FEC7-4C47-A32F-94567F1A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E0ADD8-6861-498F-BCA5-06ED0A3E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2550722"/>
            <a:ext cx="3783835" cy="17565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166A30-98BB-409F-BF0E-43E477805883}"/>
              </a:ext>
            </a:extLst>
          </p:cNvPr>
          <p:cNvGrpSpPr/>
          <p:nvPr/>
        </p:nvGrpSpPr>
        <p:grpSpPr>
          <a:xfrm>
            <a:off x="3224808" y="5229905"/>
            <a:ext cx="6376123" cy="1018812"/>
            <a:chOff x="3224808" y="5229905"/>
            <a:chExt cx="6376123" cy="101881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4F6C09F-D38A-481D-827D-48ACD923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816" y="5229905"/>
              <a:ext cx="6304115" cy="970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274C79C-F010-4E0C-8418-8EBBEB8817C7}"/>
                </a:ext>
              </a:extLst>
            </p:cNvPr>
            <p:cNvSpPr/>
            <p:nvPr/>
          </p:nvSpPr>
          <p:spPr bwMode="auto">
            <a:xfrm>
              <a:off x="3224808" y="5805264"/>
              <a:ext cx="4032448" cy="443453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761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6800" y="2047219"/>
            <a:ext cx="69500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</a:t>
            </a:r>
            <a:r>
              <a:rPr lang="pt-PT" b="0" i="1" dirty="0" err="1">
                <a:cs typeface="Arial" panose="020B0604020202020204" pitchFamily="34" charset="0"/>
              </a:rPr>
              <a:t>lib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Criar INTERFACE da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file.h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IMPLEMENTAR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r>
              <a:rPr lang="pt-PT" b="0" i="1" dirty="0">
                <a:cs typeface="Arial" panose="020B0604020202020204" pitchFamily="34" charset="0"/>
              </a:rPr>
              <a:t> (</a:t>
            </a:r>
            <a:r>
              <a:rPr lang="pt-PT" b="0" i="1" dirty="0" err="1">
                <a:cs typeface="Arial" panose="020B0604020202020204" pitchFamily="34" charset="0"/>
              </a:rPr>
              <a:t>file.c</a:t>
            </a:r>
            <a:r>
              <a:rPr lang="pt-PT" b="0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Configurar o novo projeto para 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cs typeface="Arial" panose="020B0604020202020204" pitchFamily="34" charset="0"/>
              </a:rPr>
              <a:t>Usar a </a:t>
            </a:r>
            <a:r>
              <a:rPr lang="pt-PT" b="0" i="1" dirty="0" err="1">
                <a:cs typeface="Arial" panose="020B0604020202020204" pitchFamily="34" charset="0"/>
              </a:rPr>
              <a:t>library</a:t>
            </a:r>
            <a:endParaRPr lang="pt-PT" b="0" i="1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DE504-1264-4818-AE63-25CF2562E332}"/>
              </a:ext>
            </a:extLst>
          </p:cNvPr>
          <p:cNvSpPr txBox="1"/>
          <p:nvPr/>
        </p:nvSpPr>
        <p:spPr>
          <a:xfrm>
            <a:off x="4376936" y="5926723"/>
            <a:ext cx="4437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FF0000"/>
                </a:solidFill>
              </a:rPr>
              <a:t>Pos-Build Event: </a:t>
            </a:r>
            <a:r>
              <a:rPr lang="en-US" sz="1600" b="0" i="1" dirty="0" err="1">
                <a:solidFill>
                  <a:srgbClr val="FF0000"/>
                </a:solidFill>
              </a:rPr>
              <a:t>Copiar</a:t>
            </a:r>
            <a:r>
              <a:rPr lang="en-US" sz="1600" b="0" i="1" dirty="0">
                <a:solidFill>
                  <a:srgbClr val="FF0000"/>
                </a:solidFill>
              </a:rPr>
              <a:t> a .lib e .h para </a:t>
            </a:r>
            <a:r>
              <a:rPr lang="en-US" sz="1600" b="0" i="1" dirty="0" err="1">
                <a:solidFill>
                  <a:srgbClr val="FF0000"/>
                </a:solidFill>
              </a:rPr>
              <a:t>destino</a:t>
            </a:r>
            <a:endParaRPr lang="en-US" sz="1600" b="0" i="1" dirty="0">
              <a:solidFill>
                <a:srgbClr val="FF0000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503C8BA-7F96-420A-8320-8B0546DD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10144CA-40AA-4B7C-8348-17BF95501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16401" r="19468" b="18458"/>
          <a:stretch/>
        </p:blipFill>
        <p:spPr>
          <a:xfrm>
            <a:off x="1856656" y="1661280"/>
            <a:ext cx="6884457" cy="4104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8AF1D86-4E03-4A38-9583-8493F9B6725C}"/>
              </a:ext>
            </a:extLst>
          </p:cNvPr>
          <p:cNvSpPr/>
          <p:nvPr/>
        </p:nvSpPr>
        <p:spPr bwMode="auto">
          <a:xfrm>
            <a:off x="3665240" y="2708920"/>
            <a:ext cx="2880320" cy="44345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4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Libraries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bibliotecas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6800" y="2047219"/>
            <a:ext cx="69500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strike="sngStrike" dirty="0">
                <a:cs typeface="Arial" panose="020B0604020202020204" pitchFamily="34" charset="0"/>
              </a:rPr>
              <a:t>Criar </a:t>
            </a:r>
            <a:r>
              <a:rPr lang="pt-PT" b="0" i="1" strike="sngStrike" dirty="0" err="1">
                <a:cs typeface="Arial" panose="020B0604020202020204" pitchFamily="34" charset="0"/>
              </a:rPr>
              <a:t>lib</a:t>
            </a:r>
            <a:endParaRPr lang="pt-PT" b="0" i="1" strike="sngStrike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strike="sngStrike" dirty="0">
                <a:cs typeface="Arial" panose="020B0604020202020204" pitchFamily="34" charset="0"/>
              </a:rPr>
              <a:t>Criar INTERFACE da </a:t>
            </a:r>
            <a:r>
              <a:rPr lang="pt-PT" b="0" i="1" strike="sngStrike" dirty="0" err="1">
                <a:cs typeface="Arial" panose="020B0604020202020204" pitchFamily="34" charset="0"/>
              </a:rPr>
              <a:t>Library</a:t>
            </a:r>
            <a:r>
              <a:rPr lang="pt-PT" b="0" i="1" strike="sngStrike" dirty="0">
                <a:cs typeface="Arial" panose="020B0604020202020204" pitchFamily="34" charset="0"/>
              </a:rPr>
              <a:t> (</a:t>
            </a:r>
            <a:r>
              <a:rPr lang="pt-PT" b="0" i="1" strike="sngStrike" dirty="0" err="1">
                <a:cs typeface="Arial" panose="020B0604020202020204" pitchFamily="34" charset="0"/>
              </a:rPr>
              <a:t>file.h</a:t>
            </a:r>
            <a:r>
              <a:rPr lang="pt-PT" b="0" i="1" strike="sngStrike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strike="sngStrike" dirty="0">
                <a:cs typeface="Arial" panose="020B0604020202020204" pitchFamily="34" charset="0"/>
              </a:rPr>
              <a:t>IMPLEMENTAR </a:t>
            </a:r>
            <a:r>
              <a:rPr lang="pt-PT" b="0" i="1" strike="sngStrike" dirty="0" err="1">
                <a:cs typeface="Arial" panose="020B0604020202020204" pitchFamily="34" charset="0"/>
              </a:rPr>
              <a:t>Library</a:t>
            </a:r>
            <a:r>
              <a:rPr lang="pt-PT" b="0" i="1" strike="sngStrike" dirty="0">
                <a:cs typeface="Arial" panose="020B0604020202020204" pitchFamily="34" charset="0"/>
              </a:rPr>
              <a:t> (</a:t>
            </a:r>
            <a:r>
              <a:rPr lang="pt-PT" b="0" i="1" strike="sngStrike" dirty="0" err="1">
                <a:cs typeface="Arial" panose="020B0604020202020204" pitchFamily="34" charset="0"/>
              </a:rPr>
              <a:t>file.c</a:t>
            </a:r>
            <a:r>
              <a:rPr lang="pt-PT" b="0" i="1" strike="sngStrike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Configurar o novo projeto para 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endParaRPr lang="pt-PT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Usar 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endParaRPr lang="pt-PT" i="1" dirty="0">
              <a:cs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503C8BA-7F96-420A-8320-8B0546DD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B20E447-AF83-401B-888D-4D81B643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844824"/>
            <a:ext cx="4851905" cy="3764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2DA157-F8AB-45D4-BEA4-B11D14B3CE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573"/>
          <a:stretch/>
        </p:blipFill>
        <p:spPr>
          <a:xfrm>
            <a:off x="1784648" y="3933056"/>
            <a:ext cx="6897216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ACC8C83-FB85-4170-B6CC-852BDFD3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361" y="2044123"/>
            <a:ext cx="4752529" cy="112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sz="1600" b="0" i="1" dirty="0" err="1">
                <a:cs typeface="Arial" panose="020B0604020202020204" pitchFamily="34" charset="0"/>
              </a:rPr>
              <a:t>Properties</a:t>
            </a:r>
            <a:r>
              <a:rPr lang="pt-PT" sz="1600" b="0" i="1" dirty="0">
                <a:cs typeface="Arial" panose="020B0604020202020204" pitchFamily="34" charset="0"/>
              </a:rPr>
              <a:t> </a:t>
            </a:r>
            <a:r>
              <a:rPr lang="pt-PT" sz="1600" b="0" i="1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PT" sz="1600" b="0" i="1" dirty="0" err="1">
                <a:cs typeface="Arial" panose="020B0604020202020204" pitchFamily="34" charset="0"/>
                <a:sym typeface="Wingdings" panose="05000000000000000000" pitchFamily="2" charset="2"/>
              </a:rPr>
              <a:t>Linker</a:t>
            </a:r>
            <a:r>
              <a:rPr lang="pt-PT" sz="1600" b="0" i="1" dirty="0">
                <a:cs typeface="Arial" panose="020B0604020202020204" pitchFamily="34" charset="0"/>
                <a:sym typeface="Wingdings" panose="05000000000000000000" pitchFamily="2" charset="2"/>
              </a:rPr>
              <a:t>  Input  </a:t>
            </a:r>
            <a:r>
              <a:rPr lang="pt-PT" sz="1600" b="0" i="1" dirty="0" err="1">
                <a:cs typeface="Arial" panose="020B0604020202020204" pitchFamily="34" charset="0"/>
                <a:sym typeface="Wingdings" panose="05000000000000000000" pitchFamily="2" charset="2"/>
              </a:rPr>
              <a:t>Path</a:t>
            </a:r>
            <a:r>
              <a:rPr lang="pt-PT" sz="1600" b="0" i="1" dirty="0">
                <a:cs typeface="Arial" panose="020B0604020202020204" pitchFamily="34" charset="0"/>
                <a:sym typeface="Wingdings" panose="05000000000000000000" pitchFamily="2" charset="2"/>
              </a:rPr>
              <a:t>\file.lib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sz="1600" b="0" i="1" dirty="0">
                <a:cs typeface="Arial" panose="020B0604020202020204" pitchFamily="34" charset="0"/>
                <a:sym typeface="Wingdings" panose="05000000000000000000" pitchFamily="2" charset="2"/>
              </a:rPr>
              <a:t>#include “</a:t>
            </a:r>
            <a:r>
              <a:rPr lang="pt-PT" sz="1600" b="0" i="1" dirty="0" err="1">
                <a:cs typeface="Arial" panose="020B0604020202020204" pitchFamily="34" charset="0"/>
                <a:sym typeface="Wingdings" panose="05000000000000000000" pitchFamily="2" charset="2"/>
              </a:rPr>
              <a:t>Path</a:t>
            </a:r>
            <a:r>
              <a:rPr lang="pt-PT" sz="1600" b="0" i="1" dirty="0">
                <a:cs typeface="Arial" panose="020B0604020202020204" pitchFamily="34" charset="0"/>
                <a:sym typeface="Wingdings" panose="05000000000000000000" pitchFamily="2" charset="2"/>
              </a:rPr>
              <a:t>\</a:t>
            </a:r>
            <a:r>
              <a:rPr lang="pt-PT" sz="1600" b="0" i="1" dirty="0" err="1">
                <a:cs typeface="Arial" panose="020B0604020202020204" pitchFamily="34" charset="0"/>
                <a:sym typeface="Wingdings" panose="05000000000000000000" pitchFamily="2" charset="2"/>
              </a:rPr>
              <a:t>file.h</a:t>
            </a:r>
            <a:r>
              <a:rPr lang="pt-PT" sz="1600" b="0" i="1" dirty="0"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pt-PT" sz="1600" b="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44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(DLL)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66800" y="1666220"/>
            <a:ext cx="6950075" cy="333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Criar </a:t>
            </a:r>
            <a:r>
              <a:rPr lang="pt-PT" i="1" dirty="0" err="1">
                <a:cs typeface="Arial" panose="020B0604020202020204" pitchFamily="34" charset="0"/>
              </a:rPr>
              <a:t>dll</a:t>
            </a:r>
            <a:endParaRPr lang="pt-PT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Criar INTERFACE da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(</a:t>
            </a:r>
            <a:r>
              <a:rPr lang="pt-PT" i="1" dirty="0" err="1">
                <a:cs typeface="Arial" panose="020B0604020202020204" pitchFamily="34" charset="0"/>
              </a:rPr>
              <a:t>file.h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IMPLEMENTAR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file.c</a:t>
            </a: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Configurar o novo projeto para 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endParaRPr lang="pt-PT" b="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endParaRPr lang="pt-PT" b="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E58F9B4-C5AA-4BEA-94B3-3ACF40BC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52CE0D-FA63-4FE5-9B0B-36620ED28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2" t="6567" r="14693" b="9435"/>
          <a:stretch/>
        </p:blipFill>
        <p:spPr>
          <a:xfrm>
            <a:off x="1455440" y="1196752"/>
            <a:ext cx="6995120" cy="4680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DE20F85-0BCF-4CA3-9982-24054B7F3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616" y="2135688"/>
            <a:ext cx="5256584" cy="39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2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0464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Bibliotecas Dinâmicas (DLL) em C com Visual </a:t>
            </a:r>
            <a:r>
              <a:rPr lang="pt-PT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Studio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66800" y="1666220"/>
            <a:ext cx="6950075" cy="402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Criar </a:t>
            </a:r>
            <a:r>
              <a:rPr lang="pt-PT" i="1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dll</a:t>
            </a:r>
            <a:endParaRPr lang="pt-PT" i="1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Criar INTERFACE da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(</a:t>
            </a:r>
            <a:r>
              <a:rPr lang="pt-PT" i="1" dirty="0" err="1">
                <a:cs typeface="Arial" panose="020B0604020202020204" pitchFamily="34" charset="0"/>
              </a:rPr>
              <a:t>file.h</a:t>
            </a:r>
            <a:r>
              <a:rPr lang="pt-PT" i="1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i="1" dirty="0">
                <a:cs typeface="Arial" panose="020B0604020202020204" pitchFamily="34" charset="0"/>
              </a:rPr>
              <a:t>IMPLEMENTAR </a:t>
            </a:r>
            <a:r>
              <a:rPr lang="pt-PT" i="1" dirty="0" err="1">
                <a:cs typeface="Arial" panose="020B0604020202020204" pitchFamily="34" charset="0"/>
              </a:rPr>
              <a:t>Library</a:t>
            </a:r>
            <a:r>
              <a:rPr lang="pt-PT" i="1" dirty="0">
                <a:cs typeface="Arial" panose="020B0604020202020204" pitchFamily="34" charset="0"/>
              </a:rPr>
              <a:t> (</a:t>
            </a:r>
            <a:r>
              <a:rPr lang="pt-PT" i="1" dirty="0" err="1">
                <a:cs typeface="Arial" panose="020B0604020202020204" pitchFamily="34" charset="0"/>
              </a:rPr>
              <a:t>file.c</a:t>
            </a:r>
            <a:r>
              <a:rPr lang="pt-PT" i="1" dirty="0">
                <a:cs typeface="Arial" panose="020B0604020202020204" pitchFamily="34" charset="0"/>
              </a:rPr>
              <a:t>) </a:t>
            </a: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pt-PT" i="1" dirty="0">
                <a:cs typeface="Arial" panose="020B0604020202020204" pitchFamily="34" charset="0"/>
              </a:rPr>
              <a:t>	</a:t>
            </a:r>
            <a:r>
              <a:rPr lang="pt-PT" b="0" i="1" dirty="0">
                <a:cs typeface="Arial" panose="020B0604020202020204" pitchFamily="34" charset="0"/>
              </a:rPr>
              <a:t>incluir </a:t>
            </a:r>
            <a:r>
              <a:rPr lang="pt-PT" b="0" i="1" dirty="0" err="1">
                <a:cs typeface="Arial" panose="020B0604020202020204" pitchFamily="34" charset="0"/>
              </a:rPr>
              <a:t>file.h</a:t>
            </a:r>
            <a:endParaRPr lang="pt-PT" b="0" i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Configurar o novo projeto para 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endParaRPr lang="pt-PT" b="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pt-PT" b="0" i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Usar a </a:t>
            </a:r>
            <a:r>
              <a:rPr lang="pt-PT" b="0" i="1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library</a:t>
            </a:r>
            <a:endParaRPr lang="pt-PT" b="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A8E54-9990-46AF-82A2-E487DC32E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71"/>
          <a:stretch/>
        </p:blipFill>
        <p:spPr>
          <a:xfrm>
            <a:off x="3008784" y="1062304"/>
            <a:ext cx="5472608" cy="2210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0E58F9B4-C5AA-4BEA-94B3-3ACF40BC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"/>
            <a:ext cx="28408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Programação C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93ED3CD-125B-4864-B650-CA2E63BD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96" y="3573016"/>
            <a:ext cx="3944888" cy="2675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3867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1374</Words>
  <Application>Microsoft Office PowerPoint</Application>
  <PresentationFormat>Papel A4 (210x297 mm)</PresentationFormat>
  <Paragraphs>204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6" baseType="lpstr">
      <vt:lpstr>Arial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Sidereus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Lufer</dc:creator>
  <cp:lastModifiedBy>Luis Gonzaga Martins Ferreira</cp:lastModifiedBy>
  <cp:revision>494</cp:revision>
  <dcterms:created xsi:type="dcterms:W3CDTF">2000-10-17T00:17:28Z</dcterms:created>
  <dcterms:modified xsi:type="dcterms:W3CDTF">2020-12-27T19:01:00Z</dcterms:modified>
</cp:coreProperties>
</file>