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6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60F-9A18-4570-B3A4-B0719CBD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121977"/>
            <a:ext cx="9805036" cy="1655762"/>
          </a:xfrm>
        </p:spPr>
        <p:txBody>
          <a:bodyPr>
            <a:normAutofit/>
          </a:bodyPr>
          <a:lstStyle/>
          <a:p>
            <a:r>
              <a:rPr lang="es-BO" sz="2400" dirty="0"/>
              <a:t>PROPUESTA CONFIGURACIÓN DE UN FOS-ERP PARA CONTROL DE INVENTARIOS Y GESTIÓN DE VENTAS EN LA EMPRESA IMPORTADORA, IMPORTBOLIVIA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0597B-A372-45C9-AB29-F418BA30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5" y="4777739"/>
            <a:ext cx="8791575" cy="1655762"/>
          </a:xfrm>
        </p:spPr>
        <p:txBody>
          <a:bodyPr/>
          <a:lstStyle/>
          <a:p>
            <a:pPr algn="r"/>
            <a:r>
              <a:rPr lang="es-BO" dirty="0"/>
              <a:t>Postulante</a:t>
            </a:r>
            <a:r>
              <a:rPr lang="en-US" dirty="0"/>
              <a:t>: Luis Fernando Cachi</a:t>
            </a:r>
            <a:br>
              <a:rPr lang="en-US" dirty="0"/>
            </a:br>
            <a:r>
              <a:rPr lang="en-US" dirty="0"/>
              <a:t>Tutor: Johnny </a:t>
            </a:r>
            <a:r>
              <a:rPr lang="en-US" dirty="0" err="1"/>
              <a:t>Cahuaya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1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EBEC-488D-45EA-B329-F0BF87E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Selección de un 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FEAF-DB73-4877-8045-D871533E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Actividad 1. Análisis de la necesidad.</a:t>
            </a:r>
          </a:p>
          <a:p>
            <a:pPr lvl="1"/>
            <a:r>
              <a:rPr lang="es-BO" dirty="0"/>
              <a:t>Almacenes, Compras, Ventas, Gestión de Facturas y recibos</a:t>
            </a:r>
          </a:p>
          <a:p>
            <a:r>
              <a:rPr lang="es-BO" dirty="0"/>
              <a:t>Actividad 2. Primera Selección (Odoo, OpenBravo, Tryton)</a:t>
            </a:r>
          </a:p>
          <a:p>
            <a:r>
              <a:rPr lang="es-BO" dirty="0"/>
              <a:t>Actividad 3. Puntuación para selección</a:t>
            </a:r>
          </a:p>
        </p:txBody>
      </p:sp>
    </p:spTree>
    <p:extLst>
      <p:ext uri="{BB962C8B-B14F-4D97-AF65-F5344CB8AC3E}">
        <p14:creationId xmlns:p14="http://schemas.microsoft.com/office/powerpoint/2010/main" val="283812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71F0-5EE8-41E0-9A93-0734AE3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Actividad 3 - puntuación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1E6714-5346-4590-8907-66041BEDF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19526"/>
              </p:ext>
            </p:extLst>
          </p:nvPr>
        </p:nvGraphicFramePr>
        <p:xfrm>
          <a:off x="1141412" y="3120608"/>
          <a:ext cx="9419138" cy="241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3370">
                  <a:extLst>
                    <a:ext uri="{9D8B030D-6E8A-4147-A177-3AD203B41FA5}">
                      <a16:colId xmlns:a16="http://schemas.microsoft.com/office/drawing/2014/main" val="1222340206"/>
                    </a:ext>
                  </a:extLst>
                </a:gridCol>
                <a:gridCol w="2055256">
                  <a:extLst>
                    <a:ext uri="{9D8B030D-6E8A-4147-A177-3AD203B41FA5}">
                      <a16:colId xmlns:a16="http://schemas.microsoft.com/office/drawing/2014/main" val="682882790"/>
                    </a:ext>
                  </a:extLst>
                </a:gridCol>
                <a:gridCol w="2055256">
                  <a:extLst>
                    <a:ext uri="{9D8B030D-6E8A-4147-A177-3AD203B41FA5}">
                      <a16:colId xmlns:a16="http://schemas.microsoft.com/office/drawing/2014/main" val="1753269594"/>
                    </a:ext>
                  </a:extLst>
                </a:gridCol>
                <a:gridCol w="2055256">
                  <a:extLst>
                    <a:ext uri="{9D8B030D-6E8A-4147-A177-3AD203B41FA5}">
                      <a16:colId xmlns:a16="http://schemas.microsoft.com/office/drawing/2014/main" val="3766130843"/>
                    </a:ext>
                  </a:extLst>
                </a:gridCol>
              </a:tblGrid>
              <a:tr h="603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br>
                        <a:rPr lang="es-BO" sz="1600">
                          <a:effectLst/>
                        </a:rPr>
                      </a:br>
                      <a:r>
                        <a:rPr lang="es-BO" sz="1600">
                          <a:effectLst/>
                        </a:rPr>
                        <a:t>Aspecto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Odoo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OpenBravo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Tryton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1024486020"/>
                  </a:ext>
                </a:extLst>
              </a:tr>
              <a:tr h="301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Almacenes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1384209106"/>
                  </a:ext>
                </a:extLst>
              </a:tr>
              <a:tr h="301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Compras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726778809"/>
                  </a:ext>
                </a:extLst>
              </a:tr>
              <a:tr h="301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Ventas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3828127544"/>
                  </a:ext>
                </a:extLst>
              </a:tr>
              <a:tr h="301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Manejo de Stock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4154597237"/>
                  </a:ext>
                </a:extLst>
              </a:tr>
              <a:tr h="301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Manejo de facturas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1535007575"/>
                  </a:ext>
                </a:extLst>
              </a:tr>
              <a:tr h="301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Ventas por cuotas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1509716007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B35A75-3E8C-4DD1-8B8B-C4529CEE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Criterio – Módulos y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91443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71F0-5EE8-41E0-9A93-0734AE3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Actividad 3 - puntuación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B35A75-3E8C-4DD1-8B8B-C4529CEE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71121"/>
          </a:xfrm>
        </p:spPr>
        <p:txBody>
          <a:bodyPr/>
          <a:lstStyle/>
          <a:p>
            <a:r>
              <a:rPr lang="es-BO" dirty="0"/>
              <a:t>Criterio – Costo y mantenimiento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2DEC88-094A-4FD5-9755-64FB0A20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81959"/>
              </p:ext>
            </p:extLst>
          </p:nvPr>
        </p:nvGraphicFramePr>
        <p:xfrm>
          <a:off x="1141413" y="3220869"/>
          <a:ext cx="9382207" cy="234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9386">
                  <a:extLst>
                    <a:ext uri="{9D8B030D-6E8A-4147-A177-3AD203B41FA5}">
                      <a16:colId xmlns:a16="http://schemas.microsoft.com/office/drawing/2014/main" val="243340302"/>
                    </a:ext>
                  </a:extLst>
                </a:gridCol>
                <a:gridCol w="2047607">
                  <a:extLst>
                    <a:ext uri="{9D8B030D-6E8A-4147-A177-3AD203B41FA5}">
                      <a16:colId xmlns:a16="http://schemas.microsoft.com/office/drawing/2014/main" val="3562562088"/>
                    </a:ext>
                  </a:extLst>
                </a:gridCol>
                <a:gridCol w="2047607">
                  <a:extLst>
                    <a:ext uri="{9D8B030D-6E8A-4147-A177-3AD203B41FA5}">
                      <a16:colId xmlns:a16="http://schemas.microsoft.com/office/drawing/2014/main" val="3341958210"/>
                    </a:ext>
                  </a:extLst>
                </a:gridCol>
                <a:gridCol w="2047607">
                  <a:extLst>
                    <a:ext uri="{9D8B030D-6E8A-4147-A177-3AD203B41FA5}">
                      <a16:colId xmlns:a16="http://schemas.microsoft.com/office/drawing/2014/main" val="3500839894"/>
                    </a:ext>
                  </a:extLst>
                </a:gridCol>
              </a:tblGrid>
              <a:tr h="781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br>
                        <a:rPr lang="es-BO" sz="1600">
                          <a:effectLst/>
                        </a:rPr>
                      </a:br>
                      <a:r>
                        <a:rPr lang="es-BO" sz="1600">
                          <a:effectLst/>
                        </a:rPr>
                        <a:t>Aspecto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Odoo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OpenBravo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Tryton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4113409308"/>
                  </a:ext>
                </a:extLst>
              </a:tr>
              <a:tr h="390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Open Source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4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3320211067"/>
                  </a:ext>
                </a:extLst>
              </a:tr>
              <a:tr h="390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FOS-ERP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3289125656"/>
                  </a:ext>
                </a:extLst>
              </a:tr>
              <a:tr h="390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Modificable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3140337528"/>
                  </a:ext>
                </a:extLst>
              </a:tr>
              <a:tr h="390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Mantenible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4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5" marR="57785" marT="0" marB="0"/>
                </a:tc>
                <a:extLst>
                  <a:ext uri="{0D108BD9-81ED-4DB2-BD59-A6C34878D82A}">
                    <a16:rowId xmlns:a16="http://schemas.microsoft.com/office/drawing/2014/main" val="89680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2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65BC-D026-4EF4-A22F-C85754F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Actividad 4 – decisión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EB3F-C39B-4CB3-A727-B964B86C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/>
              <a:t>Odoo ERP: 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2489028-FBE1-45A0-8F3B-5A289A37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136776"/>
            <a:ext cx="5246370" cy="43649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941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78B6-CA64-4A75-AC94-D8F77F2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53" y="0"/>
            <a:ext cx="9905998" cy="1478570"/>
          </a:xfrm>
        </p:spPr>
        <p:txBody>
          <a:bodyPr/>
          <a:lstStyle/>
          <a:p>
            <a:r>
              <a:rPr lang="es-BO" dirty="0"/>
              <a:t>Modelado de la empresa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82CFA-DA9D-4A08-8EE4-F8F69D0F8A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3" y="1051560"/>
            <a:ext cx="4817427" cy="580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4592E-EDCB-4838-829E-AB8AFBD858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20" y="1051560"/>
            <a:ext cx="4817427" cy="5806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82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DAF9-F781-4A7A-8C14-32BEEF9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Adecuación de Odoo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2707-480F-4BA9-BFBA-92E1BD6E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s-BO" sz="2000" b="1" u="sng" dirty="0"/>
              <a:t>HARDWARE</a:t>
            </a:r>
            <a:endParaRPr lang="en-GB" sz="2000" b="1" u="sng" dirty="0"/>
          </a:p>
          <a:p>
            <a:pPr lvl="0"/>
            <a:r>
              <a:rPr lang="es-ES" dirty="0"/>
              <a:t>Procesador 2GHz dual Core o superior</a:t>
            </a:r>
            <a:endParaRPr lang="en-GB" dirty="0"/>
          </a:p>
          <a:p>
            <a:pPr lvl="0"/>
            <a:r>
              <a:rPr lang="es-ES" dirty="0"/>
              <a:t>Memoria RAM DDR3 de 2 Gb o superior</a:t>
            </a:r>
            <a:endParaRPr lang="en-GB" dirty="0"/>
          </a:p>
          <a:p>
            <a:pPr lvl="0"/>
            <a:r>
              <a:rPr lang="es-ES" dirty="0"/>
              <a:t>Disco Duro de 25 GB o superior</a:t>
            </a:r>
            <a:endParaRPr lang="en-GB" dirty="0"/>
          </a:p>
          <a:p>
            <a:pPr marL="914400" lvl="2" indent="0">
              <a:buNone/>
            </a:pPr>
            <a:r>
              <a:rPr lang="es-BO" sz="2000" b="1" u="sng" dirty="0"/>
              <a:t>SISTEMAS PRE REQUISITOS</a:t>
            </a:r>
            <a:endParaRPr lang="en-GB" sz="2000" b="1" u="sng" dirty="0"/>
          </a:p>
          <a:p>
            <a:pPr lvl="0"/>
            <a:r>
              <a:rPr lang="es-ES" dirty="0"/>
              <a:t>Sistema Operativo Ubuntu</a:t>
            </a:r>
            <a:endParaRPr lang="en-GB" dirty="0"/>
          </a:p>
          <a:p>
            <a:pPr lvl="0"/>
            <a:r>
              <a:rPr lang="es-ES" dirty="0"/>
              <a:t>PostgreSQL</a:t>
            </a:r>
            <a:endParaRPr lang="en-GB" dirty="0"/>
          </a:p>
          <a:p>
            <a:endParaRPr lang="es-BO" dirty="0"/>
          </a:p>
        </p:txBody>
      </p:sp>
      <p:pic>
        <p:nvPicPr>
          <p:cNvPr id="1026" name="Picture 2" descr="Image result for ubuntu">
            <a:extLst>
              <a:ext uri="{FF2B5EF4-FFF2-40B4-BE49-F238E27FC236}">
                <a16:creationId xmlns:a16="http://schemas.microsoft.com/office/drawing/2014/main" id="{BBEA1EF4-04BB-4B9B-B9B5-8C8DA901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1" y="1582420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">
            <a:extLst>
              <a:ext uri="{FF2B5EF4-FFF2-40B4-BE49-F238E27FC236}">
                <a16:creationId xmlns:a16="http://schemas.microsoft.com/office/drawing/2014/main" id="{8F746C40-D6F5-4E8D-BAAE-3F46DFC6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1" y="3908266"/>
            <a:ext cx="3524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1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2A15-B13A-41BD-BA59-BC7CE3E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36D1-5F20-4FF3-BCA6-E2536178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697768"/>
            <a:ext cx="6429691" cy="3541714"/>
          </a:xfrm>
        </p:spPr>
        <p:txBody>
          <a:bodyPr/>
          <a:lstStyle/>
          <a:p>
            <a:pPr algn="ctr"/>
            <a:r>
              <a:rPr lang="es-BO" dirty="0"/>
              <a:t>DEMO – Odoo, adecuación de los módulos de inventarios compras y vetas</a:t>
            </a:r>
          </a:p>
        </p:txBody>
      </p:sp>
    </p:spTree>
    <p:extLst>
      <p:ext uri="{BB962C8B-B14F-4D97-AF65-F5344CB8AC3E}">
        <p14:creationId xmlns:p14="http://schemas.microsoft.com/office/powerpoint/2010/main" val="397466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0E92-6487-4581-B389-733AD40C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Antecedentes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433B-D40D-41B3-A3F0-E971A557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681018"/>
            <a:ext cx="6548581" cy="4645891"/>
          </a:xfrm>
        </p:spPr>
        <p:txBody>
          <a:bodyPr>
            <a:normAutofit fontScale="92500"/>
          </a:bodyPr>
          <a:lstStyle/>
          <a:p>
            <a:r>
              <a:rPr lang="es-ES" dirty="0"/>
              <a:t>La empresa comercial Import Bolivia ubicada en Bolivia en la ciudad de Cochabamba se Dedica a la compra e importación de artículos y accesorios Electrónicos que consta de: Relojes varios, Smart </a:t>
            </a:r>
            <a:r>
              <a:rPr lang="es-ES" dirty="0" err="1"/>
              <a:t>Watch</a:t>
            </a:r>
            <a:r>
              <a:rPr lang="es-ES" dirty="0"/>
              <a:t>, Smart </a:t>
            </a:r>
            <a:r>
              <a:rPr lang="es-ES" dirty="0" err="1"/>
              <a:t>bands</a:t>
            </a:r>
            <a:r>
              <a:rPr lang="es-ES" dirty="0"/>
              <a:t>, Impresoras, audífonos, Altavoces, mouse Inalámbrico, alámbrico, discos duros, flash drives, cables de audio, cables de video, entre otros artículos que constantemente van renovándose, Los productos que ofrece la empresa son netamente de importación y solo los distribuye al mayoreo.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B4128-16AC-458E-979B-3E95A0E51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9017" y="2485794"/>
            <a:ext cx="4281677" cy="22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F8AC-66E2-4F9D-B806-F8D85E4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D165-B5AD-4ACD-B028-7E10FA1F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b="1" dirty="0"/>
              <a:t>Almacén</a:t>
            </a:r>
            <a:r>
              <a:rPr lang="es-BO" dirty="0"/>
              <a:t>:  proceso manual, control de stock mínimo, </a:t>
            </a:r>
          </a:p>
          <a:p>
            <a:r>
              <a:rPr lang="es-BO" b="1" dirty="0"/>
              <a:t>Compras</a:t>
            </a:r>
            <a:r>
              <a:rPr lang="es-BO" dirty="0"/>
              <a:t>: Gestión de proveedores, información descentralizada, desabastecimiento de productos</a:t>
            </a:r>
          </a:p>
          <a:p>
            <a:r>
              <a:rPr lang="es-BO" b="1" dirty="0"/>
              <a:t>Ventas</a:t>
            </a:r>
            <a:r>
              <a:rPr lang="es-BO" dirty="0"/>
              <a:t>: desinformación del stock al realizar las ventas,  información descentralizada</a:t>
            </a:r>
          </a:p>
        </p:txBody>
      </p:sp>
    </p:spTree>
    <p:extLst>
      <p:ext uri="{BB962C8B-B14F-4D97-AF65-F5344CB8AC3E}">
        <p14:creationId xmlns:p14="http://schemas.microsoft.com/office/powerpoint/2010/main" val="181009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C319-9120-4113-8231-034281D0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BO" dirty="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6C26-A530-4AFB-9B86-3E40E877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s-ES" dirty="0"/>
              <a:t>Proponer la configuración e implementación de determinados módulos de un FOS-ERP (Free Open Source Enterprise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Planning</a:t>
            </a:r>
            <a:r>
              <a:rPr lang="es-ES" dirty="0"/>
              <a:t>) para la gestión de almacenes compras y ventas para la importadora Import Bolivia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6965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E0C1-01C5-40E1-9B51-2B68B0F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Justificación – flujo del proceso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36A18-921A-4063-92A1-934EF7575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428623"/>
              </p:ext>
            </p:extLst>
          </p:nvPr>
        </p:nvGraphicFramePr>
        <p:xfrm>
          <a:off x="1652844" y="1598681"/>
          <a:ext cx="9560587" cy="4176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279">
                  <a:extLst>
                    <a:ext uri="{9D8B030D-6E8A-4147-A177-3AD203B41FA5}">
                      <a16:colId xmlns:a16="http://schemas.microsoft.com/office/drawing/2014/main" val="2958852368"/>
                    </a:ext>
                  </a:extLst>
                </a:gridCol>
                <a:gridCol w="1539057">
                  <a:extLst>
                    <a:ext uri="{9D8B030D-6E8A-4147-A177-3AD203B41FA5}">
                      <a16:colId xmlns:a16="http://schemas.microsoft.com/office/drawing/2014/main" val="2742229932"/>
                    </a:ext>
                  </a:extLst>
                </a:gridCol>
                <a:gridCol w="2278694">
                  <a:extLst>
                    <a:ext uri="{9D8B030D-6E8A-4147-A177-3AD203B41FA5}">
                      <a16:colId xmlns:a16="http://schemas.microsoft.com/office/drawing/2014/main" val="1633301159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val="2898206817"/>
                    </a:ext>
                  </a:extLst>
                </a:gridCol>
                <a:gridCol w="2999873">
                  <a:extLst>
                    <a:ext uri="{9D8B030D-6E8A-4147-A177-3AD203B41FA5}">
                      <a16:colId xmlns:a16="http://schemas.microsoft.com/office/drawing/2014/main" val="1937582211"/>
                    </a:ext>
                  </a:extLst>
                </a:gridCol>
              </a:tblGrid>
              <a:tr h="1035196">
                <a:tc>
                  <a:txBody>
                    <a:bodyPr/>
                    <a:lstStyle/>
                    <a:p>
                      <a:endParaRPr lang="en-GB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Dependencia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Actividades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Manejo manual de almacenes y ventas (días)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Con gestor ERP para manejo de almacenes y ventas</a:t>
                      </a:r>
                      <a:endParaRPr lang="en-GB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(días)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26659439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GB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Solicitudes de Compras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45810877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B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Recibir productos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7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55431274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C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B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Confirmar compra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1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1901123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D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Solicitud de Venta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1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0.5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66200523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D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Revisiones de Stock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5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72536023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F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E, C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Confirmar Venta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2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0.5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6951477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G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G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Entrega de Productos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5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6492064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endParaRPr lang="en-GB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GB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24 días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10 días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613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9AEE-9336-41ED-9E55-FD34BD86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Diagrama de </a:t>
            </a:r>
            <a:r>
              <a:rPr lang="es-BO" dirty="0" err="1"/>
              <a:t>pert</a:t>
            </a:r>
            <a:endParaRPr lang="es-B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806430-07CF-42CB-A7A1-DECCB6C3E37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39769" r="37847" b="29673"/>
          <a:stretch/>
        </p:blipFill>
        <p:spPr bwMode="auto">
          <a:xfrm>
            <a:off x="2071663" y="1658144"/>
            <a:ext cx="8419874" cy="416514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50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543-1245-488C-9B87-EFFA756E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7422"/>
          </a:xfrm>
        </p:spPr>
        <p:txBody>
          <a:bodyPr/>
          <a:lstStyle/>
          <a:p>
            <a:r>
              <a:rPr lang="es-BO" dirty="0"/>
              <a:t>Justificación </a:t>
            </a:r>
            <a:r>
              <a:rPr lang="es-BO" dirty="0" err="1"/>
              <a:t>Economica</a:t>
            </a:r>
            <a:r>
              <a:rPr lang="es-BO" dirty="0"/>
              <a:t> – Costo beneficio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E893E8-B9A9-42CC-9239-D79D67B31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58742"/>
              </p:ext>
            </p:extLst>
          </p:nvPr>
        </p:nvGraphicFramePr>
        <p:xfrm>
          <a:off x="1141409" y="2128254"/>
          <a:ext cx="9906000" cy="1206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355">
                  <a:extLst>
                    <a:ext uri="{9D8B030D-6E8A-4147-A177-3AD203B41FA5}">
                      <a16:colId xmlns:a16="http://schemas.microsoft.com/office/drawing/2014/main" val="1873247983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4175483973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3299276045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3546195018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1875964995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325933070"/>
                    </a:ext>
                  </a:extLst>
                </a:gridCol>
              </a:tblGrid>
              <a:tr h="382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Tabla Beneficios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421075"/>
                  </a:ext>
                </a:extLst>
              </a:tr>
              <a:tr h="402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Sin el Sistema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85000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90000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85000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88000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120000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400174"/>
                  </a:ext>
                </a:extLst>
              </a:tr>
              <a:tr h="402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Con el sistema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135000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140000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135000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138000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</a:rPr>
                        <a:t>170000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21591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298C55A-5A6F-4AD4-85AD-42D0B0BE8637}"/>
              </a:ext>
            </a:extLst>
          </p:cNvPr>
          <p:cNvSpPr txBox="1"/>
          <p:nvPr/>
        </p:nvSpPr>
        <p:spPr>
          <a:xfrm>
            <a:off x="1141409" y="1645920"/>
            <a:ext cx="704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Tabla Beneficio – antes y después de implantación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A5EDD-8A32-49A7-A052-E483B953283C}"/>
              </a:ext>
            </a:extLst>
          </p:cNvPr>
          <p:cNvSpPr txBox="1"/>
          <p:nvPr/>
        </p:nvSpPr>
        <p:spPr>
          <a:xfrm>
            <a:off x="1141409" y="3671936"/>
            <a:ext cx="704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Tabla Costos – antes y después de implantación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42F805-32AE-4AE8-B32B-26F56E537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29790"/>
              </p:ext>
            </p:extLst>
          </p:nvPr>
        </p:nvGraphicFramePr>
        <p:xfrm>
          <a:off x="1141407" y="4385548"/>
          <a:ext cx="9906000" cy="1325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355">
                  <a:extLst>
                    <a:ext uri="{9D8B030D-6E8A-4147-A177-3AD203B41FA5}">
                      <a16:colId xmlns:a16="http://schemas.microsoft.com/office/drawing/2014/main" val="2637981249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1636181306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1022072391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4168422986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3834562556"/>
                    </a:ext>
                  </a:extLst>
                </a:gridCol>
                <a:gridCol w="1127529">
                  <a:extLst>
                    <a:ext uri="{9D8B030D-6E8A-4147-A177-3AD203B41FA5}">
                      <a16:colId xmlns:a16="http://schemas.microsoft.com/office/drawing/2014/main" val="2330692891"/>
                    </a:ext>
                  </a:extLst>
                </a:gridCol>
              </a:tblGrid>
              <a:tr h="450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Tabla Costos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6247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Sin el Sistema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55000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60000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70000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63000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90000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33955146"/>
                  </a:ext>
                </a:extLst>
              </a:tr>
              <a:tr h="473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Con el sistema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63500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68500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78500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71500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</a:rPr>
                        <a:t>98500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7991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6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E43A-F4A6-4BEA-8518-44F7FCA3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62807" cy="928898"/>
          </a:xfrm>
        </p:spPr>
        <p:txBody>
          <a:bodyPr/>
          <a:lstStyle/>
          <a:p>
            <a:r>
              <a:rPr lang="es-BO" dirty="0"/>
              <a:t>Justificación Económica - Flujos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9BD2D-5084-45BE-B9B9-C7122BB4EAE4}"/>
              </a:ext>
            </a:extLst>
          </p:cNvPr>
          <p:cNvSpPr txBox="1"/>
          <p:nvPr/>
        </p:nvSpPr>
        <p:spPr>
          <a:xfrm>
            <a:off x="1141413" y="1645920"/>
            <a:ext cx="55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Flujo sin sistema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27809-9DF7-41B1-B6DE-3EE981C0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36754"/>
              </p:ext>
            </p:extLst>
          </p:nvPr>
        </p:nvGraphicFramePr>
        <p:xfrm>
          <a:off x="844233" y="2113757"/>
          <a:ext cx="10608627" cy="1539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0101">
                  <a:extLst>
                    <a:ext uri="{9D8B030D-6E8A-4147-A177-3AD203B41FA5}">
                      <a16:colId xmlns:a16="http://schemas.microsoft.com/office/drawing/2014/main" val="1338007472"/>
                    </a:ext>
                  </a:extLst>
                </a:gridCol>
                <a:gridCol w="1246421">
                  <a:extLst>
                    <a:ext uri="{9D8B030D-6E8A-4147-A177-3AD203B41FA5}">
                      <a16:colId xmlns:a16="http://schemas.microsoft.com/office/drawing/2014/main" val="3564122793"/>
                    </a:ext>
                  </a:extLst>
                </a:gridCol>
                <a:gridCol w="1246421">
                  <a:extLst>
                    <a:ext uri="{9D8B030D-6E8A-4147-A177-3AD203B41FA5}">
                      <a16:colId xmlns:a16="http://schemas.microsoft.com/office/drawing/2014/main" val="2829018304"/>
                    </a:ext>
                  </a:extLst>
                </a:gridCol>
                <a:gridCol w="1246421">
                  <a:extLst>
                    <a:ext uri="{9D8B030D-6E8A-4147-A177-3AD203B41FA5}">
                      <a16:colId xmlns:a16="http://schemas.microsoft.com/office/drawing/2014/main" val="3274339961"/>
                    </a:ext>
                  </a:extLst>
                </a:gridCol>
                <a:gridCol w="1246421">
                  <a:extLst>
                    <a:ext uri="{9D8B030D-6E8A-4147-A177-3AD203B41FA5}">
                      <a16:colId xmlns:a16="http://schemas.microsoft.com/office/drawing/2014/main" val="3450759859"/>
                    </a:ext>
                  </a:extLst>
                </a:gridCol>
                <a:gridCol w="1246421">
                  <a:extLst>
                    <a:ext uri="{9D8B030D-6E8A-4147-A177-3AD203B41FA5}">
                      <a16:colId xmlns:a16="http://schemas.microsoft.com/office/drawing/2014/main" val="1324383403"/>
                    </a:ext>
                  </a:extLst>
                </a:gridCol>
                <a:gridCol w="1246421">
                  <a:extLst>
                    <a:ext uri="{9D8B030D-6E8A-4147-A177-3AD203B41FA5}">
                      <a16:colId xmlns:a16="http://schemas.microsoft.com/office/drawing/2014/main" val="1488682632"/>
                    </a:ext>
                  </a:extLst>
                </a:gridCol>
              </a:tblGrid>
              <a:tr h="392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Concepto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1393602"/>
                  </a:ext>
                </a:extLst>
              </a:tr>
              <a:tr h="392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Flujo de Caja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26100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26100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13050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21750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26100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8983704"/>
                  </a:ext>
                </a:extLst>
              </a:tr>
              <a:tr h="736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</a:rPr>
                        <a:t>Flujo neto Actualizado sin sistema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GB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23303.57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20806.76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9288.73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13822.52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</a:rPr>
                        <a:t>14809.84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36021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4A080C-E716-456C-80F8-50754B0886A1}"/>
              </a:ext>
            </a:extLst>
          </p:cNvPr>
          <p:cNvSpPr txBox="1"/>
          <p:nvPr/>
        </p:nvSpPr>
        <p:spPr>
          <a:xfrm>
            <a:off x="1141412" y="4035052"/>
            <a:ext cx="55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Flujo con sistema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940F9E-EDCA-4E3E-B764-69124C7E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69120"/>
              </p:ext>
            </p:extLst>
          </p:nvPr>
        </p:nvGraphicFramePr>
        <p:xfrm>
          <a:off x="844233" y="4404384"/>
          <a:ext cx="10608625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227">
                  <a:extLst>
                    <a:ext uri="{9D8B030D-6E8A-4147-A177-3AD203B41FA5}">
                      <a16:colId xmlns:a16="http://schemas.microsoft.com/office/drawing/2014/main" val="2246483955"/>
                    </a:ext>
                  </a:extLst>
                </a:gridCol>
                <a:gridCol w="1224574">
                  <a:extLst>
                    <a:ext uri="{9D8B030D-6E8A-4147-A177-3AD203B41FA5}">
                      <a16:colId xmlns:a16="http://schemas.microsoft.com/office/drawing/2014/main" val="1384189062"/>
                    </a:ext>
                  </a:extLst>
                </a:gridCol>
                <a:gridCol w="1503396">
                  <a:extLst>
                    <a:ext uri="{9D8B030D-6E8A-4147-A177-3AD203B41FA5}">
                      <a16:colId xmlns:a16="http://schemas.microsoft.com/office/drawing/2014/main" val="3490896548"/>
                    </a:ext>
                  </a:extLst>
                </a:gridCol>
                <a:gridCol w="1546857">
                  <a:extLst>
                    <a:ext uri="{9D8B030D-6E8A-4147-A177-3AD203B41FA5}">
                      <a16:colId xmlns:a16="http://schemas.microsoft.com/office/drawing/2014/main" val="3655347671"/>
                    </a:ext>
                  </a:extLst>
                </a:gridCol>
                <a:gridCol w="1546857">
                  <a:extLst>
                    <a:ext uri="{9D8B030D-6E8A-4147-A177-3AD203B41FA5}">
                      <a16:colId xmlns:a16="http://schemas.microsoft.com/office/drawing/2014/main" val="3542767048"/>
                    </a:ext>
                  </a:extLst>
                </a:gridCol>
                <a:gridCol w="1546857">
                  <a:extLst>
                    <a:ext uri="{9D8B030D-6E8A-4147-A177-3AD203B41FA5}">
                      <a16:colId xmlns:a16="http://schemas.microsoft.com/office/drawing/2014/main" val="2166152340"/>
                    </a:ext>
                  </a:extLst>
                </a:gridCol>
                <a:gridCol w="1546857">
                  <a:extLst>
                    <a:ext uri="{9D8B030D-6E8A-4147-A177-3AD203B41FA5}">
                      <a16:colId xmlns:a16="http://schemas.microsoft.com/office/drawing/2014/main" val="1831475280"/>
                    </a:ext>
                  </a:extLst>
                </a:gridCol>
              </a:tblGrid>
              <a:tr h="376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Concepto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Año 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05327557"/>
                  </a:ext>
                </a:extLst>
              </a:tr>
              <a:tr h="376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Flujo de Caja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-22440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62413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62413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49363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58063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62413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343555"/>
                  </a:ext>
                </a:extLst>
              </a:tr>
              <a:tr h="786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Flujo neto Actualizado sin sistema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-22440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55725.89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49755.26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35135.61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36900.09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</a:rPr>
                        <a:t>35414.81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3643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C5B4-E119-4216-8288-650483E7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Justificación Económica - Indicadores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37B28-91BA-4AC2-A76E-C8FA94C02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256466"/>
              </p:ext>
            </p:extLst>
          </p:nvPr>
        </p:nvGraphicFramePr>
        <p:xfrm>
          <a:off x="1324293" y="2714308"/>
          <a:ext cx="9906000" cy="2365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505">
                  <a:extLst>
                    <a:ext uri="{9D8B030D-6E8A-4147-A177-3AD203B41FA5}">
                      <a16:colId xmlns:a16="http://schemas.microsoft.com/office/drawing/2014/main" val="2254816476"/>
                    </a:ext>
                  </a:extLst>
                </a:gridCol>
                <a:gridCol w="4190238">
                  <a:extLst>
                    <a:ext uri="{9D8B030D-6E8A-4147-A177-3AD203B41FA5}">
                      <a16:colId xmlns:a16="http://schemas.microsoft.com/office/drawing/2014/main" val="2126656040"/>
                    </a:ext>
                  </a:extLst>
                </a:gridCol>
                <a:gridCol w="4188257">
                  <a:extLst>
                    <a:ext uri="{9D8B030D-6E8A-4147-A177-3AD203B41FA5}">
                      <a16:colId xmlns:a16="http://schemas.microsoft.com/office/drawing/2014/main" val="3719316096"/>
                    </a:ext>
                  </a:extLst>
                </a:gridCol>
              </a:tblGrid>
              <a:tr h="788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Sin proyecto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Con proyecto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09528969"/>
                  </a:ext>
                </a:extLst>
              </a:tr>
              <a:tr h="788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VAN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81667.59 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135526.13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178929654"/>
                  </a:ext>
                </a:extLst>
              </a:tr>
              <a:tr h="788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TIR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BO" sz="1800">
                          <a:effectLst/>
                        </a:rPr>
                        <a:t>Valor inferior a la taza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234.32% viable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9466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3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583</TotalTime>
  <Words>608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Circuit</vt:lpstr>
      <vt:lpstr>PROPUESTA CONFIGURACIÓN DE UN FOS-ERP PARA CONTROL DE INVENTARIOS Y GESTIÓN DE VENTAS EN LA EMPRESA IMPORTADORA, IMPORTBOLIVIA</vt:lpstr>
      <vt:lpstr>Antecedentes </vt:lpstr>
      <vt:lpstr>Problema</vt:lpstr>
      <vt:lpstr>Objetivo</vt:lpstr>
      <vt:lpstr>Justificación – flujo del proceso</vt:lpstr>
      <vt:lpstr>Diagrama de pert</vt:lpstr>
      <vt:lpstr>Justificación Economica – Costo beneficio</vt:lpstr>
      <vt:lpstr>Justificación Económica - Flujos</vt:lpstr>
      <vt:lpstr>Justificación Económica - Indicadores</vt:lpstr>
      <vt:lpstr>Selección de un ERP</vt:lpstr>
      <vt:lpstr>Actividad 3 - puntuación</vt:lpstr>
      <vt:lpstr>Actividad 3 - puntuación</vt:lpstr>
      <vt:lpstr>Actividad 4 – decisión final</vt:lpstr>
      <vt:lpstr>Modelado de la empresa</vt:lpstr>
      <vt:lpstr>Adecuación de Odoo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CONFIGURACIÓN DE UN FOS-ERP PARA CONTROL DE INVENTARIOS Y GESTIÓN DE VENTAS EN LA EMPRESA IMPORTADORA, IMPORTBOLIVIA</dc:title>
  <dc:creator>Luis Fernando Cachi Condori</dc:creator>
  <cp:lastModifiedBy>Luis Fernando Cachi Condori</cp:lastModifiedBy>
  <cp:revision>19</cp:revision>
  <dcterms:created xsi:type="dcterms:W3CDTF">2019-03-20T03:49:05Z</dcterms:created>
  <dcterms:modified xsi:type="dcterms:W3CDTF">2019-03-21T10:59:19Z</dcterms:modified>
</cp:coreProperties>
</file>